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62A75-75BD-4D25-A3B7-9B0FCF6CBF2F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8937-FBC2-47AB-946B-334D03E3E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895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62A75-75BD-4D25-A3B7-9B0FCF6CBF2F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8937-FBC2-47AB-946B-334D03E3E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5520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62A75-75BD-4D25-A3B7-9B0FCF6CBF2F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8937-FBC2-47AB-946B-334D03E3E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684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62A75-75BD-4D25-A3B7-9B0FCF6CBF2F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8937-FBC2-47AB-946B-334D03E3E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486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62A75-75BD-4D25-A3B7-9B0FCF6CBF2F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8937-FBC2-47AB-946B-334D03E3E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552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62A75-75BD-4D25-A3B7-9B0FCF6CBF2F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8937-FBC2-47AB-946B-334D03E3E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134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62A75-75BD-4D25-A3B7-9B0FCF6CBF2F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8937-FBC2-47AB-946B-334D03E3E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185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62A75-75BD-4D25-A3B7-9B0FCF6CBF2F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8937-FBC2-47AB-946B-334D03E3E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614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62A75-75BD-4D25-A3B7-9B0FCF6CBF2F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8937-FBC2-47AB-946B-334D03E3E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43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62A75-75BD-4D25-A3B7-9B0FCF6CBF2F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8937-FBC2-47AB-946B-334D03E3E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976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62A75-75BD-4D25-A3B7-9B0FCF6CBF2F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8937-FBC2-47AB-946B-334D03E3E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340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62A75-75BD-4D25-A3B7-9B0FCF6CBF2F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98937-FBC2-47AB-946B-334D03E3E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266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target.com/searchnetworking/definition/Data-Link-layer" TargetMode="External"/><Relationship Id="rId2" Type="http://schemas.openxmlformats.org/officeDocument/2006/relationships/hyperlink" Target="https://www.techtarget.com/whatis/definition/bit-binary-di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echtarget.com/whatis/definition/octe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88782" cy="4493202"/>
          </a:xfrm>
        </p:spPr>
        <p:txBody>
          <a:bodyPr/>
          <a:lstStyle/>
          <a:p>
            <a:r>
              <a:rPr lang="en-US" sz="6000" dirty="0" smtClean="0">
                <a:solidFill>
                  <a:srgbClr val="FF0000"/>
                </a:solidFill>
              </a:rPr>
              <a:t>PROTOCOL DATA UNIT &amp; </a:t>
            </a:r>
            <a:br>
              <a:rPr lang="en-US" sz="6000" dirty="0" smtClean="0">
                <a:solidFill>
                  <a:srgbClr val="FF0000"/>
                </a:solidFill>
              </a:rPr>
            </a:br>
            <a:r>
              <a:rPr lang="en-US" sz="6000" dirty="0" smtClean="0">
                <a:solidFill>
                  <a:srgbClr val="FF0000"/>
                </a:solidFill>
              </a:rPr>
              <a:t>TCP/IP REFERENCE MODEL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                          </a:t>
            </a:r>
            <a:r>
              <a:rPr lang="en-US" b="1" dirty="0" smtClean="0"/>
              <a:t>-by Hitesh Nautiyal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425548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PROTOCOL DATA UNIT(PDU):-</a:t>
            </a:r>
            <a:endParaRPr lang="en-IN" b="1" u="sng" dirty="0"/>
          </a:p>
        </p:txBody>
      </p:sp>
      <p:pic>
        <p:nvPicPr>
          <p:cNvPr id="1026" name="Picture 2" descr="Protocol Data Units (PDU) | CCNA Topic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0" y="2102644"/>
            <a:ext cx="5969000" cy="379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8809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n-US" b="1" u="sng" dirty="0" smtClean="0"/>
              <a:t>EXPLAIN PDU </a:t>
            </a:r>
            <a:r>
              <a:rPr lang="en-US" dirty="0" smtClean="0"/>
              <a:t>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6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a protocol data unit (PDU) is the basic unit of exchange between entities that communicate using a specified networking protocol. When working with a multilayer protocol stack, like the TCP/IP networking suite, use of the correct PDU is important when discussing protocol interactions</a:t>
            </a:r>
            <a:r>
              <a:rPr lang="en-US" sz="260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The PDU defines what a protocol message should look like, and PDUs typically consist of the following:</a:t>
            </a:r>
          </a:p>
          <a:p>
            <a:pPr algn="just"/>
            <a:r>
              <a:rPr lang="en-US" sz="2600" b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Protocol header</a:t>
            </a:r>
            <a:r>
              <a:rPr lang="en-US" sz="26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, a sequence of </a:t>
            </a:r>
            <a:r>
              <a:rPr lang="en-US" sz="26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fields</a:t>
            </a:r>
            <a:r>
              <a:rPr lang="en-US" sz="26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 that contain specific data about the PDU. Most protocol headers include fields for a destination address and a source address. Protocol headers can be fixed length or variable length, depending on the protocol specification.</a:t>
            </a:r>
          </a:p>
          <a:p>
            <a:pPr algn="just"/>
            <a:r>
              <a:rPr lang="en-US" sz="2600" b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Protocol body</a:t>
            </a:r>
            <a:r>
              <a:rPr lang="en-US" sz="26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 or </a:t>
            </a:r>
            <a:r>
              <a:rPr lang="en-US" sz="2600" b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payload</a:t>
            </a:r>
            <a:r>
              <a:rPr lang="en-US" sz="26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, the information being transmitted by the protocol.</a:t>
            </a:r>
          </a:p>
          <a:p>
            <a:pPr algn="just"/>
            <a:r>
              <a:rPr lang="en-US" sz="2600" b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Protocol trailer</a:t>
            </a:r>
            <a:r>
              <a:rPr lang="en-US" sz="26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, a sequence of </a:t>
            </a:r>
            <a:r>
              <a:rPr lang="en-US" sz="2600" u="sng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hlinkClick r:id="rId2"/>
              </a:rPr>
              <a:t>bits</a:t>
            </a:r>
            <a:r>
              <a:rPr lang="en-US" sz="26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 attached to the PDU, after the payload. Protocol trailers are most commonly encountered in </a:t>
            </a:r>
            <a:r>
              <a:rPr lang="en-US" sz="2600" u="sng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hlinkClick r:id="rId3"/>
              </a:rPr>
              <a:t>data link layer</a:t>
            </a:r>
            <a:r>
              <a:rPr lang="en-US" sz="26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 (Layer 2) protocols; at higher layers, PDU length is signaled in a header field. PDU trailers are a part of the Ethernet protocol, where a four-</a:t>
            </a:r>
            <a:r>
              <a:rPr lang="en-US" sz="2600" u="sng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hlinkClick r:id="rId4"/>
              </a:rPr>
              <a:t>octet</a:t>
            </a:r>
            <a:r>
              <a:rPr lang="en-US" sz="26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 (32-bit) field containing a cyclic redundancy check, or CRC, value for the Ethernet frame follows the payload of the frame.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1132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PROTOCOL </a:t>
            </a:r>
            <a:r>
              <a:rPr lang="en-US" b="1" dirty="0" smtClean="0"/>
              <a:t>:-</a:t>
            </a:r>
            <a:endParaRPr lang="en-IN" b="1" dirty="0"/>
          </a:p>
        </p:txBody>
      </p:sp>
      <p:pic>
        <p:nvPicPr>
          <p:cNvPr id="2050" name="Picture 2" descr="Network protocol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691" y="1618313"/>
            <a:ext cx="6548581" cy="4911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8244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TCP/IP REFERENCE MODEL </a:t>
            </a:r>
            <a:r>
              <a:rPr lang="en-US" b="1" dirty="0" smtClean="0"/>
              <a:t>:-</a:t>
            </a:r>
            <a:endParaRPr lang="en-IN" b="1" dirty="0"/>
          </a:p>
        </p:txBody>
      </p:sp>
      <p:pic>
        <p:nvPicPr>
          <p:cNvPr id="3082" name="Picture 10" descr="Best Guide To Understand What Is TCP/IP Model | Simplilear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206" y="2210818"/>
            <a:ext cx="6501587" cy="3580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6347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7130"/>
          </a:xfrm>
        </p:spPr>
        <p:txBody>
          <a:bodyPr/>
          <a:lstStyle/>
          <a:p>
            <a:r>
              <a:rPr lang="en-US" b="1" dirty="0" smtClean="0"/>
              <a:t>1) Host-to-Network Layer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4691"/>
            <a:ext cx="10515600" cy="4782272"/>
          </a:xfrm>
        </p:spPr>
        <p:txBody>
          <a:bodyPr/>
          <a:lstStyle/>
          <a:p>
            <a:r>
              <a:rPr lang="en-US" dirty="0"/>
              <a:t>Lowest layer of the all.</a:t>
            </a:r>
          </a:p>
          <a:p>
            <a:r>
              <a:rPr lang="en-US" dirty="0"/>
              <a:t>Protocol is used to connect to the host, so that the packets can be sent over it.</a:t>
            </a:r>
          </a:p>
          <a:p>
            <a:r>
              <a:rPr lang="en-US" dirty="0"/>
              <a:t>Varies from host to host and network to network.</a:t>
            </a:r>
          </a:p>
        </p:txBody>
      </p:sp>
    </p:spTree>
    <p:extLst>
      <p:ext uri="{BB962C8B-B14F-4D97-AF65-F5344CB8AC3E}">
        <p14:creationId xmlns:p14="http://schemas.microsoft.com/office/powerpoint/2010/main" val="944754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6511"/>
          </a:xfrm>
        </p:spPr>
        <p:txBody>
          <a:bodyPr/>
          <a:lstStyle/>
          <a:p>
            <a:r>
              <a:rPr lang="en-US" b="1" dirty="0" smtClean="0"/>
              <a:t>2) Internet Layer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6291"/>
            <a:ext cx="10515600" cy="468067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of a packet switching network which is based on a connectionless internetwork layer is called a internet layer.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layer which holds the whole architecture together.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helps the packet to travel independently to the destination.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in which packets are received is different from the way they are sent.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(Internet Protocol) is used in this layer.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various functions performed by the Internet Layer are: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Delivering IP packets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Performing routing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Avoiding congestion</a:t>
            </a:r>
          </a:p>
        </p:txBody>
      </p:sp>
    </p:spTree>
    <p:extLst>
      <p:ext uri="{BB962C8B-B14F-4D97-AF65-F5344CB8AC3E}">
        <p14:creationId xmlns:p14="http://schemas.microsoft.com/office/powerpoint/2010/main" val="2930553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txBody>
          <a:bodyPr/>
          <a:lstStyle/>
          <a:p>
            <a:r>
              <a:rPr lang="en-US" b="1" dirty="0" smtClean="0"/>
              <a:t>3) Transport Layer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3927"/>
            <a:ext cx="10515600" cy="4773036"/>
          </a:xfrm>
        </p:spPr>
        <p:txBody>
          <a:bodyPr>
            <a:normAutofit fontScale="92500"/>
          </a:bodyPr>
          <a:lstStyle/>
          <a:p>
            <a:r>
              <a:rPr lang="en-US" dirty="0"/>
              <a:t>It decides if data transmission should be on parallel path or single path.</a:t>
            </a:r>
          </a:p>
          <a:p>
            <a:r>
              <a:rPr lang="en-US" dirty="0"/>
              <a:t>Functions such as multiplexing, segmenting or splitting on the data is done by transport layer.</a:t>
            </a:r>
          </a:p>
          <a:p>
            <a:r>
              <a:rPr lang="en-US" dirty="0"/>
              <a:t>The applications can read and write to the transport layer.</a:t>
            </a:r>
          </a:p>
          <a:p>
            <a:r>
              <a:rPr lang="en-US" dirty="0"/>
              <a:t>Transport layer adds header information to the data</a:t>
            </a:r>
            <a:r>
              <a:rPr lang="en-US" dirty="0" smtClean="0"/>
              <a:t>.</a:t>
            </a:r>
          </a:p>
          <a:p>
            <a:r>
              <a:rPr lang="en-US" dirty="0"/>
              <a:t>It defines two end-to-end protocols: TCP and UDP</a:t>
            </a:r>
          </a:p>
          <a:p>
            <a:pPr lvl="1"/>
            <a:r>
              <a:rPr lang="en-US" b="1" dirty="0"/>
              <a:t>TCP(Transmission Control Protocol):</a:t>
            </a:r>
            <a:r>
              <a:rPr lang="en-US" dirty="0"/>
              <a:t> It is a reliable connection-oriented protocol which handles byte-stream from source to destination without error and flow control.</a:t>
            </a:r>
          </a:p>
          <a:p>
            <a:pPr lvl="1"/>
            <a:r>
              <a:rPr lang="en-US" b="1" dirty="0"/>
              <a:t>UDP(User-Datagram Protocol):</a:t>
            </a:r>
            <a:r>
              <a:rPr lang="en-US" dirty="0"/>
              <a:t> It is an unreliable connection-less protocol that do not want TCPs, sequencing and flow control. </a:t>
            </a:r>
            <a:r>
              <a:rPr lang="en-US" dirty="0" err="1"/>
              <a:t>Eg</a:t>
            </a:r>
            <a:r>
              <a:rPr lang="en-US" dirty="0"/>
              <a:t>: One-shot request-reply kind of service.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934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2620"/>
          </a:xfrm>
        </p:spPr>
        <p:txBody>
          <a:bodyPr/>
          <a:lstStyle/>
          <a:p>
            <a:r>
              <a:rPr lang="en-US" b="1" dirty="0" smtClean="0"/>
              <a:t>4) Application Layer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7746"/>
            <a:ext cx="10515600" cy="4819217"/>
          </a:xfrm>
        </p:spPr>
        <p:txBody>
          <a:bodyPr>
            <a:normAutofit/>
          </a:bodyPr>
          <a:lstStyle/>
          <a:p>
            <a:r>
              <a:rPr lang="en-US" sz="2500" dirty="0"/>
              <a:t>The TCP/IP specifications described a lot of applications that were at the top of the protocol stack. Some of them were TELNET, FTP, SMTP, DNS etc.</a:t>
            </a:r>
          </a:p>
          <a:p>
            <a:r>
              <a:rPr lang="en-US" sz="2500" b="1" dirty="0"/>
              <a:t>TELNET</a:t>
            </a:r>
            <a:r>
              <a:rPr lang="en-US" sz="2500" dirty="0"/>
              <a:t> is a two-way communication protocol which allows connecting to a remote machine and run applications on it.</a:t>
            </a:r>
          </a:p>
          <a:p>
            <a:r>
              <a:rPr lang="en-US" sz="2500" b="1" dirty="0"/>
              <a:t>FTP</a:t>
            </a:r>
            <a:r>
              <a:rPr lang="en-US" sz="2500" dirty="0"/>
              <a:t>(File Transfer Protocol) is a protocol, that allows File transfer amongst computer users connected over a network. It is reliable, simple and efficient.</a:t>
            </a:r>
          </a:p>
          <a:p>
            <a:r>
              <a:rPr lang="en-US" sz="2500" b="1" dirty="0"/>
              <a:t>SMTP</a:t>
            </a:r>
            <a:r>
              <a:rPr lang="en-US" sz="2500" dirty="0"/>
              <a:t>(Simple Mail Transport Protocol) is a protocol, which is used to transport electronic mail between a source and destination, directed via a route.</a:t>
            </a:r>
          </a:p>
          <a:p>
            <a:r>
              <a:rPr lang="en-US" sz="2500" b="1" dirty="0"/>
              <a:t>DNS</a:t>
            </a:r>
            <a:r>
              <a:rPr lang="en-US" sz="2500" dirty="0"/>
              <a:t>(Domain Name Server) resolves an IP address into a textual address for Hosts connected over a network.</a:t>
            </a:r>
          </a:p>
          <a:p>
            <a:r>
              <a:rPr lang="en-US" sz="2500" dirty="0"/>
              <a:t>It allows peer entities to carry conversation.</a:t>
            </a:r>
          </a:p>
        </p:txBody>
      </p:sp>
    </p:spTree>
    <p:extLst>
      <p:ext uri="{BB962C8B-B14F-4D97-AF65-F5344CB8AC3E}">
        <p14:creationId xmlns:p14="http://schemas.microsoft.com/office/powerpoint/2010/main" val="3465143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323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 Unicode MS</vt:lpstr>
      <vt:lpstr>Arial</vt:lpstr>
      <vt:lpstr>Calibri</vt:lpstr>
      <vt:lpstr>Calibri Light</vt:lpstr>
      <vt:lpstr>Times New Roman</vt:lpstr>
      <vt:lpstr>Office Theme</vt:lpstr>
      <vt:lpstr>PROTOCOL DATA UNIT &amp;  TCP/IP REFERENCE MODEL                                               -by Hitesh Nautiyal</vt:lpstr>
      <vt:lpstr>PROTOCOL DATA UNIT(PDU):-</vt:lpstr>
      <vt:lpstr>EXPLAIN PDU :-</vt:lpstr>
      <vt:lpstr>PROTOCOL :-</vt:lpstr>
      <vt:lpstr>TCP/IP REFERENCE MODEL :-</vt:lpstr>
      <vt:lpstr>1) Host-to-Network Layer </vt:lpstr>
      <vt:lpstr>2) Internet Layer</vt:lpstr>
      <vt:lpstr>3) Transport Layer</vt:lpstr>
      <vt:lpstr>4) Application Layer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PROTOCOL DATA UNIT &amp;  TCP/IP REFERENCE MODEL                                               -by Hitesh Nautiyal</dc:title>
  <dc:creator>Microsoft account</dc:creator>
  <cp:lastModifiedBy>Microsoft account</cp:lastModifiedBy>
  <cp:revision>2</cp:revision>
  <dcterms:created xsi:type="dcterms:W3CDTF">2023-08-22T10:23:09Z</dcterms:created>
  <dcterms:modified xsi:type="dcterms:W3CDTF">2023-08-22T10:32:28Z</dcterms:modified>
</cp:coreProperties>
</file>