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D10FC8-272D-429D-9B82-C0BFE0F5918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932E1-72CA-4820-BE24-DDF22A9D2A88}" type="slidenum">
              <a:rPr lang="en-IN" smtClean="0"/>
              <a:t>‹#›</a:t>
            </a:fld>
            <a:endParaRPr lang="en-IN"/>
          </a:p>
        </p:txBody>
      </p:sp>
    </p:spTree>
    <p:extLst>
      <p:ext uri="{BB962C8B-B14F-4D97-AF65-F5344CB8AC3E}">
        <p14:creationId xmlns:p14="http://schemas.microsoft.com/office/powerpoint/2010/main" val="16991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D10FC8-272D-429D-9B82-C0BFE0F5918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932E1-72CA-4820-BE24-DDF22A9D2A88}" type="slidenum">
              <a:rPr lang="en-IN" smtClean="0"/>
              <a:t>‹#›</a:t>
            </a:fld>
            <a:endParaRPr lang="en-IN"/>
          </a:p>
        </p:txBody>
      </p:sp>
    </p:spTree>
    <p:extLst>
      <p:ext uri="{BB962C8B-B14F-4D97-AF65-F5344CB8AC3E}">
        <p14:creationId xmlns:p14="http://schemas.microsoft.com/office/powerpoint/2010/main" val="412450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D10FC8-272D-429D-9B82-C0BFE0F5918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932E1-72CA-4820-BE24-DDF22A9D2A88}" type="slidenum">
              <a:rPr lang="en-IN" smtClean="0"/>
              <a:t>‹#›</a:t>
            </a:fld>
            <a:endParaRPr lang="en-IN"/>
          </a:p>
        </p:txBody>
      </p:sp>
    </p:spTree>
    <p:extLst>
      <p:ext uri="{BB962C8B-B14F-4D97-AF65-F5344CB8AC3E}">
        <p14:creationId xmlns:p14="http://schemas.microsoft.com/office/powerpoint/2010/main" val="77886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D10FC8-272D-429D-9B82-C0BFE0F5918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932E1-72CA-4820-BE24-DDF22A9D2A88}" type="slidenum">
              <a:rPr lang="en-IN" smtClean="0"/>
              <a:t>‹#›</a:t>
            </a:fld>
            <a:endParaRPr lang="en-IN"/>
          </a:p>
        </p:txBody>
      </p:sp>
    </p:spTree>
    <p:extLst>
      <p:ext uri="{BB962C8B-B14F-4D97-AF65-F5344CB8AC3E}">
        <p14:creationId xmlns:p14="http://schemas.microsoft.com/office/powerpoint/2010/main" val="256629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10FC8-272D-429D-9B82-C0BFE0F5918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932E1-72CA-4820-BE24-DDF22A9D2A88}" type="slidenum">
              <a:rPr lang="en-IN" smtClean="0"/>
              <a:t>‹#›</a:t>
            </a:fld>
            <a:endParaRPr lang="en-IN"/>
          </a:p>
        </p:txBody>
      </p:sp>
    </p:spTree>
    <p:extLst>
      <p:ext uri="{BB962C8B-B14F-4D97-AF65-F5344CB8AC3E}">
        <p14:creationId xmlns:p14="http://schemas.microsoft.com/office/powerpoint/2010/main" val="220832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D10FC8-272D-429D-9B82-C0BFE0F5918E}"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932E1-72CA-4820-BE24-DDF22A9D2A88}" type="slidenum">
              <a:rPr lang="en-IN" smtClean="0"/>
              <a:t>‹#›</a:t>
            </a:fld>
            <a:endParaRPr lang="en-IN"/>
          </a:p>
        </p:txBody>
      </p:sp>
    </p:spTree>
    <p:extLst>
      <p:ext uri="{BB962C8B-B14F-4D97-AF65-F5344CB8AC3E}">
        <p14:creationId xmlns:p14="http://schemas.microsoft.com/office/powerpoint/2010/main" val="389683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D10FC8-272D-429D-9B82-C0BFE0F5918E}" type="datetimeFigureOut">
              <a:rPr lang="en-IN" smtClean="0"/>
              <a:t>24-08-2023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E932E1-72CA-4820-BE24-DDF22A9D2A88}" type="slidenum">
              <a:rPr lang="en-IN" smtClean="0"/>
              <a:t>‹#›</a:t>
            </a:fld>
            <a:endParaRPr lang="en-IN"/>
          </a:p>
        </p:txBody>
      </p:sp>
    </p:spTree>
    <p:extLst>
      <p:ext uri="{BB962C8B-B14F-4D97-AF65-F5344CB8AC3E}">
        <p14:creationId xmlns:p14="http://schemas.microsoft.com/office/powerpoint/2010/main" val="646445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D10FC8-272D-429D-9B82-C0BFE0F5918E}" type="datetimeFigureOut">
              <a:rPr lang="en-IN" smtClean="0"/>
              <a:t>24-08-2023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E932E1-72CA-4820-BE24-DDF22A9D2A88}" type="slidenum">
              <a:rPr lang="en-IN" smtClean="0"/>
              <a:t>‹#›</a:t>
            </a:fld>
            <a:endParaRPr lang="en-IN"/>
          </a:p>
        </p:txBody>
      </p:sp>
    </p:spTree>
    <p:extLst>
      <p:ext uri="{BB962C8B-B14F-4D97-AF65-F5344CB8AC3E}">
        <p14:creationId xmlns:p14="http://schemas.microsoft.com/office/powerpoint/2010/main" val="202299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10FC8-272D-429D-9B82-C0BFE0F5918E}" type="datetimeFigureOut">
              <a:rPr lang="en-IN" smtClean="0"/>
              <a:t>24-08-2023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E932E1-72CA-4820-BE24-DDF22A9D2A88}" type="slidenum">
              <a:rPr lang="en-IN" smtClean="0"/>
              <a:t>‹#›</a:t>
            </a:fld>
            <a:endParaRPr lang="en-IN"/>
          </a:p>
        </p:txBody>
      </p:sp>
    </p:spTree>
    <p:extLst>
      <p:ext uri="{BB962C8B-B14F-4D97-AF65-F5344CB8AC3E}">
        <p14:creationId xmlns:p14="http://schemas.microsoft.com/office/powerpoint/2010/main" val="202972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10FC8-272D-429D-9B82-C0BFE0F5918E}"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932E1-72CA-4820-BE24-DDF22A9D2A88}" type="slidenum">
              <a:rPr lang="en-IN" smtClean="0"/>
              <a:t>‹#›</a:t>
            </a:fld>
            <a:endParaRPr lang="en-IN"/>
          </a:p>
        </p:txBody>
      </p:sp>
    </p:spTree>
    <p:extLst>
      <p:ext uri="{BB962C8B-B14F-4D97-AF65-F5344CB8AC3E}">
        <p14:creationId xmlns:p14="http://schemas.microsoft.com/office/powerpoint/2010/main" val="279988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10FC8-272D-429D-9B82-C0BFE0F5918E}"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932E1-72CA-4820-BE24-DDF22A9D2A88}" type="slidenum">
              <a:rPr lang="en-IN" smtClean="0"/>
              <a:t>‹#›</a:t>
            </a:fld>
            <a:endParaRPr lang="en-IN"/>
          </a:p>
        </p:txBody>
      </p:sp>
    </p:spTree>
    <p:extLst>
      <p:ext uri="{BB962C8B-B14F-4D97-AF65-F5344CB8AC3E}">
        <p14:creationId xmlns:p14="http://schemas.microsoft.com/office/powerpoint/2010/main" val="73975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10FC8-272D-429D-9B82-C0BFE0F5918E}" type="datetimeFigureOut">
              <a:rPr lang="en-IN" smtClean="0"/>
              <a:t>24-08-2023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932E1-72CA-4820-BE24-DDF22A9D2A88}" type="slidenum">
              <a:rPr lang="en-IN" smtClean="0"/>
              <a:t>‹#›</a:t>
            </a:fld>
            <a:endParaRPr lang="en-IN"/>
          </a:p>
        </p:txBody>
      </p:sp>
    </p:spTree>
    <p:extLst>
      <p:ext uri="{BB962C8B-B14F-4D97-AF65-F5344CB8AC3E}">
        <p14:creationId xmlns:p14="http://schemas.microsoft.com/office/powerpoint/2010/main" val="3471538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88782" cy="5795530"/>
          </a:xfrm>
        </p:spPr>
        <p:txBody>
          <a:bodyPr/>
          <a:lstStyle/>
          <a:p>
            <a:r>
              <a:rPr lang="en-US" sz="6000" dirty="0" smtClean="0">
                <a:solidFill>
                  <a:srgbClr val="FF0000"/>
                </a:solidFill>
              </a:rPr>
              <a:t>TYPES OF CONNECTED DEVICES</a:t>
            </a:r>
            <a:r>
              <a:rPr lang="en-US" dirty="0" smtClean="0"/>
              <a:t/>
            </a:r>
            <a:br>
              <a:rPr lang="en-US" dirty="0" smtClean="0"/>
            </a:br>
            <a:r>
              <a:rPr lang="en-US" dirty="0" smtClean="0"/>
              <a:t>                                               </a:t>
            </a:r>
            <a:r>
              <a:rPr lang="en-US" b="1" dirty="0" smtClean="0"/>
              <a:t>-by Hitesh Nautiyal</a:t>
            </a:r>
            <a:endParaRPr lang="en-IN" b="1" dirty="0"/>
          </a:p>
        </p:txBody>
      </p:sp>
    </p:spTree>
    <p:extLst>
      <p:ext uri="{BB962C8B-B14F-4D97-AF65-F5344CB8AC3E}">
        <p14:creationId xmlns:p14="http://schemas.microsoft.com/office/powerpoint/2010/main" val="368025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9420"/>
          </a:xfrm>
        </p:spPr>
        <p:txBody>
          <a:bodyPr/>
          <a:lstStyle/>
          <a:p>
            <a:r>
              <a:rPr lang="en-US" dirty="0" smtClean="0"/>
              <a:t>5)</a:t>
            </a:r>
            <a:r>
              <a:rPr lang="en-US" b="1" u="sng" dirty="0" smtClean="0"/>
              <a:t> Repeater </a:t>
            </a:r>
            <a:r>
              <a:rPr lang="en-US" dirty="0" smtClean="0"/>
              <a:t>:-</a:t>
            </a:r>
            <a:endParaRPr lang="en-IN" dirty="0"/>
          </a:p>
        </p:txBody>
      </p:sp>
      <p:sp>
        <p:nvSpPr>
          <p:cNvPr id="3" name="Content Placeholder 2"/>
          <p:cNvSpPr>
            <a:spLocks noGrp="1"/>
          </p:cNvSpPr>
          <p:nvPr>
            <p:ph idx="1"/>
          </p:nvPr>
        </p:nvSpPr>
        <p:spPr>
          <a:xfrm>
            <a:off x="838200" y="1302327"/>
            <a:ext cx="10515600" cy="5227782"/>
          </a:xfrm>
        </p:spPr>
        <p:txBody>
          <a:bodyPr>
            <a:normAutofit fontScale="92500" lnSpcReduction="20000"/>
          </a:bodyPr>
          <a:lstStyle/>
          <a:p>
            <a:r>
              <a:rPr lang="en-US" dirty="0"/>
              <a:t>A repeater is a two-port device that operates at the physical layer . It is used to regenerate the signal over the same network before it becomes too weak or corrupted, allowing the signal to be transmitted for a longer distance over the same network. It is important to understand that repeaters do not amplify the signal. When the signal weakens, repeaters copy it bit by bit and regenerate it at its original strength</a:t>
            </a:r>
            <a:r>
              <a:rPr lang="en-US" dirty="0" smtClean="0"/>
              <a:t>.</a:t>
            </a:r>
          </a:p>
          <a:p>
            <a:pPr>
              <a:buFont typeface="Wingdings" panose="05000000000000000000" pitchFamily="2" charset="2"/>
              <a:buChar char="Ø"/>
            </a:pPr>
            <a:r>
              <a:rPr lang="en-US" b="1" dirty="0"/>
              <a:t>Advantages of Repeater</a:t>
            </a:r>
            <a:endParaRPr lang="en-US" dirty="0"/>
          </a:p>
          <a:p>
            <a:r>
              <a:rPr lang="en-US" dirty="0"/>
              <a:t>Repeaters can increase the overall distance of a network.</a:t>
            </a:r>
          </a:p>
          <a:p>
            <a:r>
              <a:rPr lang="en-US" dirty="0"/>
              <a:t>Repeaters are easy to set up and can easily increase network length or coverage area.</a:t>
            </a:r>
          </a:p>
          <a:p>
            <a:pPr>
              <a:buFont typeface="Wingdings" panose="05000000000000000000" pitchFamily="2" charset="2"/>
              <a:buChar char="Ø"/>
            </a:pPr>
            <a:r>
              <a:rPr lang="en-US" b="1" dirty="0"/>
              <a:t>Disadvantages of Repeater</a:t>
            </a:r>
            <a:endParaRPr lang="en-US" dirty="0"/>
          </a:p>
          <a:p>
            <a:r>
              <a:rPr lang="en-US" dirty="0"/>
              <a:t>Repeaters are unable to connect disparate networks.</a:t>
            </a:r>
          </a:p>
          <a:p>
            <a:r>
              <a:rPr lang="en-US" dirty="0"/>
              <a:t>Repeaters cannot reduce network traffic.</a:t>
            </a:r>
          </a:p>
          <a:p>
            <a:r>
              <a:rPr lang="en-US" dirty="0"/>
              <a:t>Most repeaters on a network generate noise on the wire, increasing the possibility of packet collisions.</a:t>
            </a:r>
          </a:p>
          <a:p>
            <a:pPr marL="0" indent="0">
              <a:buNone/>
            </a:pPr>
            <a:endParaRPr lang="en-IN" dirty="0"/>
          </a:p>
        </p:txBody>
      </p:sp>
    </p:spTree>
    <p:extLst>
      <p:ext uri="{BB962C8B-B14F-4D97-AF65-F5344CB8AC3E}">
        <p14:creationId xmlns:p14="http://schemas.microsoft.com/office/powerpoint/2010/main" val="401377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602"/>
          </a:xfrm>
        </p:spPr>
        <p:txBody>
          <a:bodyPr/>
          <a:lstStyle/>
          <a:p>
            <a:r>
              <a:rPr lang="en-US" b="1" u="sng" dirty="0" smtClean="0"/>
              <a:t>Types of Repeater </a:t>
            </a:r>
            <a:r>
              <a:rPr lang="en-US" dirty="0" smtClean="0"/>
              <a:t>: -</a:t>
            </a:r>
            <a:endParaRPr lang="en-IN" dirty="0"/>
          </a:p>
        </p:txBody>
      </p:sp>
      <p:sp>
        <p:nvSpPr>
          <p:cNvPr id="3" name="Content Placeholder 2"/>
          <p:cNvSpPr>
            <a:spLocks noGrp="1"/>
          </p:cNvSpPr>
          <p:nvPr>
            <p:ph idx="1"/>
          </p:nvPr>
        </p:nvSpPr>
        <p:spPr>
          <a:xfrm>
            <a:off x="838200" y="1293091"/>
            <a:ext cx="10515600" cy="5227782"/>
          </a:xfrm>
        </p:spPr>
        <p:txBody>
          <a:bodyPr>
            <a:normAutofit fontScale="70000" lnSpcReduction="20000"/>
          </a:bodyPr>
          <a:lstStyle/>
          <a:p>
            <a:r>
              <a:rPr lang="en-US" dirty="0" smtClean="0"/>
              <a:t>On </a:t>
            </a:r>
            <a:r>
              <a:rPr lang="en-US" dirty="0"/>
              <a:t>the basis of signals that repeaters generate.</a:t>
            </a:r>
          </a:p>
          <a:p>
            <a:r>
              <a:rPr lang="en-US" b="1" dirty="0"/>
              <a:t>Analog Repeaters :</a:t>
            </a:r>
            <a:r>
              <a:rPr lang="en-US" dirty="0"/>
              <a:t/>
            </a:r>
            <a:br>
              <a:rPr lang="en-US" dirty="0"/>
            </a:br>
            <a:r>
              <a:rPr lang="en-US" dirty="0"/>
              <a:t>In an analog repeater, data is transmitted through analog signals to increase its amplitude. These repeaters are used in trunk lines to help broadcast multiple signals using </a:t>
            </a:r>
            <a:r>
              <a:rPr lang="en-US" b="1" dirty="0"/>
              <a:t>frequency division multiplexing</a:t>
            </a:r>
            <a:r>
              <a:rPr lang="en-US" dirty="0"/>
              <a:t> (FDM). It houses the linear amplifier as well as the filters.</a:t>
            </a:r>
          </a:p>
          <a:p>
            <a:r>
              <a:rPr lang="en-US" b="1" dirty="0"/>
              <a:t>Digital Repeaters :</a:t>
            </a:r>
            <a:r>
              <a:rPr lang="en-US" dirty="0"/>
              <a:t/>
            </a:r>
            <a:br>
              <a:rPr lang="en-US" dirty="0"/>
            </a:br>
            <a:r>
              <a:rPr lang="en-US" dirty="0"/>
              <a:t>In a digital repeater, data is transmitted in the form of binary digits such as 0s and 1s. While transmitting data, 0 and 1 values are generated, and it is capable of transmitting data over long distances.</a:t>
            </a:r>
          </a:p>
          <a:p>
            <a:r>
              <a:rPr lang="en-US" dirty="0"/>
              <a:t>Based on the types of connected networks.</a:t>
            </a:r>
          </a:p>
          <a:p>
            <a:r>
              <a:rPr lang="en-US" b="1" dirty="0"/>
              <a:t>Wired Repeaters :</a:t>
            </a:r>
            <a:r>
              <a:rPr lang="en-US" dirty="0"/>
              <a:t/>
            </a:r>
            <a:br>
              <a:rPr lang="en-US" dirty="0"/>
            </a:br>
            <a:r>
              <a:rPr lang="en-US" dirty="0"/>
              <a:t>These repeaters are commonly used in wired Local Area Networks .</a:t>
            </a:r>
          </a:p>
          <a:p>
            <a:r>
              <a:rPr lang="en-US" b="1" dirty="0"/>
              <a:t>Wireless Repeaters :</a:t>
            </a:r>
            <a:r>
              <a:rPr lang="en-US" dirty="0"/>
              <a:t/>
            </a:r>
            <a:br>
              <a:rPr lang="en-US" dirty="0"/>
            </a:br>
            <a:r>
              <a:rPr lang="en-US" dirty="0"/>
              <a:t>They are commonly used in wireless LANs and cellular networks .</a:t>
            </a:r>
          </a:p>
          <a:p>
            <a:r>
              <a:rPr lang="en-US" dirty="0"/>
              <a:t>Based on the domain of LAN networks.</a:t>
            </a:r>
          </a:p>
          <a:p>
            <a:r>
              <a:rPr lang="en-US" b="1" dirty="0"/>
              <a:t>Local Repeaters :</a:t>
            </a:r>
            <a:r>
              <a:rPr lang="en-US" dirty="0"/>
              <a:t/>
            </a:r>
            <a:br>
              <a:rPr lang="en-US" dirty="0"/>
            </a:br>
            <a:r>
              <a:rPr lang="en-US" dirty="0"/>
              <a:t>They link LAN segments that are only slightly apart.</a:t>
            </a:r>
          </a:p>
          <a:p>
            <a:r>
              <a:rPr lang="en-US" b="1" dirty="0"/>
              <a:t>Remote Repeaters :</a:t>
            </a:r>
            <a:r>
              <a:rPr lang="en-US" dirty="0"/>
              <a:t/>
            </a:r>
            <a:br>
              <a:rPr lang="en-US" dirty="0"/>
            </a:br>
            <a:r>
              <a:rPr lang="en-US" dirty="0"/>
              <a:t>They connect LANs that are located far away.</a:t>
            </a:r>
          </a:p>
        </p:txBody>
      </p:sp>
    </p:spTree>
    <p:extLst>
      <p:ext uri="{BB962C8B-B14F-4D97-AF65-F5344CB8AC3E}">
        <p14:creationId xmlns:p14="http://schemas.microsoft.com/office/powerpoint/2010/main" val="23018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602"/>
          </a:xfrm>
        </p:spPr>
        <p:txBody>
          <a:bodyPr/>
          <a:lstStyle/>
          <a:p>
            <a:r>
              <a:rPr lang="en-US" dirty="0" smtClean="0"/>
              <a:t>1) </a:t>
            </a:r>
            <a:r>
              <a:rPr lang="en-US" b="1" u="sng" dirty="0" smtClean="0"/>
              <a:t>HUB </a:t>
            </a:r>
            <a:r>
              <a:rPr lang="en-US" dirty="0" smtClean="0"/>
              <a:t>:-</a:t>
            </a:r>
            <a:endParaRPr lang="en-IN" dirty="0"/>
          </a:p>
        </p:txBody>
      </p:sp>
      <p:sp>
        <p:nvSpPr>
          <p:cNvPr id="3" name="Content Placeholder 2"/>
          <p:cNvSpPr>
            <a:spLocks noGrp="1"/>
          </p:cNvSpPr>
          <p:nvPr>
            <p:ph idx="1"/>
          </p:nvPr>
        </p:nvSpPr>
        <p:spPr>
          <a:xfrm>
            <a:off x="838200" y="1302327"/>
            <a:ext cx="10515600" cy="4874636"/>
          </a:xfrm>
        </p:spPr>
        <p:txBody>
          <a:bodyPr/>
          <a:lstStyle/>
          <a:p>
            <a:r>
              <a:rPr lang="en-US" dirty="0"/>
              <a:t>A </a:t>
            </a:r>
            <a:r>
              <a:rPr lang="en-US" b="1" dirty="0"/>
              <a:t>hub</a:t>
            </a:r>
            <a:r>
              <a:rPr lang="en-US" dirty="0"/>
              <a:t> is a physical-layer device that acts on individual bits rather than frames. When a </a:t>
            </a:r>
            <a:r>
              <a:rPr lang="en-US" b="1" dirty="0"/>
              <a:t>bit</a:t>
            </a:r>
            <a:r>
              <a:rPr lang="en-US" dirty="0"/>
              <a:t>, representing a zero or a one, arrives from one interface, the hub simply recreates the bit, boosts its energy strength, and transmits the bit into all the other interfaces. Whenever a hub receives a bit from one of its interfaces, it sends a copy to all other interfaces</a:t>
            </a:r>
            <a:r>
              <a:rPr lang="en-US" dirty="0" smtClean="0"/>
              <a:t>.</a:t>
            </a:r>
          </a:p>
          <a:p>
            <a:pPr marL="0" indent="0">
              <a:buNone/>
            </a:pPr>
            <a:endParaRPr lang="en-IN" dirty="0"/>
          </a:p>
        </p:txBody>
      </p:sp>
    </p:spTree>
    <p:extLst>
      <p:ext uri="{BB962C8B-B14F-4D97-AF65-F5344CB8AC3E}">
        <p14:creationId xmlns:p14="http://schemas.microsoft.com/office/powerpoint/2010/main" val="221766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4"/>
          </a:xfrm>
        </p:spPr>
        <p:txBody>
          <a:bodyPr/>
          <a:lstStyle/>
          <a:p>
            <a:r>
              <a:rPr lang="en-US" dirty="0" smtClean="0"/>
              <a:t>Types of Hub :- </a:t>
            </a:r>
            <a:endParaRPr lang="en-IN" dirty="0"/>
          </a:p>
        </p:txBody>
      </p:sp>
      <p:sp>
        <p:nvSpPr>
          <p:cNvPr id="3" name="Content Placeholder 2"/>
          <p:cNvSpPr>
            <a:spLocks noGrp="1"/>
          </p:cNvSpPr>
          <p:nvPr>
            <p:ph idx="1"/>
          </p:nvPr>
        </p:nvSpPr>
        <p:spPr>
          <a:xfrm>
            <a:off x="838200" y="1348510"/>
            <a:ext cx="10515600" cy="4828453"/>
          </a:xfrm>
        </p:spPr>
        <p:txBody>
          <a:bodyPr>
            <a:noAutofit/>
          </a:bodyPr>
          <a:lstStyle/>
          <a:p>
            <a:r>
              <a:rPr lang="en-US" sz="2000" b="1" dirty="0"/>
              <a:t>Active Hub :</a:t>
            </a:r>
            <a:r>
              <a:rPr lang="en-US" sz="2000" dirty="0"/>
              <a:t/>
            </a:r>
            <a:br>
              <a:rPr lang="en-US" sz="2000" dirty="0"/>
            </a:br>
            <a:r>
              <a:rPr lang="en-US" sz="2000" dirty="0"/>
              <a:t>These hubs have their power source and can clean, enhance, and relay the network's signal. It functions as both a repeater and a wiring center. The </a:t>
            </a:r>
            <a:r>
              <a:rPr lang="en-US" sz="2000" b="1" dirty="0"/>
              <a:t>active hub</a:t>
            </a:r>
            <a:r>
              <a:rPr lang="en-US" sz="2000" dirty="0"/>
              <a:t> may repair damaged packets as they are being sent and can also hold the direction of the remaining packets and distribute them. If a port gets a weak but readable signal, the active hub reconstructs the weak signal into a more robust signal before distributing it to other ports. If any connecting device in the network is not operating, it can increase the signal.</a:t>
            </a:r>
          </a:p>
          <a:p>
            <a:r>
              <a:rPr lang="en-US" sz="2000" b="1" dirty="0"/>
              <a:t>Passive Hub :</a:t>
            </a:r>
            <a:r>
              <a:rPr lang="en-US" sz="2000" dirty="0"/>
              <a:t/>
            </a:r>
            <a:br>
              <a:rPr lang="en-US" sz="2000" dirty="0"/>
            </a:br>
            <a:r>
              <a:rPr lang="en-US" sz="2000" dirty="0"/>
              <a:t>The passive hubs are the wire connection points that aid in the construction of the physical network. It can detect faults and malfunctioning hardware . The </a:t>
            </a:r>
            <a:r>
              <a:rPr lang="en-US" sz="2000" b="1" dirty="0"/>
              <a:t>passive hub</a:t>
            </a:r>
            <a:r>
              <a:rPr lang="en-US" sz="2000" dirty="0"/>
              <a:t> accepts the packet through a port and distributes it to all ports. It comes with </a:t>
            </a:r>
            <a:r>
              <a:rPr lang="en-US" sz="2000" b="1" dirty="0"/>
              <a:t>connectors</a:t>
            </a:r>
            <a:r>
              <a:rPr lang="en-US" sz="2000" dirty="0"/>
              <a:t> (10base-2 port and RJ-45) that can be used in your network as a standard. All local area network (LAN) devices are linked to this connector. These hubs do not clean or enhance signals before relaying them to the network and cannot be utilized to extend the distance between nodes.</a:t>
            </a:r>
          </a:p>
          <a:p>
            <a:r>
              <a:rPr lang="en-US" sz="2000" b="1" dirty="0"/>
              <a:t>Intelligent Hub :</a:t>
            </a:r>
            <a:r>
              <a:rPr lang="en-US" sz="2000" dirty="0"/>
              <a:t/>
            </a:r>
            <a:br>
              <a:rPr lang="en-US" sz="2000" dirty="0"/>
            </a:br>
            <a:r>
              <a:rPr lang="en-US" sz="2000" dirty="0"/>
              <a:t>It functions similarly to active hubs and offers remote management capabilities. They also supply network devices with variable data speeds. It also allows an administrator to monitor traffic flowing through the hub and manage each port.</a:t>
            </a:r>
          </a:p>
        </p:txBody>
      </p:sp>
    </p:spTree>
    <p:extLst>
      <p:ext uri="{BB962C8B-B14F-4D97-AF65-F5344CB8AC3E}">
        <p14:creationId xmlns:p14="http://schemas.microsoft.com/office/powerpoint/2010/main" val="101727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9420"/>
          </a:xfrm>
        </p:spPr>
        <p:txBody>
          <a:bodyPr/>
          <a:lstStyle/>
          <a:p>
            <a:r>
              <a:rPr lang="en-US" dirty="0" smtClean="0"/>
              <a:t>2) Switch :-</a:t>
            </a:r>
            <a:endParaRPr lang="en-IN" dirty="0"/>
          </a:p>
        </p:txBody>
      </p:sp>
      <p:sp>
        <p:nvSpPr>
          <p:cNvPr id="3" name="Content Placeholder 2"/>
          <p:cNvSpPr>
            <a:spLocks noGrp="1"/>
          </p:cNvSpPr>
          <p:nvPr>
            <p:ph idx="1"/>
          </p:nvPr>
        </p:nvSpPr>
        <p:spPr>
          <a:xfrm>
            <a:off x="838200" y="1154546"/>
            <a:ext cx="10515600" cy="5022417"/>
          </a:xfrm>
        </p:spPr>
        <p:txBody>
          <a:bodyPr/>
          <a:lstStyle/>
          <a:p>
            <a:r>
              <a:rPr lang="en-US" dirty="0"/>
              <a:t>A </a:t>
            </a:r>
            <a:r>
              <a:rPr lang="en-US" b="1" dirty="0"/>
              <a:t>switch</a:t>
            </a:r>
            <a:r>
              <a:rPr lang="en-US" dirty="0"/>
              <a:t> is a multiport network device with a buffer and design that can improve its efficiency (having a large number of ports means less traffic) and performance. A switch is a networking device that operates at the data link layer. A switch has numerous ports into which computers can be plugged. When a data frame arrives at any network switch port, it evaluates the </a:t>
            </a:r>
            <a:r>
              <a:rPr lang="en-US" b="1" dirty="0"/>
              <a:t>destination address</a:t>
            </a:r>
            <a:r>
              <a:rPr lang="en-US" dirty="0"/>
              <a:t>(destination MAC address ), performs the necessary checks, and sends the frame to the associated device. The switch performs error checking before forwarding the data, making it very efficient because it does not forward packets with errors and only forwards good packets to the correct port.</a:t>
            </a:r>
            <a:endParaRPr lang="en-IN" dirty="0"/>
          </a:p>
        </p:txBody>
      </p:sp>
    </p:spTree>
    <p:extLst>
      <p:ext uri="{BB962C8B-B14F-4D97-AF65-F5344CB8AC3E}">
        <p14:creationId xmlns:p14="http://schemas.microsoft.com/office/powerpoint/2010/main" val="280384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r>
              <a:rPr lang="en-US" dirty="0" smtClean="0"/>
              <a:t>Types of Switch :-</a:t>
            </a:r>
            <a:endParaRPr lang="en-IN" dirty="0"/>
          </a:p>
        </p:txBody>
      </p:sp>
      <p:sp>
        <p:nvSpPr>
          <p:cNvPr id="3" name="Content Placeholder 2"/>
          <p:cNvSpPr>
            <a:spLocks noGrp="1"/>
          </p:cNvSpPr>
          <p:nvPr>
            <p:ph idx="1"/>
          </p:nvPr>
        </p:nvSpPr>
        <p:spPr>
          <a:xfrm>
            <a:off x="838199" y="1237673"/>
            <a:ext cx="10771909" cy="5227782"/>
          </a:xfrm>
        </p:spPr>
        <p:txBody>
          <a:bodyPr>
            <a:noAutofit/>
          </a:bodyPr>
          <a:lstStyle/>
          <a:p>
            <a:r>
              <a:rPr lang="en-US" sz="2000" b="1" dirty="0" smtClean="0">
                <a:latin typeface="Times New Roman" panose="02020603050405020304" pitchFamily="18" charset="0"/>
                <a:cs typeface="Times New Roman" panose="02020603050405020304" pitchFamily="18" charset="0"/>
              </a:rPr>
              <a:t>Managed </a:t>
            </a:r>
            <a:r>
              <a:rPr lang="en-US" sz="2000" b="1" dirty="0">
                <a:latin typeface="Times New Roman" panose="02020603050405020304" pitchFamily="18" charset="0"/>
                <a:cs typeface="Times New Roman" panose="02020603050405020304" pitchFamily="18" charset="0"/>
              </a:rPr>
              <a:t>Switch </a:t>
            </a:r>
            <a:r>
              <a:rPr lang="en-US" sz="2000" b="1"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These are expensive switches used in organizations with large and complex networks because these types of switches can be customized to augment the functionalities of a standard switch. Augment functionalities like </a:t>
            </a:r>
            <a:r>
              <a:rPr lang="en-US" sz="2000" b="1" dirty="0" err="1">
                <a:latin typeface="Times New Roman" panose="02020603050405020304" pitchFamily="18" charset="0"/>
                <a:cs typeface="Times New Roman" panose="02020603050405020304" pitchFamily="18" charset="0"/>
              </a:rPr>
              <a:t>QoS</a:t>
            </a:r>
            <a:r>
              <a:rPr lang="en-US" sz="2000" dirty="0">
                <a:latin typeface="Times New Roman" panose="02020603050405020304" pitchFamily="18" charset="0"/>
                <a:cs typeface="Times New Roman" panose="02020603050405020304" pitchFamily="18" charset="0"/>
              </a:rPr>
              <a:t> (Quality of Service) enhancements such as higher security levels, better precision control, and complete network </a:t>
            </a:r>
            <a:r>
              <a:rPr lang="en-US" sz="2000" dirty="0" smtClean="0">
                <a:latin typeface="Times New Roman" panose="02020603050405020304" pitchFamily="18" charset="0"/>
                <a:cs typeface="Times New Roman" panose="02020603050405020304" pitchFamily="18" charset="0"/>
              </a:rPr>
              <a:t>management</a:t>
            </a:r>
          </a:p>
          <a:p>
            <a:r>
              <a:rPr lang="en-US" sz="2000" b="1" dirty="0" smtClean="0">
                <a:latin typeface="Times New Roman" panose="02020603050405020304" pitchFamily="18" charset="0"/>
                <a:cs typeface="Times New Roman" panose="02020603050405020304" pitchFamily="18" charset="0"/>
              </a:rPr>
              <a:t>Unmanaged </a:t>
            </a:r>
            <a:r>
              <a:rPr lang="en-US" sz="2000" b="1" dirty="0">
                <a:latin typeface="Times New Roman" panose="02020603050405020304" pitchFamily="18" charset="0"/>
                <a:cs typeface="Times New Roman" panose="02020603050405020304" pitchFamily="18" charset="0"/>
              </a:rPr>
              <a:t>Switch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These are low-cost switches that are commonly found in home networks and small businesses. They can be easily set up by simply connecting to the network, and they will immediately begin operating. They are called "U" managed because they do not need to be configured or monitored.</a:t>
            </a:r>
          </a:p>
          <a:p>
            <a:r>
              <a:rPr lang="en-US" sz="2000" b="1" dirty="0">
                <a:latin typeface="Times New Roman" panose="02020603050405020304" pitchFamily="18" charset="0"/>
                <a:cs typeface="Times New Roman" panose="02020603050405020304" pitchFamily="18" charset="0"/>
              </a:rPr>
              <a:t>LAN Switch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LAN switches connect devices on an organization's internal LAN. They are also known as </a:t>
            </a:r>
            <a:r>
              <a:rPr lang="en-US" sz="2000" b="1" dirty="0">
                <a:latin typeface="Times New Roman" panose="02020603050405020304" pitchFamily="18" charset="0"/>
                <a:cs typeface="Times New Roman" panose="02020603050405020304" pitchFamily="18" charset="0"/>
              </a:rPr>
              <a:t>Ethernet switches</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data switches</a:t>
            </a:r>
            <a:r>
              <a:rPr lang="en-US" sz="2000" dirty="0">
                <a:latin typeface="Times New Roman" panose="02020603050405020304" pitchFamily="18" charset="0"/>
                <a:cs typeface="Times New Roman" panose="02020603050405020304" pitchFamily="18" charset="0"/>
              </a:rPr>
              <a:t>. These switches are especially useful for alleviating network congestion or bottlenecks. They allocate bandwidth in such a way that data packets in a network do not overlap.</a:t>
            </a:r>
          </a:p>
          <a:p>
            <a:r>
              <a:rPr lang="en-US" sz="2000" b="1" dirty="0" err="1">
                <a:latin typeface="Times New Roman" panose="02020603050405020304" pitchFamily="18" charset="0"/>
                <a:cs typeface="Times New Roman" panose="02020603050405020304" pitchFamily="18" charset="0"/>
              </a:rPr>
              <a:t>PoE</a:t>
            </a:r>
            <a:r>
              <a:rPr lang="en-US" sz="2000" b="1" dirty="0">
                <a:latin typeface="Times New Roman" panose="02020603050405020304" pitchFamily="18" charset="0"/>
                <a:cs typeface="Times New Roman" panose="02020603050405020304" pitchFamily="18" charset="0"/>
              </a:rPr>
              <a:t> Switch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PoE</a:t>
            </a:r>
            <a:r>
              <a:rPr lang="en-US" sz="2000" dirty="0">
                <a:latin typeface="Times New Roman" panose="02020603050405020304" pitchFamily="18" charset="0"/>
                <a:cs typeface="Times New Roman" panose="02020603050405020304" pitchFamily="18" charset="0"/>
              </a:rPr>
              <a:t> Gigabit Ethernets uses Power over Ethernet (</a:t>
            </a:r>
            <a:r>
              <a:rPr lang="en-US" sz="2000" dirty="0" err="1">
                <a:latin typeface="Times New Roman" panose="02020603050405020304" pitchFamily="18" charset="0"/>
                <a:cs typeface="Times New Roman" panose="02020603050405020304" pitchFamily="18" charset="0"/>
              </a:rPr>
              <a:t>PoE</a:t>
            </a:r>
            <a:r>
              <a:rPr lang="en-US" sz="2000" dirty="0">
                <a:latin typeface="Times New Roman" panose="02020603050405020304" pitchFamily="18" charset="0"/>
                <a:cs typeface="Times New Roman" panose="02020603050405020304" pitchFamily="18" charset="0"/>
              </a:rPr>
              <a:t>) switches. Devices linked to it can receive energy and data over the same line thanks to </a:t>
            </a:r>
            <a:r>
              <a:rPr lang="en-US" sz="2000" b="1" dirty="0" err="1">
                <a:latin typeface="Times New Roman" panose="02020603050405020304" pitchFamily="18" charset="0"/>
                <a:cs typeface="Times New Roman" panose="02020603050405020304" pitchFamily="18" charset="0"/>
              </a:rPr>
              <a:t>PoE</a:t>
            </a:r>
            <a:r>
              <a:rPr lang="en-US" sz="2000" b="1" dirty="0">
                <a:latin typeface="Times New Roman" panose="02020603050405020304" pitchFamily="18" charset="0"/>
                <a:cs typeface="Times New Roman" panose="02020603050405020304" pitchFamily="18" charset="0"/>
              </a:rPr>
              <a:t> technology</a:t>
            </a:r>
            <a:r>
              <a:rPr lang="en-US" sz="2000" dirty="0">
                <a:latin typeface="Times New Roman" panose="02020603050405020304" pitchFamily="18" charset="0"/>
                <a:cs typeface="Times New Roman" panose="02020603050405020304" pitchFamily="18" charset="0"/>
              </a:rPr>
              <a:t>, which combines data and power transmission over the same connection.</a:t>
            </a:r>
          </a:p>
        </p:txBody>
      </p:sp>
    </p:spTree>
    <p:extLst>
      <p:ext uri="{BB962C8B-B14F-4D97-AF65-F5344CB8AC3E}">
        <p14:creationId xmlns:p14="http://schemas.microsoft.com/office/powerpoint/2010/main" val="423732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893"/>
          </a:xfrm>
        </p:spPr>
        <p:txBody>
          <a:bodyPr/>
          <a:lstStyle/>
          <a:p>
            <a:r>
              <a:rPr lang="en-US" dirty="0" smtClean="0"/>
              <a:t>3) </a:t>
            </a:r>
            <a:r>
              <a:rPr lang="en-US" b="1" u="sng" dirty="0" smtClean="0"/>
              <a:t>Router</a:t>
            </a:r>
            <a:r>
              <a:rPr lang="en-US" dirty="0" smtClean="0"/>
              <a:t> :-</a:t>
            </a:r>
            <a:endParaRPr lang="en-IN" dirty="0"/>
          </a:p>
        </p:txBody>
      </p:sp>
      <p:sp>
        <p:nvSpPr>
          <p:cNvPr id="3" name="Content Placeholder 2"/>
          <p:cNvSpPr>
            <a:spLocks noGrp="1"/>
          </p:cNvSpPr>
          <p:nvPr>
            <p:ph idx="1"/>
          </p:nvPr>
        </p:nvSpPr>
        <p:spPr>
          <a:xfrm>
            <a:off x="838200" y="1302326"/>
            <a:ext cx="10515600" cy="5153891"/>
          </a:xfrm>
        </p:spPr>
        <p:txBody>
          <a:bodyPr/>
          <a:lstStyle/>
          <a:p>
            <a:r>
              <a:rPr lang="en-US" dirty="0"/>
              <a:t>A </a:t>
            </a:r>
            <a:r>
              <a:rPr lang="en-US" b="1" dirty="0"/>
              <a:t>router</a:t>
            </a:r>
            <a:r>
              <a:rPr lang="en-US" dirty="0"/>
              <a:t> is a network device similar to a switch that routes data packets based on their IP addresses . The router is primarily a Network Layer device. A router is also known as an intelligent device because it can automatically calculate the best route to pass network packets from source to destination. A router examines a data packet's destination IP address and uses headers and forwarding tables to determine the best way to transfer the packets. It communicates between two or more networks using protocols such as ICMP.</a:t>
            </a:r>
            <a:endParaRPr lang="en-IN" dirty="0"/>
          </a:p>
        </p:txBody>
      </p:sp>
    </p:spTree>
    <p:extLst>
      <p:ext uri="{BB962C8B-B14F-4D97-AF65-F5344CB8AC3E}">
        <p14:creationId xmlns:p14="http://schemas.microsoft.com/office/powerpoint/2010/main" val="45027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u="sng" dirty="0" smtClean="0"/>
              <a:t>Types of Router </a:t>
            </a:r>
            <a:r>
              <a:rPr lang="en-US" dirty="0" smtClean="0"/>
              <a:t>:- </a:t>
            </a:r>
            <a:endParaRPr lang="en-IN" dirty="0"/>
          </a:p>
        </p:txBody>
      </p:sp>
      <p:sp>
        <p:nvSpPr>
          <p:cNvPr id="3" name="Content Placeholder 2"/>
          <p:cNvSpPr>
            <a:spLocks noGrp="1"/>
          </p:cNvSpPr>
          <p:nvPr>
            <p:ph idx="1"/>
          </p:nvPr>
        </p:nvSpPr>
        <p:spPr>
          <a:xfrm>
            <a:off x="838200" y="1302326"/>
            <a:ext cx="10515600" cy="5190837"/>
          </a:xfrm>
        </p:spPr>
        <p:txBody>
          <a:bodyPr>
            <a:normAutofit fontScale="62500" lnSpcReduction="20000"/>
          </a:bodyPr>
          <a:lstStyle/>
          <a:p>
            <a:r>
              <a:rPr lang="en-US" dirty="0"/>
              <a:t>There are various types of routers used in networking as follows :</a:t>
            </a:r>
          </a:p>
          <a:p>
            <a:r>
              <a:rPr lang="en-US" b="1" dirty="0"/>
              <a:t>Wireless Router :</a:t>
            </a:r>
            <a:r>
              <a:rPr lang="en-US" dirty="0"/>
              <a:t/>
            </a:r>
            <a:br>
              <a:rPr lang="en-US" dirty="0"/>
            </a:br>
            <a:r>
              <a:rPr lang="en-US" dirty="0"/>
              <a:t>These routers can generate a wireless signal in your home or office, allowing computers to connect to routers within a specific range and access the internet. When connected </a:t>
            </a:r>
            <a:r>
              <a:rPr lang="en-US" b="1" dirty="0"/>
              <a:t>indoors</a:t>
            </a:r>
            <a:r>
              <a:rPr lang="en-US" dirty="0"/>
              <a:t>, the wireless router's range is approximately 150 feet, when connected </a:t>
            </a:r>
            <a:r>
              <a:rPr lang="en-US" b="1" dirty="0"/>
              <a:t>outdoors</a:t>
            </a:r>
            <a:r>
              <a:rPr lang="en-US" dirty="0"/>
              <a:t>, the range is up to 300 feet.</a:t>
            </a:r>
          </a:p>
          <a:p>
            <a:r>
              <a:rPr lang="en-US" b="1" dirty="0" err="1"/>
              <a:t>Brouter</a:t>
            </a:r>
            <a:r>
              <a:rPr lang="en-US" b="1" dirty="0"/>
              <a:t> :</a:t>
            </a:r>
            <a:r>
              <a:rPr lang="en-US" dirty="0"/>
              <a:t/>
            </a:r>
            <a:br>
              <a:rPr lang="en-US" dirty="0"/>
            </a:br>
            <a:r>
              <a:rPr lang="en-US" dirty="0"/>
              <a:t>A </a:t>
            </a:r>
            <a:r>
              <a:rPr lang="en-US" dirty="0" err="1"/>
              <a:t>brouter</a:t>
            </a:r>
            <a:r>
              <a:rPr lang="en-US" dirty="0"/>
              <a:t> is a hybrid of a bridge and a router. It acts as a bridge, allowing data to be transferred between networks, and it can also route data within a network to individual systems, much like a router. As a result, it combines the functions of a bridge and a router by routing some incoming data to the appropriate systems while transferring the rest to another network.</a:t>
            </a:r>
          </a:p>
          <a:p>
            <a:r>
              <a:rPr lang="en-US" b="1" dirty="0"/>
              <a:t>Core Router :</a:t>
            </a:r>
            <a:r>
              <a:rPr lang="en-US" dirty="0"/>
              <a:t/>
            </a:r>
            <a:br>
              <a:rPr lang="en-US" dirty="0"/>
            </a:br>
            <a:r>
              <a:rPr lang="en-US" dirty="0"/>
              <a:t>A core router is a kind of router that can route data within a network but cannot route data between networks. It is a computer communication system device that serves as the backbone of networks by connecting all network devices. It is used by internet service providers and offers a variety of fast and powerful data communication interfaces.</a:t>
            </a:r>
          </a:p>
          <a:p>
            <a:r>
              <a:rPr lang="en-US" b="1" dirty="0"/>
              <a:t>Edge Router :</a:t>
            </a:r>
            <a:r>
              <a:rPr lang="en-US" dirty="0"/>
              <a:t/>
            </a:r>
            <a:br>
              <a:rPr lang="en-US" dirty="0"/>
            </a:br>
            <a:r>
              <a:rPr lang="en-US" dirty="0"/>
              <a:t>An edge router is a low-capacity device that sits at the network's edge. It enables an internal network to communicate with external networks. For internet-based connectivity with distant networks, it uses an external BGP (Border Gateway Protocol).</a:t>
            </a:r>
          </a:p>
          <a:p>
            <a:r>
              <a:rPr lang="en-US" b="1" dirty="0"/>
              <a:t>Broadband Router :</a:t>
            </a:r>
            <a:r>
              <a:rPr lang="en-US" dirty="0"/>
              <a:t/>
            </a:r>
            <a:br>
              <a:rPr lang="en-US" dirty="0"/>
            </a:br>
            <a:r>
              <a:rPr lang="en-US" dirty="0"/>
              <a:t>Broadband routers are primarily used to provide computers with high-speed internet access. It is required when connecting to the internet via phone and using </a:t>
            </a:r>
            <a:r>
              <a:rPr lang="en-US" b="1" dirty="0"/>
              <a:t>Voice over IP technology</a:t>
            </a:r>
            <a:r>
              <a:rPr lang="en-US" dirty="0"/>
              <a:t> (VoIP). All broadband routers have three or four Ethernet ports for connecting laptop and desktop computers.</a:t>
            </a:r>
          </a:p>
        </p:txBody>
      </p:sp>
    </p:spTree>
    <p:extLst>
      <p:ext uri="{BB962C8B-B14F-4D97-AF65-F5344CB8AC3E}">
        <p14:creationId xmlns:p14="http://schemas.microsoft.com/office/powerpoint/2010/main" val="3271422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002"/>
          </a:xfrm>
        </p:spPr>
        <p:txBody>
          <a:bodyPr/>
          <a:lstStyle/>
          <a:p>
            <a:r>
              <a:rPr lang="en-US" dirty="0" smtClean="0"/>
              <a:t>4) </a:t>
            </a:r>
            <a:r>
              <a:rPr lang="en-US" b="1" u="sng" dirty="0" smtClean="0"/>
              <a:t>Bridge </a:t>
            </a:r>
            <a:r>
              <a:rPr lang="en-US" dirty="0" smtClean="0"/>
              <a:t>:- </a:t>
            </a:r>
            <a:endParaRPr lang="en-IN" dirty="0"/>
          </a:p>
        </p:txBody>
      </p:sp>
      <p:sp>
        <p:nvSpPr>
          <p:cNvPr id="3" name="Content Placeholder 2"/>
          <p:cNvSpPr>
            <a:spLocks noGrp="1"/>
          </p:cNvSpPr>
          <p:nvPr>
            <p:ph idx="1"/>
          </p:nvPr>
        </p:nvSpPr>
        <p:spPr>
          <a:xfrm>
            <a:off x="838200" y="1283854"/>
            <a:ext cx="10515600" cy="5310909"/>
          </a:xfrm>
        </p:spPr>
        <p:txBody>
          <a:bodyPr>
            <a:normAutofit fontScale="92500" lnSpcReduction="10000"/>
          </a:bodyPr>
          <a:lstStyle/>
          <a:p>
            <a:r>
              <a:rPr lang="en-US" dirty="0"/>
              <a:t>A </a:t>
            </a:r>
            <a:r>
              <a:rPr lang="en-US" b="1" dirty="0"/>
              <a:t>bridge</a:t>
            </a:r>
            <a:r>
              <a:rPr lang="en-US" dirty="0"/>
              <a:t> is a network device that operates at the data link layer device. A bridge is a repeater with the added functionality of filtering content by reading the MAC addresses of the source and destination. It is also used to connect two LANs that use the same protocol. It has a </a:t>
            </a:r>
            <a:r>
              <a:rPr lang="en-US" b="1" dirty="0"/>
              <a:t>single input</a:t>
            </a:r>
            <a:r>
              <a:rPr lang="en-US" dirty="0"/>
              <a:t> and </a:t>
            </a:r>
            <a:r>
              <a:rPr lang="en-US" b="1" dirty="0"/>
              <a:t>output port</a:t>
            </a:r>
            <a:r>
              <a:rPr lang="en-US" dirty="0"/>
              <a:t>, making it a two-port device</a:t>
            </a:r>
            <a:r>
              <a:rPr lang="en-US" dirty="0" smtClean="0"/>
              <a:t>.</a:t>
            </a:r>
          </a:p>
          <a:p>
            <a:pPr>
              <a:buFont typeface="Wingdings" panose="05000000000000000000" pitchFamily="2" charset="2"/>
              <a:buChar char="Ø"/>
            </a:pPr>
            <a:r>
              <a:rPr lang="en-US" b="1" dirty="0"/>
              <a:t>Advantages of Bridge</a:t>
            </a:r>
            <a:endParaRPr lang="en-US" dirty="0"/>
          </a:p>
          <a:p>
            <a:r>
              <a:rPr lang="en-US" dirty="0"/>
              <a:t>Bridges reduce network traffic with minor segmentation.</a:t>
            </a:r>
          </a:p>
          <a:p>
            <a:r>
              <a:rPr lang="en-US" dirty="0"/>
              <a:t>Bridges can also help to reduce network traffic on a segment by splitting up network communications.</a:t>
            </a:r>
          </a:p>
          <a:p>
            <a:pPr>
              <a:buFont typeface="Wingdings" panose="05000000000000000000" pitchFamily="2" charset="2"/>
              <a:buChar char="Ø"/>
            </a:pPr>
            <a:r>
              <a:rPr lang="en-US" b="1" dirty="0"/>
              <a:t>Disadvantages of Bridge</a:t>
            </a:r>
            <a:endParaRPr lang="en-US" dirty="0"/>
          </a:p>
          <a:p>
            <a:r>
              <a:rPr lang="en-US" dirty="0"/>
              <a:t>It is slower than repeaters due to the filtering process.</a:t>
            </a:r>
          </a:p>
          <a:p>
            <a:r>
              <a:rPr lang="en-US" dirty="0"/>
              <a:t>A bridge is more expensive than repeaters or hubs.</a:t>
            </a:r>
          </a:p>
          <a:p>
            <a:r>
              <a:rPr lang="en-US" dirty="0"/>
              <a:t>Bridges are not scalable to an extremely large network.</a:t>
            </a:r>
          </a:p>
          <a:p>
            <a:endParaRPr lang="en-IN" dirty="0"/>
          </a:p>
        </p:txBody>
      </p:sp>
    </p:spTree>
    <p:extLst>
      <p:ext uri="{BB962C8B-B14F-4D97-AF65-F5344CB8AC3E}">
        <p14:creationId xmlns:p14="http://schemas.microsoft.com/office/powerpoint/2010/main" val="334197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0184"/>
          </a:xfrm>
        </p:spPr>
        <p:txBody>
          <a:bodyPr/>
          <a:lstStyle/>
          <a:p>
            <a:r>
              <a:rPr lang="en-US" b="1" u="sng" dirty="0" smtClean="0"/>
              <a:t>Types of Bridge </a:t>
            </a:r>
            <a:r>
              <a:rPr lang="en-US" dirty="0" smtClean="0"/>
              <a:t>:-</a:t>
            </a:r>
            <a:endParaRPr lang="en-IN" dirty="0"/>
          </a:p>
        </p:txBody>
      </p:sp>
      <p:sp>
        <p:nvSpPr>
          <p:cNvPr id="3" name="Content Placeholder 2"/>
          <p:cNvSpPr>
            <a:spLocks noGrp="1"/>
          </p:cNvSpPr>
          <p:nvPr>
            <p:ph idx="1"/>
          </p:nvPr>
        </p:nvSpPr>
        <p:spPr>
          <a:xfrm>
            <a:off x="838200" y="1302326"/>
            <a:ext cx="10515600" cy="5310909"/>
          </a:xfrm>
        </p:spPr>
        <p:txBody>
          <a:bodyPr>
            <a:normAutofit lnSpcReduction="10000"/>
          </a:bodyPr>
          <a:lstStyle/>
          <a:p>
            <a:r>
              <a:rPr lang="en-US" dirty="0"/>
              <a:t>There are generally two types of bridges used in networking :</a:t>
            </a:r>
          </a:p>
          <a:p>
            <a:r>
              <a:rPr lang="en-US" b="1" dirty="0"/>
              <a:t>Transparent Bridges :</a:t>
            </a:r>
            <a:r>
              <a:rPr lang="en-US" dirty="0"/>
              <a:t/>
            </a:r>
            <a:br>
              <a:rPr lang="en-US" dirty="0"/>
            </a:br>
            <a:r>
              <a:rPr lang="en-US" dirty="0"/>
              <a:t>A transparent bridge is a type of bridge that monitors incoming network traffic to determine </a:t>
            </a:r>
            <a:r>
              <a:rPr lang="en-US" b="1" dirty="0"/>
              <a:t>media access control</a:t>
            </a:r>
            <a:r>
              <a:rPr lang="en-US" dirty="0"/>
              <a:t> (MAC) addresses. These bridges operate in a manner that is transparent to all networked hosts. A transparent bridge stores MAC addresses in a table similar to a routing table and uses that information to route packets to their destination.</a:t>
            </a:r>
          </a:p>
          <a:p>
            <a:r>
              <a:rPr lang="en-US" b="1" dirty="0"/>
              <a:t>Source Routing Bridges :</a:t>
            </a:r>
            <a:r>
              <a:rPr lang="en-US" dirty="0"/>
              <a:t/>
            </a:r>
            <a:br>
              <a:rPr lang="en-US" dirty="0"/>
            </a:br>
            <a:r>
              <a:rPr lang="en-US" dirty="0"/>
              <a:t>The source station performs the routing operation in these bridges, and the frame specifies which route to take. The host can find the frame by sending a special frame known as the </a:t>
            </a:r>
            <a:r>
              <a:rPr lang="en-US" b="1" dirty="0"/>
              <a:t>discovery frame</a:t>
            </a:r>
            <a:r>
              <a:rPr lang="en-US" dirty="0"/>
              <a:t>, which propagates throughout the network using all possible paths to the destination.</a:t>
            </a:r>
          </a:p>
        </p:txBody>
      </p:sp>
    </p:spTree>
    <p:extLst>
      <p:ext uri="{BB962C8B-B14F-4D97-AF65-F5344CB8AC3E}">
        <p14:creationId xmlns:p14="http://schemas.microsoft.com/office/powerpoint/2010/main" val="1159021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106</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TYPES OF CONNECTED DEVICES                                                -by Hitesh Nautiyal</vt:lpstr>
      <vt:lpstr>1) HUB :-</vt:lpstr>
      <vt:lpstr>Types of Hub :- </vt:lpstr>
      <vt:lpstr>2) Switch :-</vt:lpstr>
      <vt:lpstr>Types of Switch :-</vt:lpstr>
      <vt:lpstr>3) Router :-</vt:lpstr>
      <vt:lpstr>Types of Router :- </vt:lpstr>
      <vt:lpstr>4) Bridge :- </vt:lpstr>
      <vt:lpstr>Types of Bridge :-</vt:lpstr>
      <vt:lpstr>5) Repeater :-</vt:lpstr>
      <vt:lpstr>Types of Repeater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CONNECTED DEVICES                                                -by Hitesh Nautiyal</dc:title>
  <dc:creator>Microsoft account</dc:creator>
  <cp:lastModifiedBy>Microsoft account</cp:lastModifiedBy>
  <cp:revision>2</cp:revision>
  <dcterms:created xsi:type="dcterms:W3CDTF">2023-08-24T16:23:38Z</dcterms:created>
  <dcterms:modified xsi:type="dcterms:W3CDTF">2023-08-24T16:31:21Z</dcterms:modified>
</cp:coreProperties>
</file>