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5ACC5D-4D0D-4815-9829-6C487274C62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38999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5ACC5D-4D0D-4815-9829-6C487274C62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265428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5ACC5D-4D0D-4815-9829-6C487274C62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41900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5ACC5D-4D0D-4815-9829-6C487274C62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2055603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5ACC5D-4D0D-4815-9829-6C487274C62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354502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5ACC5D-4D0D-4815-9829-6C487274C62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143797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5ACC5D-4D0D-4815-9829-6C487274C621}"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31141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5ACC5D-4D0D-4815-9829-6C487274C621}"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184841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ACC5D-4D0D-4815-9829-6C487274C621}"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137739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ACC5D-4D0D-4815-9829-6C487274C62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42533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ACC5D-4D0D-4815-9829-6C487274C62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D427F-7B10-4315-BC59-4A975C642E17}" type="slidenum">
              <a:rPr lang="en-IN" smtClean="0"/>
              <a:t>‹#›</a:t>
            </a:fld>
            <a:endParaRPr lang="en-IN"/>
          </a:p>
        </p:txBody>
      </p:sp>
    </p:spTree>
    <p:extLst>
      <p:ext uri="{BB962C8B-B14F-4D97-AF65-F5344CB8AC3E}">
        <p14:creationId xmlns:p14="http://schemas.microsoft.com/office/powerpoint/2010/main" val="291931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ACC5D-4D0D-4815-9829-6C487274C621}" type="datetimeFigureOut">
              <a:rPr lang="en-IN" smtClean="0"/>
              <a:t>10-09-2023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D427F-7B10-4315-BC59-4A975C642E17}" type="slidenum">
              <a:rPr lang="en-IN" smtClean="0"/>
              <a:t>‹#›</a:t>
            </a:fld>
            <a:endParaRPr lang="en-IN"/>
          </a:p>
        </p:txBody>
      </p:sp>
    </p:spTree>
    <p:extLst>
      <p:ext uri="{BB962C8B-B14F-4D97-AF65-F5344CB8AC3E}">
        <p14:creationId xmlns:p14="http://schemas.microsoft.com/office/powerpoint/2010/main" val="1864204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networking/definition/autonomous-system" TargetMode="External"/><Relationship Id="rId2" Type="http://schemas.openxmlformats.org/officeDocument/2006/relationships/hyperlink" Target="https://www.techtarget.com/searchnetworking/definition/edge-rou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networking/definition/routing-tab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networking/definition/OSI" TargetMode="External"/><Relationship Id="rId2" Type="http://schemas.openxmlformats.org/officeDocument/2006/relationships/hyperlink" Target="https://www.techtarget.com/searchnetworking/definition/TCP-IP" TargetMode="External"/><Relationship Id="rId1" Type="http://schemas.openxmlformats.org/officeDocument/2006/relationships/slideLayout" Target="../slideLayouts/slideLayout2.xml"/><Relationship Id="rId5" Type="http://schemas.openxmlformats.org/officeDocument/2006/relationships/hyperlink" Target="https://www.techtarget.com/searchnetworking/definition/CIDR" TargetMode="External"/><Relationship Id="rId4" Type="http://schemas.openxmlformats.org/officeDocument/2006/relationships/hyperlink" Target="https://datatracker.ietf.org/doc/html/rfc427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3291" cy="6026439"/>
          </a:xfrm>
        </p:spPr>
        <p:txBody>
          <a:bodyPr/>
          <a:lstStyle/>
          <a:p>
            <a:r>
              <a:rPr lang="en-US" sz="6000" b="1" dirty="0" smtClean="0">
                <a:solidFill>
                  <a:srgbClr val="FF0000"/>
                </a:solidFill>
              </a:rPr>
              <a:t>ROUTING PROTOCOL</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200272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Difference Between Routing Protocols </a:t>
            </a:r>
            <a:r>
              <a:rPr lang="en-US" dirty="0" smtClean="0"/>
              <a:t>:-</a:t>
            </a:r>
            <a:endParaRPr lang="en-IN" dirty="0"/>
          </a:p>
        </p:txBody>
      </p:sp>
      <p:pic>
        <p:nvPicPr>
          <p:cNvPr id="1026" name="Picture 2" descr="Difference between RIP, OSPF, IGRP, and EIGRP Routing Protoco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2044" y="2314359"/>
            <a:ext cx="7916574" cy="383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5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is BGP </a:t>
            </a:r>
            <a:r>
              <a:rPr lang="en-US" dirty="0" smtClean="0"/>
              <a:t>?</a:t>
            </a:r>
            <a:endParaRPr lang="en-IN" dirty="0"/>
          </a:p>
        </p:txBody>
      </p:sp>
      <p:sp>
        <p:nvSpPr>
          <p:cNvPr id="3" name="Content Placeholder 2"/>
          <p:cNvSpPr>
            <a:spLocks noGrp="1"/>
          </p:cNvSpPr>
          <p:nvPr>
            <p:ph idx="1"/>
          </p:nvPr>
        </p:nvSpPr>
        <p:spPr>
          <a:xfrm>
            <a:off x="838200" y="1825625"/>
            <a:ext cx="10515600" cy="4713720"/>
          </a:xfrm>
        </p:spPr>
        <p:txBody>
          <a:bodyPr/>
          <a:lstStyle/>
          <a:p>
            <a:r>
              <a:rPr lang="en-US" dirty="0"/>
              <a:t>BGP (Border Gateway Protocol) is the protocol that enables the global routing system of the internet. It manages how packets get routed from network to network by exchanging routing and reachability information among </a:t>
            </a:r>
            <a:r>
              <a:rPr lang="en-US" u="sng" dirty="0">
                <a:hlinkClick r:id="rId2"/>
              </a:rPr>
              <a:t>edge routers</a:t>
            </a:r>
            <a:r>
              <a:rPr lang="en-US" dirty="0"/>
              <a:t>.</a:t>
            </a:r>
          </a:p>
          <a:p>
            <a:r>
              <a:rPr lang="en-US" dirty="0"/>
              <a:t>BGP enables peering to send packets between autonomous systems (</a:t>
            </a:r>
            <a:r>
              <a:rPr lang="en-US" u="sng" dirty="0" err="1">
                <a:hlinkClick r:id="rId3"/>
              </a:rPr>
              <a:t>ASes</a:t>
            </a:r>
            <a:r>
              <a:rPr lang="en-US" dirty="0"/>
              <a:t>), which are networks managed by a single enterprise or service provider. Together, these </a:t>
            </a:r>
            <a:r>
              <a:rPr lang="en-US" dirty="0" err="1"/>
              <a:t>ASes</a:t>
            </a:r>
            <a:r>
              <a:rPr lang="en-US" dirty="0"/>
              <a:t> make up the public internet.</a:t>
            </a:r>
          </a:p>
          <a:p>
            <a:r>
              <a:rPr lang="en-US" dirty="0"/>
              <a:t>BGP creates network stability by guaranteeing that routers can adapt to route failures. When one path goes down, BGP quickly finds a new path. BGP makes routing decisions based on paths, defined by rules or network policies set by network administrators.</a:t>
            </a:r>
          </a:p>
        </p:txBody>
      </p:sp>
    </p:spTree>
    <p:extLst>
      <p:ext uri="{BB962C8B-B14F-4D97-AF65-F5344CB8AC3E}">
        <p14:creationId xmlns:p14="http://schemas.microsoft.com/office/powerpoint/2010/main" val="82183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does BGP work?</a:t>
            </a:r>
          </a:p>
        </p:txBody>
      </p:sp>
      <p:sp>
        <p:nvSpPr>
          <p:cNvPr id="3" name="Content Placeholder 2"/>
          <p:cNvSpPr>
            <a:spLocks noGrp="1"/>
          </p:cNvSpPr>
          <p:nvPr>
            <p:ph idx="1"/>
          </p:nvPr>
        </p:nvSpPr>
        <p:spPr/>
        <p:txBody>
          <a:bodyPr/>
          <a:lstStyle/>
          <a:p>
            <a:r>
              <a:rPr lang="en-US" dirty="0"/>
              <a:t>Each router maintains a </a:t>
            </a:r>
            <a:r>
              <a:rPr lang="en-US" u="sng" dirty="0">
                <a:hlinkClick r:id="rId2"/>
              </a:rPr>
              <a:t>routing table</a:t>
            </a:r>
            <a:r>
              <a:rPr lang="en-US" dirty="0"/>
              <a:t> that controls how packets are directed. The BGP process on the router generates routing table information, which is based on the following factors:</a:t>
            </a:r>
          </a:p>
          <a:p>
            <a:r>
              <a:rPr lang="en-US" dirty="0"/>
              <a:t>Incoming information from other routers.</a:t>
            </a:r>
          </a:p>
          <a:p>
            <a:r>
              <a:rPr lang="en-US" dirty="0"/>
              <a:t>Information in the BGP routing information base (RIB), which is a data table stored on a server on the BGP router.</a:t>
            </a:r>
          </a:p>
          <a:p>
            <a:r>
              <a:rPr lang="en-US" dirty="0"/>
              <a:t>The RIB contains information both from directly connected external peers and internal peers. The RIB contains policies for what routes should be used and what information should be published, and it continually updates the routing table as changes occur.</a:t>
            </a:r>
          </a:p>
        </p:txBody>
      </p:sp>
    </p:spTree>
    <p:extLst>
      <p:ext uri="{BB962C8B-B14F-4D97-AF65-F5344CB8AC3E}">
        <p14:creationId xmlns:p14="http://schemas.microsoft.com/office/powerpoint/2010/main" val="245799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436"/>
            <a:ext cx="10515600" cy="924070"/>
          </a:xfrm>
        </p:spPr>
        <p:txBody>
          <a:bodyPr/>
          <a:lstStyle/>
          <a:p>
            <a:r>
              <a:rPr lang="en-IN" b="1" dirty="0"/>
              <a:t>BGP routing basics</a:t>
            </a:r>
          </a:p>
        </p:txBody>
      </p:sp>
      <p:sp>
        <p:nvSpPr>
          <p:cNvPr id="3" name="Content Placeholder 2"/>
          <p:cNvSpPr>
            <a:spLocks noGrp="1"/>
          </p:cNvSpPr>
          <p:nvPr>
            <p:ph idx="1"/>
          </p:nvPr>
        </p:nvSpPr>
        <p:spPr>
          <a:xfrm>
            <a:off x="838200" y="1136506"/>
            <a:ext cx="10515600" cy="5421312"/>
          </a:xfrm>
        </p:spPr>
        <p:txBody>
          <a:bodyPr>
            <a:normAutofit fontScale="70000" lnSpcReduction="20000"/>
          </a:bodyPr>
          <a:lstStyle/>
          <a:p>
            <a:r>
              <a:rPr lang="en-US" dirty="0"/>
              <a:t>BGP sends updated router table information only when something changes, and it sends only the affected information. BGP has no automatic discovery mechanism, which means network admins must manually set up connections between peers, with peer addresses programmed in at both ends.</a:t>
            </a:r>
          </a:p>
          <a:p>
            <a:r>
              <a:rPr lang="en-US" dirty="0"/>
              <a:t>BGP makes best-path decisions based on attributes that include the following:</a:t>
            </a:r>
          </a:p>
          <a:p>
            <a:r>
              <a:rPr lang="en-US" dirty="0"/>
              <a:t>Highest weight.</a:t>
            </a:r>
          </a:p>
          <a:p>
            <a:r>
              <a:rPr lang="en-US" dirty="0"/>
              <a:t>Current reachability.</a:t>
            </a:r>
          </a:p>
          <a:p>
            <a:r>
              <a:rPr lang="en-US" dirty="0"/>
              <a:t>Hop counts.</a:t>
            </a:r>
          </a:p>
          <a:p>
            <a:r>
              <a:rPr lang="en-US" dirty="0"/>
              <a:t>Local preference.</a:t>
            </a:r>
          </a:p>
          <a:p>
            <a:r>
              <a:rPr lang="en-US" dirty="0"/>
              <a:t>Oldest path.</a:t>
            </a:r>
          </a:p>
          <a:p>
            <a:r>
              <a:rPr lang="en-US" dirty="0"/>
              <a:t>In situations where multiple paths are available -- as within a major hosting facility -- BGP policies communicate an organization's preferences for what path traffic should follow in and out. BGP community tags can control route advertisement behavior among peers.</a:t>
            </a:r>
          </a:p>
          <a:p>
            <a:r>
              <a:rPr lang="en-US" dirty="0"/>
              <a:t>BGP in networking is based on the </a:t>
            </a:r>
            <a:r>
              <a:rPr lang="en-US" u="sng" dirty="0">
                <a:hlinkClick r:id="rId2"/>
              </a:rPr>
              <a:t>TCP/IP</a:t>
            </a:r>
            <a:r>
              <a:rPr lang="en-US" dirty="0"/>
              <a:t> model. It operates on the </a:t>
            </a:r>
            <a:r>
              <a:rPr lang="en-US" u="sng" dirty="0">
                <a:hlinkClick r:id="rId3"/>
              </a:rPr>
              <a:t>Open Systems Interconnection</a:t>
            </a:r>
            <a:r>
              <a:rPr lang="en-US" dirty="0"/>
              <a:t> transport layer (Layer 4) to control the network layer (Layer 3).</a:t>
            </a:r>
          </a:p>
          <a:p>
            <a:r>
              <a:rPr lang="en-US" dirty="0"/>
              <a:t>As described in </a:t>
            </a:r>
            <a:r>
              <a:rPr lang="en-US" u="sng" dirty="0">
                <a:hlinkClick r:id="rId4"/>
              </a:rPr>
              <a:t>RFC 4271</a:t>
            </a:r>
            <a:r>
              <a:rPr lang="en-US" dirty="0"/>
              <a:t> and ratified in 2006, the current version of BGP-4 supports both IPv6 and Classless Inter-Domain Routing (</a:t>
            </a:r>
            <a:r>
              <a:rPr lang="en-US" u="sng" dirty="0">
                <a:hlinkClick r:id="rId5"/>
              </a:rPr>
              <a:t>CIDR</a:t>
            </a:r>
            <a:r>
              <a:rPr lang="en-US" dirty="0"/>
              <a:t>), which enables the continued viability of IPv4. Using CIDR enables a network to have more network addresses than with the current IP address assignment scheme</a:t>
            </a:r>
            <a:r>
              <a:rPr lang="en-US" dirty="0" smtClean="0"/>
              <a:t>.</a:t>
            </a:r>
            <a:endParaRPr lang="en-IN" dirty="0"/>
          </a:p>
        </p:txBody>
      </p:sp>
    </p:spTree>
    <p:extLst>
      <p:ext uri="{BB962C8B-B14F-4D97-AF65-F5344CB8AC3E}">
        <p14:creationId xmlns:p14="http://schemas.microsoft.com/office/powerpoint/2010/main" val="88713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182</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ROUTING PROTOCOL                                              -by Hitesh Nautiyal</vt:lpstr>
      <vt:lpstr>Difference Between Routing Protocols :-</vt:lpstr>
      <vt:lpstr>What is BGP ?</vt:lpstr>
      <vt:lpstr>How does BGP work?</vt:lpstr>
      <vt:lpstr>BGP routing basics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PROTOCOL                                              -by Hitesh Nautiyal</dc:title>
  <dc:creator>Microsoft account</dc:creator>
  <cp:lastModifiedBy>Microsoft account</cp:lastModifiedBy>
  <cp:revision>1</cp:revision>
  <dcterms:created xsi:type="dcterms:W3CDTF">2023-09-10T14:54:38Z</dcterms:created>
  <dcterms:modified xsi:type="dcterms:W3CDTF">2023-09-10T14:56:52Z</dcterms:modified>
</cp:coreProperties>
</file>