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38C3C94-EF22-4470-8535-1FB832AFB2B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CF3FB-2248-4CE0-9991-9E9D47D2A75C}" type="slidenum">
              <a:rPr lang="en-IN" smtClean="0"/>
              <a:t>‹#›</a:t>
            </a:fld>
            <a:endParaRPr lang="en-IN"/>
          </a:p>
        </p:txBody>
      </p:sp>
    </p:spTree>
    <p:extLst>
      <p:ext uri="{BB962C8B-B14F-4D97-AF65-F5344CB8AC3E}">
        <p14:creationId xmlns:p14="http://schemas.microsoft.com/office/powerpoint/2010/main" val="107097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8C3C94-EF22-4470-8535-1FB832AFB2B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CF3FB-2248-4CE0-9991-9E9D47D2A75C}" type="slidenum">
              <a:rPr lang="en-IN" smtClean="0"/>
              <a:t>‹#›</a:t>
            </a:fld>
            <a:endParaRPr lang="en-IN"/>
          </a:p>
        </p:txBody>
      </p:sp>
    </p:spTree>
    <p:extLst>
      <p:ext uri="{BB962C8B-B14F-4D97-AF65-F5344CB8AC3E}">
        <p14:creationId xmlns:p14="http://schemas.microsoft.com/office/powerpoint/2010/main" val="388628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8C3C94-EF22-4470-8535-1FB832AFB2B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CF3FB-2248-4CE0-9991-9E9D47D2A75C}" type="slidenum">
              <a:rPr lang="en-IN" smtClean="0"/>
              <a:t>‹#›</a:t>
            </a:fld>
            <a:endParaRPr lang="en-IN"/>
          </a:p>
        </p:txBody>
      </p:sp>
    </p:spTree>
    <p:extLst>
      <p:ext uri="{BB962C8B-B14F-4D97-AF65-F5344CB8AC3E}">
        <p14:creationId xmlns:p14="http://schemas.microsoft.com/office/powerpoint/2010/main" val="15329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8C3C94-EF22-4470-8535-1FB832AFB2B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CF3FB-2248-4CE0-9991-9E9D47D2A75C}" type="slidenum">
              <a:rPr lang="en-IN" smtClean="0"/>
              <a:t>‹#›</a:t>
            </a:fld>
            <a:endParaRPr lang="en-IN"/>
          </a:p>
        </p:txBody>
      </p:sp>
    </p:spTree>
    <p:extLst>
      <p:ext uri="{BB962C8B-B14F-4D97-AF65-F5344CB8AC3E}">
        <p14:creationId xmlns:p14="http://schemas.microsoft.com/office/powerpoint/2010/main" val="60098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8C3C94-EF22-4470-8535-1FB832AFB2B2}"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2CF3FB-2248-4CE0-9991-9E9D47D2A75C}" type="slidenum">
              <a:rPr lang="en-IN" smtClean="0"/>
              <a:t>‹#›</a:t>
            </a:fld>
            <a:endParaRPr lang="en-IN"/>
          </a:p>
        </p:txBody>
      </p:sp>
    </p:spTree>
    <p:extLst>
      <p:ext uri="{BB962C8B-B14F-4D97-AF65-F5344CB8AC3E}">
        <p14:creationId xmlns:p14="http://schemas.microsoft.com/office/powerpoint/2010/main" val="111744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38C3C94-EF22-4470-8535-1FB832AFB2B2}"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2CF3FB-2248-4CE0-9991-9E9D47D2A75C}" type="slidenum">
              <a:rPr lang="en-IN" smtClean="0"/>
              <a:t>‹#›</a:t>
            </a:fld>
            <a:endParaRPr lang="en-IN"/>
          </a:p>
        </p:txBody>
      </p:sp>
    </p:spTree>
    <p:extLst>
      <p:ext uri="{BB962C8B-B14F-4D97-AF65-F5344CB8AC3E}">
        <p14:creationId xmlns:p14="http://schemas.microsoft.com/office/powerpoint/2010/main" val="300335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38C3C94-EF22-4470-8535-1FB832AFB2B2}" type="datetimeFigureOut">
              <a:rPr lang="en-IN" smtClean="0"/>
              <a:t>12-09-2023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2CF3FB-2248-4CE0-9991-9E9D47D2A75C}" type="slidenum">
              <a:rPr lang="en-IN" smtClean="0"/>
              <a:t>‹#›</a:t>
            </a:fld>
            <a:endParaRPr lang="en-IN"/>
          </a:p>
        </p:txBody>
      </p:sp>
    </p:spTree>
    <p:extLst>
      <p:ext uri="{BB962C8B-B14F-4D97-AF65-F5344CB8AC3E}">
        <p14:creationId xmlns:p14="http://schemas.microsoft.com/office/powerpoint/2010/main" val="239989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38C3C94-EF22-4470-8535-1FB832AFB2B2}" type="datetimeFigureOut">
              <a:rPr lang="en-IN" smtClean="0"/>
              <a:t>12-09-2023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2CF3FB-2248-4CE0-9991-9E9D47D2A75C}" type="slidenum">
              <a:rPr lang="en-IN" smtClean="0"/>
              <a:t>‹#›</a:t>
            </a:fld>
            <a:endParaRPr lang="en-IN"/>
          </a:p>
        </p:txBody>
      </p:sp>
    </p:spTree>
    <p:extLst>
      <p:ext uri="{BB962C8B-B14F-4D97-AF65-F5344CB8AC3E}">
        <p14:creationId xmlns:p14="http://schemas.microsoft.com/office/powerpoint/2010/main" val="831646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C3C94-EF22-4470-8535-1FB832AFB2B2}" type="datetimeFigureOut">
              <a:rPr lang="en-IN" smtClean="0"/>
              <a:t>12-09-2023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2CF3FB-2248-4CE0-9991-9E9D47D2A75C}" type="slidenum">
              <a:rPr lang="en-IN" smtClean="0"/>
              <a:t>‹#›</a:t>
            </a:fld>
            <a:endParaRPr lang="en-IN"/>
          </a:p>
        </p:txBody>
      </p:sp>
    </p:spTree>
    <p:extLst>
      <p:ext uri="{BB962C8B-B14F-4D97-AF65-F5344CB8AC3E}">
        <p14:creationId xmlns:p14="http://schemas.microsoft.com/office/powerpoint/2010/main" val="335426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C3C94-EF22-4470-8535-1FB832AFB2B2}"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2CF3FB-2248-4CE0-9991-9E9D47D2A75C}" type="slidenum">
              <a:rPr lang="en-IN" smtClean="0"/>
              <a:t>‹#›</a:t>
            </a:fld>
            <a:endParaRPr lang="en-IN"/>
          </a:p>
        </p:txBody>
      </p:sp>
    </p:spTree>
    <p:extLst>
      <p:ext uri="{BB962C8B-B14F-4D97-AF65-F5344CB8AC3E}">
        <p14:creationId xmlns:p14="http://schemas.microsoft.com/office/powerpoint/2010/main" val="362881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C3C94-EF22-4470-8535-1FB832AFB2B2}"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2CF3FB-2248-4CE0-9991-9E9D47D2A75C}" type="slidenum">
              <a:rPr lang="en-IN" smtClean="0"/>
              <a:t>‹#›</a:t>
            </a:fld>
            <a:endParaRPr lang="en-IN"/>
          </a:p>
        </p:txBody>
      </p:sp>
    </p:spTree>
    <p:extLst>
      <p:ext uri="{BB962C8B-B14F-4D97-AF65-F5344CB8AC3E}">
        <p14:creationId xmlns:p14="http://schemas.microsoft.com/office/powerpoint/2010/main" val="283906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C3C94-EF22-4470-8535-1FB832AFB2B2}" type="datetimeFigureOut">
              <a:rPr lang="en-IN" smtClean="0"/>
              <a:t>12-09-2023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CF3FB-2248-4CE0-9991-9E9D47D2A75C}" type="slidenum">
              <a:rPr lang="en-IN" smtClean="0"/>
              <a:t>‹#›</a:t>
            </a:fld>
            <a:endParaRPr lang="en-IN"/>
          </a:p>
        </p:txBody>
      </p:sp>
    </p:spTree>
    <p:extLst>
      <p:ext uri="{BB962C8B-B14F-4D97-AF65-F5344CB8AC3E}">
        <p14:creationId xmlns:p14="http://schemas.microsoft.com/office/powerpoint/2010/main" val="3699252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53436" cy="5897130"/>
          </a:xfrm>
        </p:spPr>
        <p:txBody>
          <a:bodyPr/>
          <a:lstStyle/>
          <a:p>
            <a:r>
              <a:rPr lang="en-US" sz="7200" b="1" dirty="0" smtClean="0">
                <a:solidFill>
                  <a:srgbClr val="FF0000"/>
                </a:solidFill>
              </a:rPr>
              <a:t>TRANSPORT LAYER </a:t>
            </a:r>
            <a:r>
              <a:rPr lang="en-US" dirty="0" smtClean="0"/>
              <a:t/>
            </a:r>
            <a:br>
              <a:rPr lang="en-US" dirty="0" smtClean="0"/>
            </a:br>
            <a:r>
              <a:rPr lang="en-US" dirty="0" smtClean="0"/>
              <a:t>                                                </a:t>
            </a:r>
            <a:r>
              <a:rPr lang="en-US" b="1" dirty="0" smtClean="0"/>
              <a:t>-by Hitesh Nautiyal</a:t>
            </a:r>
            <a:endParaRPr lang="en-IN" b="1" dirty="0"/>
          </a:p>
        </p:txBody>
      </p:sp>
    </p:spTree>
    <p:extLst>
      <p:ext uri="{BB962C8B-B14F-4D97-AF65-F5344CB8AC3E}">
        <p14:creationId xmlns:p14="http://schemas.microsoft.com/office/powerpoint/2010/main" val="214809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lstStyle/>
          <a:p>
            <a:r>
              <a:rPr lang="en-US" b="1" u="sng" dirty="0" smtClean="0"/>
              <a:t>Transport Layer </a:t>
            </a:r>
            <a:r>
              <a:rPr lang="en-US" dirty="0" smtClean="0"/>
              <a:t>:-</a:t>
            </a:r>
            <a:endParaRPr lang="en-IN" dirty="0"/>
          </a:p>
        </p:txBody>
      </p:sp>
      <p:sp>
        <p:nvSpPr>
          <p:cNvPr id="3" name="Content Placeholder 2"/>
          <p:cNvSpPr>
            <a:spLocks noGrp="1"/>
          </p:cNvSpPr>
          <p:nvPr>
            <p:ph idx="1"/>
          </p:nvPr>
        </p:nvSpPr>
        <p:spPr>
          <a:xfrm>
            <a:off x="838200" y="1403927"/>
            <a:ext cx="10515600" cy="4773036"/>
          </a:xfrm>
        </p:spPr>
        <p:txBody>
          <a:bodyPr>
            <a:normAutofit fontScale="92500" lnSpcReduction="10000"/>
          </a:bodyPr>
          <a:lstStyle/>
          <a:p>
            <a:r>
              <a:rPr lang="en-US" dirty="0"/>
              <a:t>The transport layer is Layer 4 of the Open Systems Interconnection (</a:t>
            </a:r>
            <a:r>
              <a:rPr lang="en-US" u="sng" dirty="0"/>
              <a:t>OSI</a:t>
            </a:r>
            <a:r>
              <a:rPr lang="en-US" dirty="0"/>
              <a:t>) communications model. It is responsible for ensuring that the data </a:t>
            </a:r>
            <a:r>
              <a:rPr lang="en-US" u="sng" dirty="0"/>
              <a:t>packets</a:t>
            </a:r>
            <a:r>
              <a:rPr lang="en-US" dirty="0"/>
              <a:t> arrive accurately and reliably between sender and receiver. The transport layer most often uses </a:t>
            </a:r>
            <a:r>
              <a:rPr lang="en-US" u="sng" dirty="0"/>
              <a:t>TCP</a:t>
            </a:r>
            <a:r>
              <a:rPr lang="en-US" dirty="0"/>
              <a:t> or User Datagram Protocol (</a:t>
            </a:r>
            <a:r>
              <a:rPr lang="en-US" u="sng" dirty="0"/>
              <a:t>UDP</a:t>
            </a:r>
            <a:r>
              <a:rPr lang="en-US" dirty="0"/>
              <a:t>). In the </a:t>
            </a:r>
            <a:r>
              <a:rPr lang="en-US" u="sng" dirty="0"/>
              <a:t>TCP/IP</a:t>
            </a:r>
            <a:r>
              <a:rPr lang="en-US" dirty="0"/>
              <a:t> network model, the transport layer comes between the application and network layers</a:t>
            </a:r>
            <a:r>
              <a:rPr lang="en-US" dirty="0" smtClean="0"/>
              <a:t>.</a:t>
            </a:r>
          </a:p>
          <a:p>
            <a:r>
              <a:rPr lang="en-US" dirty="0"/>
              <a:t>In the OSI model, the transport layer sits between the network layer and the </a:t>
            </a:r>
            <a:r>
              <a:rPr lang="en-US" dirty="0"/>
              <a:t>session layer</a:t>
            </a:r>
            <a:r>
              <a:rPr lang="en-US" dirty="0"/>
              <a:t>. The network layer is responsible for taking the data packets and sending them to the correct computer. The transport layer then takes the received packets, checks them for errors and sorts them. Then, it sends them to the session layer of the correct program running on the computer. The session layer now takes the well-formatted packets and uses them for the application's data.</a:t>
            </a:r>
            <a:endParaRPr lang="en-IN" dirty="0"/>
          </a:p>
        </p:txBody>
      </p:sp>
    </p:spTree>
    <p:extLst>
      <p:ext uri="{BB962C8B-B14F-4D97-AF65-F5344CB8AC3E}">
        <p14:creationId xmlns:p14="http://schemas.microsoft.com/office/powerpoint/2010/main" val="3225723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507"/>
            <a:ext cx="10515600" cy="918730"/>
          </a:xfrm>
        </p:spPr>
        <p:txBody>
          <a:bodyPr/>
          <a:lstStyle/>
          <a:p>
            <a:r>
              <a:rPr lang="en-US" b="1" u="sng" dirty="0" smtClean="0"/>
              <a:t>Functions of Transport Layer </a:t>
            </a:r>
            <a:r>
              <a:rPr lang="en-US" dirty="0" smtClean="0"/>
              <a:t>:-</a:t>
            </a:r>
            <a:endParaRPr lang="en-IN" dirty="0"/>
          </a:p>
        </p:txBody>
      </p:sp>
      <p:sp>
        <p:nvSpPr>
          <p:cNvPr id="3" name="Content Placeholder 2"/>
          <p:cNvSpPr>
            <a:spLocks noGrp="1"/>
          </p:cNvSpPr>
          <p:nvPr>
            <p:ph idx="1"/>
          </p:nvPr>
        </p:nvSpPr>
        <p:spPr>
          <a:xfrm>
            <a:off x="838200" y="1283856"/>
            <a:ext cx="10515600" cy="5477162"/>
          </a:xfrm>
        </p:spPr>
        <p:txBody>
          <a:bodyPr>
            <a:normAutofit fontScale="62500" lnSpcReduction="20000"/>
          </a:bodyPr>
          <a:lstStyle/>
          <a:p>
            <a:r>
              <a:rPr lang="en-US" b="1" dirty="0"/>
              <a:t>End-to-end communication</a:t>
            </a:r>
            <a:r>
              <a:rPr lang="en-US" dirty="0"/>
              <a:t> is the ability of the transport layer to provide the application a way to send and receive a stream of data. The network layer segments the data stream into packets that are sent over the network and reconstructs the data on the other end. If the data packets arrive out of order, it can reorder them by segment numbering and present the data in the correct order.</a:t>
            </a:r>
          </a:p>
          <a:p>
            <a:r>
              <a:rPr lang="en-US" b="1" dirty="0"/>
              <a:t>Reliability</a:t>
            </a:r>
            <a:r>
              <a:rPr lang="en-US" dirty="0"/>
              <a:t> is the ability to correct errors that can happen during data transmission over the network. If data were to be accidentally changed in transit, error correcting and </a:t>
            </a:r>
            <a:r>
              <a:rPr lang="en-US" u="sng" dirty="0"/>
              <a:t>checksums</a:t>
            </a:r>
            <a:r>
              <a:rPr lang="en-US" dirty="0"/>
              <a:t> would catch it. If a packet were to be </a:t>
            </a:r>
            <a:r>
              <a:rPr lang="en-US" u="sng" dirty="0"/>
              <a:t>lost</a:t>
            </a:r>
            <a:r>
              <a:rPr lang="en-US" dirty="0"/>
              <a:t>, it would be caught and retransmitted. If a single packet were to be duplicated, it could be detected and dropped. It can also send an acknowledgement of received packets for guaranteed delivery. Some protocols send a message if a packet is not received or is corrupt.</a:t>
            </a:r>
          </a:p>
          <a:p>
            <a:r>
              <a:rPr lang="en-US" b="1" dirty="0"/>
              <a:t>Flow control</a:t>
            </a:r>
            <a:r>
              <a:rPr lang="en-US" dirty="0"/>
              <a:t> is the ability for the transport layer to avoid sending more data than can be reliably transmitted. It can buffer sending and receiving data until there is enough network capacity for it to go through. If the receiver buffer becomes full, it can reduce the sending rate. It also implements congestion control. If a network were to become flooded with too many retransmit messages, it would be overwhelmed and not able to recover. Congestion control prevents this by using dynamic retransmission timers and slow start.</a:t>
            </a:r>
          </a:p>
          <a:p>
            <a:r>
              <a:rPr lang="en-US" b="1" dirty="0"/>
              <a:t>Addressing</a:t>
            </a:r>
            <a:r>
              <a:rPr lang="en-US" dirty="0"/>
              <a:t> is the ability to communicate with the correct application on the computer. Addressing typically uses network </a:t>
            </a:r>
            <a:r>
              <a:rPr lang="en-US" u="sng" dirty="0"/>
              <a:t>ports</a:t>
            </a:r>
            <a:r>
              <a:rPr lang="en-US" dirty="0"/>
              <a:t> to assign each sending and receiving application a specific port number on the machine. By combining the IP address used in the network layer and the port on the transport layer, each application can have a unique address.</a:t>
            </a:r>
          </a:p>
          <a:p>
            <a:r>
              <a:rPr lang="en-US" b="1" u="sng" dirty="0"/>
              <a:t>Multiplexing</a:t>
            </a:r>
            <a:r>
              <a:rPr lang="en-US" dirty="0"/>
              <a:t> is the ability for any number of applications to use any number of network connections. For example, a typical desktop computer may only have one Ethernet network connection but have several connections to the internet running at the same time, such as a web browser, video streaming and a mail client. Conversely, a large server may only have one application, such as a SQL server, but have two physical Ethernet connections to provide as much bandwidth as possible. The transport layer ensures that each application gets a fair amount of shared network connections.</a:t>
            </a:r>
          </a:p>
        </p:txBody>
      </p:sp>
    </p:spTree>
    <p:extLst>
      <p:ext uri="{BB962C8B-B14F-4D97-AF65-F5344CB8AC3E}">
        <p14:creationId xmlns:p14="http://schemas.microsoft.com/office/powerpoint/2010/main" val="52301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1020"/>
          </a:xfrm>
        </p:spPr>
        <p:txBody>
          <a:bodyPr/>
          <a:lstStyle/>
          <a:p>
            <a:r>
              <a:rPr lang="en-US" b="1" u="sng" dirty="0" smtClean="0"/>
              <a:t>Transport Layer Protocols </a:t>
            </a:r>
            <a:r>
              <a:rPr lang="en-US" dirty="0" smtClean="0"/>
              <a:t>:-</a:t>
            </a:r>
            <a:endParaRPr lang="en-IN" dirty="0"/>
          </a:p>
        </p:txBody>
      </p:sp>
      <p:pic>
        <p:nvPicPr>
          <p:cNvPr id="1026" name="Picture 2" descr="TCP vs. UD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4764" y="1296808"/>
            <a:ext cx="9365672" cy="5528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u="sng" dirty="0" smtClean="0"/>
              <a:t>Services Provided by </a:t>
            </a:r>
            <a:r>
              <a:rPr lang="en-US" b="1" u="sng" dirty="0"/>
              <a:t>T</a:t>
            </a:r>
            <a:r>
              <a:rPr lang="en-US" b="1" u="sng" dirty="0" smtClean="0"/>
              <a:t>ransport Layer </a:t>
            </a:r>
            <a:r>
              <a:rPr lang="en-US" dirty="0" smtClean="0"/>
              <a:t>:-</a:t>
            </a:r>
            <a:endParaRPr lang="en-IN" dirty="0"/>
          </a:p>
        </p:txBody>
      </p:sp>
      <p:pic>
        <p:nvPicPr>
          <p:cNvPr id="2054" name="Picture 6" descr="PRESENTATION COMPUTER NETWORKS - ppt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3100" y="2070155"/>
            <a:ext cx="5545882" cy="4159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360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47</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TRANSPORT LAYER                                                  -by Hitesh Nautiyal</vt:lpstr>
      <vt:lpstr>Transport Layer :-</vt:lpstr>
      <vt:lpstr>Functions of Transport Layer :-</vt:lpstr>
      <vt:lpstr>Transport Layer Protocols :-</vt:lpstr>
      <vt:lpstr>Services Provided by Transport Layer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LAYER                                                  -by Hitesh Nautiyal</dc:title>
  <dc:creator>Microsoft account</dc:creator>
  <cp:lastModifiedBy>Microsoft account</cp:lastModifiedBy>
  <cp:revision>2</cp:revision>
  <dcterms:created xsi:type="dcterms:W3CDTF">2023-09-12T11:45:53Z</dcterms:created>
  <dcterms:modified xsi:type="dcterms:W3CDTF">2023-09-12T11:54:32Z</dcterms:modified>
</cp:coreProperties>
</file>