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7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4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4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6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8BAA-A8EA-4EE1-B3C3-8EEF1E8F26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CACD-987D-4C30-8146-9E756CEEF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8782" cy="5767820"/>
          </a:xfrm>
        </p:spPr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CHANNELIZATION &amp; DATA LINK LAYER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</a:t>
            </a:r>
            <a:r>
              <a:rPr lang="en-US" b="1" dirty="0" smtClean="0"/>
              <a:t>-by Hitesh Nautiyal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54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u="sng" dirty="0" smtClean="0"/>
              <a:t>Channelization &amp; their protocols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5015346"/>
          </a:xfrm>
        </p:spPr>
        <p:txBody>
          <a:bodyPr/>
          <a:lstStyle/>
          <a:p>
            <a:r>
              <a:rPr lang="en-US" dirty="0"/>
              <a:t>Channelization is basically a method that provides the multiple-access and in this, the available bandwidth of the link is shared in time, frequency, or through the code in between the different stations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Channelization Protocols are broadly classified as follows:</a:t>
            </a:r>
          </a:p>
          <a:p>
            <a:r>
              <a:rPr lang="en-US" dirty="0"/>
              <a:t>FDMA(Frequency-Division Multiple Access)</a:t>
            </a:r>
          </a:p>
          <a:p>
            <a:r>
              <a:rPr lang="en-US" dirty="0"/>
              <a:t>TDMA(Time-Division Multiple Access)</a:t>
            </a:r>
          </a:p>
          <a:p>
            <a:r>
              <a:rPr lang="en-US" dirty="0"/>
              <a:t>CDMA(Code-Division Multiple Access)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7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b="1" u="sng" dirty="0" smtClean="0"/>
              <a:t>FDMA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5181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With the help of this technique, the available bandwidth is divided into frequency bands. Each station is allocated a band in order to send its data. Or in other words, we can say that each band is reserved for a specific station and it belongs to the station all the time.</a:t>
            </a:r>
          </a:p>
          <a:p>
            <a:pPr algn="just"/>
            <a:r>
              <a:rPr lang="en-US" dirty="0"/>
              <a:t>Each station makes use of the </a:t>
            </a:r>
            <a:r>
              <a:rPr lang="en-US" b="1" dirty="0" err="1"/>
              <a:t>bandpass</a:t>
            </a:r>
            <a:r>
              <a:rPr lang="en-US" b="1" dirty="0"/>
              <a:t> filter</a:t>
            </a:r>
            <a:r>
              <a:rPr lang="en-US" dirty="0"/>
              <a:t> in order to confine the </a:t>
            </a:r>
            <a:r>
              <a:rPr lang="en-US" b="1" dirty="0"/>
              <a:t>frequencies of the transmitter.</a:t>
            </a:r>
            <a:endParaRPr lang="en-US" dirty="0"/>
          </a:p>
          <a:p>
            <a:pPr algn="just"/>
            <a:r>
              <a:rPr lang="en-US" dirty="0"/>
              <a:t>In order to prevent station interferences, the allocated bands are separated from one another with the help of small </a:t>
            </a:r>
            <a:r>
              <a:rPr lang="en-US" b="1" dirty="0"/>
              <a:t>guard bands.</a:t>
            </a:r>
            <a:endParaRPr lang="en-US" dirty="0"/>
          </a:p>
          <a:p>
            <a:pPr algn="just"/>
            <a:r>
              <a:rPr lang="en-US" dirty="0"/>
              <a:t>The Frequency-division multiple access mainly specifies a predetermined frequency for the entire period of communication.</a:t>
            </a:r>
          </a:p>
          <a:p>
            <a:pPr algn="just"/>
            <a:r>
              <a:rPr lang="en-US" dirty="0"/>
              <a:t>Stream of data can be easily used with the help of FDMA.</a:t>
            </a:r>
          </a:p>
        </p:txBody>
      </p:sp>
    </p:spTree>
    <p:extLst>
      <p:ext uri="{BB962C8B-B14F-4D97-AF65-F5344CB8AC3E}">
        <p14:creationId xmlns:p14="http://schemas.microsoft.com/office/powerpoint/2010/main" val="238881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u="sng" dirty="0" smtClean="0"/>
              <a:t>TDMA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855"/>
            <a:ext cx="10515600" cy="51908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Time-Division Multiple access is another method to access the channel for shared medium networks.</a:t>
            </a:r>
          </a:p>
          <a:p>
            <a:pPr algn="just"/>
            <a:r>
              <a:rPr lang="en-US" dirty="0"/>
              <a:t>With the help of this technique, the stations share the bandwidth of the channel in time.</a:t>
            </a:r>
          </a:p>
          <a:p>
            <a:pPr algn="just"/>
            <a:r>
              <a:rPr lang="en-US" dirty="0"/>
              <a:t>A time slot is allocated to each station during which it can send the data.</a:t>
            </a:r>
          </a:p>
          <a:p>
            <a:pPr algn="just"/>
            <a:r>
              <a:rPr lang="en-US" dirty="0"/>
              <a:t>Data is transmitted by each station in the assigned time slot.</a:t>
            </a:r>
          </a:p>
          <a:p>
            <a:pPr algn="just"/>
            <a:r>
              <a:rPr lang="en-US" dirty="0"/>
              <a:t>There is a problem in using TDMA and it is due to TDMA the synchronization cannot be achieved between the different stations.</a:t>
            </a:r>
          </a:p>
          <a:p>
            <a:pPr algn="just"/>
            <a:r>
              <a:rPr lang="en-US" dirty="0"/>
              <a:t>When using the TDMA technique then each station needs to know the beginning of its slot and the location of its slot.</a:t>
            </a:r>
          </a:p>
          <a:p>
            <a:pPr algn="just"/>
            <a:r>
              <a:rPr lang="en-US" dirty="0"/>
              <a:t>If the stations are spread over a large area, then there occur propagation delays; in order to compensate this guard, times are used.</a:t>
            </a:r>
          </a:p>
          <a:p>
            <a:pPr algn="just"/>
            <a:r>
              <a:rPr lang="en-US" dirty="0"/>
              <a:t>The data link layer in each station mainly tells its physical layer to use the allocated time slot.</a:t>
            </a:r>
          </a:p>
        </p:txBody>
      </p:sp>
    </p:spTree>
    <p:extLst>
      <p:ext uri="{BB962C8B-B14F-4D97-AF65-F5344CB8AC3E}">
        <p14:creationId xmlns:p14="http://schemas.microsoft.com/office/powerpoint/2010/main" val="294694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b="1" u="sng" dirty="0" smtClean="0"/>
              <a:t>CDMA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51908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CDMA(code-division </a:t>
            </a:r>
            <a:r>
              <a:rPr lang="en-US" dirty="0"/>
              <a:t>multiple access) is another technique used for channelization.</a:t>
            </a:r>
          </a:p>
          <a:p>
            <a:pPr algn="just"/>
            <a:r>
              <a:rPr lang="en-US" dirty="0"/>
              <a:t>CDMA technique differs from the FDMA because only one channel occupies the entire bandwidth of the link.</a:t>
            </a:r>
          </a:p>
          <a:p>
            <a:pPr algn="just"/>
            <a:r>
              <a:rPr lang="en-US" dirty="0"/>
              <a:t>The CDMA technique differs from the TDMA because all the stations can send data simultaneously as there is no timesharing.</a:t>
            </a:r>
          </a:p>
          <a:p>
            <a:pPr algn="just"/>
            <a:r>
              <a:rPr lang="en-US" dirty="0"/>
              <a:t>The CDMA technique simply means communication with different codes.</a:t>
            </a:r>
          </a:p>
          <a:p>
            <a:pPr algn="just"/>
            <a:r>
              <a:rPr lang="en-US" dirty="0"/>
              <a:t>In the CDMA technique, there is only one channel that carries all the transmission simultaneously.</a:t>
            </a:r>
          </a:p>
          <a:p>
            <a:pPr algn="just"/>
            <a:r>
              <a:rPr lang="en-US" dirty="0"/>
              <a:t>CDMA is mainly based upon the coding theory; where each station is assigned a code, Code is a sequence of numbers called chips.</a:t>
            </a:r>
          </a:p>
          <a:p>
            <a:pPr algn="just"/>
            <a:r>
              <a:rPr lang="en-US" dirty="0"/>
              <a:t>The data from the different stations can be transmitted simultaneously but using different code languages.</a:t>
            </a:r>
          </a:p>
        </p:txBody>
      </p:sp>
    </p:spTree>
    <p:extLst>
      <p:ext uri="{BB962C8B-B14F-4D97-AF65-F5344CB8AC3E}">
        <p14:creationId xmlns:p14="http://schemas.microsoft.com/office/powerpoint/2010/main" val="9885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706294"/>
          </a:xfrm>
        </p:spPr>
        <p:txBody>
          <a:bodyPr/>
          <a:lstStyle/>
          <a:p>
            <a:r>
              <a:rPr lang="en-US" b="1" u="sng" dirty="0" smtClean="0"/>
              <a:t>Functions of Data Link Layer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877456"/>
            <a:ext cx="11434618" cy="58004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For effective data communication between two directly connected transmitting and receiving stations the data link layer has to carry out a number of specific functions as follows:</a:t>
            </a:r>
          </a:p>
          <a:p>
            <a:pPr marL="0" indent="0">
              <a:buNone/>
            </a:pPr>
            <a:r>
              <a:rPr lang="en-US" sz="3300" b="1" dirty="0"/>
              <a:t>1. Services provided to the network layer: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A well-defined service interface to the network layer on source machine to the network layer on destination machine.</a:t>
            </a:r>
          </a:p>
          <a:p>
            <a:pPr marL="0" indent="0">
              <a:buNone/>
            </a:pPr>
            <a:r>
              <a:rPr lang="en-US" sz="3300" b="1" dirty="0"/>
              <a:t>2. Frame </a:t>
            </a:r>
            <a:r>
              <a:rPr lang="en-US" sz="3300" b="1" dirty="0" smtClean="0"/>
              <a:t>synchronization</a:t>
            </a:r>
            <a:r>
              <a:rPr lang="en-US" sz="3300" b="1" dirty="0"/>
              <a:t>: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The source machine sends data in blocks called frames to the destination machine. The starting and ending of each frame should be </a:t>
            </a:r>
            <a:r>
              <a:rPr lang="en-US" dirty="0" err="1"/>
              <a:t>recognised</a:t>
            </a:r>
            <a:r>
              <a:rPr lang="en-US" dirty="0"/>
              <a:t> by the destination machine.</a:t>
            </a:r>
          </a:p>
          <a:p>
            <a:pPr marL="0" indent="0">
              <a:buNone/>
            </a:pPr>
            <a:r>
              <a:rPr lang="en-US" sz="3300" b="1" dirty="0"/>
              <a:t>3. Flow control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The source machine must not send data frames at a rate faster than the destination machine can accept them.</a:t>
            </a:r>
          </a:p>
          <a:p>
            <a:pPr marL="0" indent="0">
              <a:buNone/>
            </a:pPr>
            <a:r>
              <a:rPr lang="en-US" sz="3300" b="1" dirty="0"/>
              <a:t>4. Error control: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The errors made in bits during transmission from source to destination machines must be detected and corrected.</a:t>
            </a:r>
          </a:p>
          <a:p>
            <a:pPr marL="0" indent="0">
              <a:buNone/>
            </a:pPr>
            <a:r>
              <a:rPr lang="en-US" sz="3300" b="1" dirty="0"/>
              <a:t>5. Addressing: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On a multipoint line, such as many machines connected together (LAN), the identity of the individual machines must be specified while transmitting the data frames.</a:t>
            </a:r>
          </a:p>
          <a:p>
            <a:pPr marL="0" indent="0">
              <a:buNone/>
            </a:pPr>
            <a:r>
              <a:rPr lang="en-US" sz="3300" b="1" dirty="0"/>
              <a:t>6. Control and data on same link: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The data and control information is combined in a frame and transmitted from the source to destination machine. The destination machine must be able to </a:t>
            </a:r>
            <a:r>
              <a:rPr lang="en-US" dirty="0" err="1"/>
              <a:t>recognise</a:t>
            </a:r>
            <a:r>
              <a:rPr lang="en-US" dirty="0"/>
              <a:t> control information from the data being transmitted.</a:t>
            </a:r>
          </a:p>
          <a:p>
            <a:pPr marL="0" indent="0">
              <a:buNone/>
            </a:pPr>
            <a:r>
              <a:rPr lang="en-US" sz="3300" b="1" dirty="0"/>
              <a:t>7. Link Management:</a:t>
            </a:r>
            <a:endParaRPr lang="en-US" sz="3300" dirty="0"/>
          </a:p>
          <a:p>
            <a:pPr marL="0" indent="0">
              <a:buNone/>
            </a:pPr>
            <a:r>
              <a:rPr lang="en-US" dirty="0"/>
              <a:t>The initiation, maintenance and termination of the link between the source and destination are required for effective exchange of data. It requires co-ordination and co-operation among stations. Protocols or procedures are required for the link management.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en-US" b="1" u="sng" dirty="0" err="1" smtClean="0"/>
              <a:t>CheckSum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227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Checksum is an error detection </a:t>
            </a:r>
            <a:r>
              <a:rPr lang="en-US" dirty="0" smtClean="0"/>
              <a:t>method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u="sng" dirty="0"/>
              <a:t>Case-01: Result = </a:t>
            </a:r>
            <a:r>
              <a:rPr lang="en-US" b="1" u="sng" dirty="0" smtClean="0"/>
              <a:t>0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If the result is zero,</a:t>
            </a:r>
          </a:p>
          <a:p>
            <a:pPr fontAlgn="base"/>
            <a:r>
              <a:rPr lang="en-US" dirty="0"/>
              <a:t>Receiver assumes that no error occurred in the data during the transmission.</a:t>
            </a:r>
          </a:p>
          <a:p>
            <a:pPr fontAlgn="base"/>
            <a:r>
              <a:rPr lang="en-US" dirty="0"/>
              <a:t>Receiver accepts the data</a:t>
            </a:r>
            <a:r>
              <a:rPr lang="en-US" dirty="0" smtClean="0"/>
              <a:t>.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u="sng" dirty="0"/>
              <a:t>Case-02: Result ≠ </a:t>
            </a:r>
            <a:r>
              <a:rPr lang="en-US" b="1" u="sng" dirty="0" smtClean="0"/>
              <a:t>0</a:t>
            </a:r>
            <a:endParaRPr lang="en-US" dirty="0"/>
          </a:p>
          <a:p>
            <a:pPr fontAlgn="base"/>
            <a:r>
              <a:rPr lang="en-US" dirty="0"/>
              <a:t>If the result is non-zero,</a:t>
            </a:r>
          </a:p>
          <a:p>
            <a:pPr fontAlgn="base"/>
            <a:r>
              <a:rPr lang="en-US" dirty="0"/>
              <a:t>Receiver assumes that error occurred in the data during the transmission.</a:t>
            </a:r>
          </a:p>
          <a:p>
            <a:pPr fontAlgn="base"/>
            <a:r>
              <a:rPr lang="en-US" dirty="0"/>
              <a:t>Receiver discards the data and asks the sender for retransmission.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98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116946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u="sng" dirty="0" smtClean="0"/>
              <a:t>Problem-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Checksum value of 1001001110010011 and 1001100001001101 of 16 bit segment </a:t>
            </a:r>
            <a:r>
              <a:rPr lang="en-US" dirty="0" smtClean="0"/>
              <a:t>is -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(a) 1010101000011111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(b) 1011111000100101</a:t>
            </a:r>
          </a:p>
          <a:p>
            <a:pPr marL="0" indent="0" fontAlgn="base">
              <a:buNone/>
            </a:pPr>
            <a:r>
              <a:rPr lang="en-US" dirty="0" smtClean="0"/>
              <a:t>(c) 1101010000011110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(d) 1101010000111111</a:t>
            </a:r>
            <a:endParaRPr lang="en-US" dirty="0"/>
          </a:p>
          <a:p>
            <a:pPr marL="0" indent="0" fontAlgn="base">
              <a:buNone/>
            </a:pPr>
            <a:r>
              <a:rPr lang="en-US" b="1" u="sng" dirty="0" smtClean="0"/>
              <a:t>Solution-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We apply the above discussed algorithm to calculate the checksum.</a:t>
            </a:r>
          </a:p>
          <a:p>
            <a:pPr fontAlgn="base"/>
            <a:r>
              <a:rPr lang="en-US" dirty="0"/>
              <a:t>1001001110010011 + 1001100001001101 = 10010101111100000</a:t>
            </a:r>
          </a:p>
          <a:p>
            <a:pPr marL="0" indent="0" fontAlgn="base">
              <a:buNone/>
            </a:pPr>
            <a:r>
              <a:rPr lang="en-US" dirty="0"/>
              <a:t>Since, the result consists of 17 bits, so 1 bit is wrapped around and added to the result.</a:t>
            </a:r>
          </a:p>
          <a:p>
            <a:pPr fontAlgn="base"/>
            <a:r>
              <a:rPr lang="en-US" dirty="0"/>
              <a:t>0010101111100000 + 1 = 0010101111100001</a:t>
            </a:r>
          </a:p>
          <a:p>
            <a:pPr marL="0" indent="0" fontAlgn="base">
              <a:buNone/>
            </a:pPr>
            <a:r>
              <a:rPr lang="en-US" dirty="0"/>
              <a:t>Now, result consists of 16 bits.</a:t>
            </a:r>
          </a:p>
          <a:p>
            <a:pPr marL="0" indent="0" fontAlgn="base">
              <a:buNone/>
            </a:pPr>
            <a:r>
              <a:rPr lang="en-US" dirty="0"/>
              <a:t>Now, 1’s complement is taken which is </a:t>
            </a:r>
            <a:r>
              <a:rPr lang="en-US" dirty="0" smtClean="0"/>
              <a:t>1101010000011110.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Thus, checksum value = </a:t>
            </a:r>
            <a:r>
              <a:rPr lang="en-US" dirty="0" smtClean="0"/>
              <a:t>1101010000011110.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Thus, Option (C) is correct.</a:t>
            </a:r>
          </a:p>
        </p:txBody>
      </p:sp>
    </p:spTree>
    <p:extLst>
      <p:ext uri="{BB962C8B-B14F-4D97-AF65-F5344CB8AC3E}">
        <p14:creationId xmlns:p14="http://schemas.microsoft.com/office/powerpoint/2010/main" val="231579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729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CHANNELIZATION &amp; DATA LINK LAYER                                                  -by Hitesh Nautiyal </vt:lpstr>
      <vt:lpstr>Channelization &amp; their protocols:-</vt:lpstr>
      <vt:lpstr>FDMA:-</vt:lpstr>
      <vt:lpstr>TDMA:-</vt:lpstr>
      <vt:lpstr>CDMA:-</vt:lpstr>
      <vt:lpstr>Functions of Data Link Layer:-</vt:lpstr>
      <vt:lpstr>CheckSum:-</vt:lpstr>
      <vt:lpstr>Example 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CHANNELIZATION &amp; DATA LINK LAYER                                                  -by Hitesh Nautiyal</dc:title>
  <dc:creator>Microsoft account</dc:creator>
  <cp:lastModifiedBy>Microsoft account</cp:lastModifiedBy>
  <cp:revision>4</cp:revision>
  <dcterms:created xsi:type="dcterms:W3CDTF">2023-08-27T15:29:26Z</dcterms:created>
  <dcterms:modified xsi:type="dcterms:W3CDTF">2023-08-27T15:55:16Z</dcterms:modified>
</cp:coreProperties>
</file>