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3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2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3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0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EC14-F8E0-4C08-941E-87BEBA9E298F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B890-9FCE-4EC2-8E83-D95223AA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1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982" cy="6091093"/>
          </a:xfrm>
        </p:spPr>
        <p:txBody>
          <a:bodyPr/>
          <a:lstStyle/>
          <a:p>
            <a:r>
              <a:rPr lang="en-US" sz="7200" dirty="0" smtClean="0">
                <a:solidFill>
                  <a:srgbClr val="FF0000"/>
                </a:solidFill>
              </a:rPr>
              <a:t>TCP/UDP MESSAGE FORMAT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</a:t>
            </a:r>
            <a:r>
              <a:rPr lang="en-US" b="1" dirty="0" smtClean="0"/>
              <a:t>-by Hitesh Nautiyal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453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343"/>
            <a:ext cx="10515600" cy="844839"/>
          </a:xfrm>
        </p:spPr>
        <p:txBody>
          <a:bodyPr/>
          <a:lstStyle/>
          <a:p>
            <a:r>
              <a:rPr lang="en-US" b="1" u="sng" dirty="0" smtClean="0"/>
              <a:t>UDP Message Format </a:t>
            </a:r>
            <a:r>
              <a:rPr lang="en-US" dirty="0" smtClean="0"/>
              <a:t>:-</a:t>
            </a:r>
            <a:endParaRPr lang="en-IN" dirty="0"/>
          </a:p>
        </p:txBody>
      </p:sp>
      <p:pic>
        <p:nvPicPr>
          <p:cNvPr id="3078" name="Picture 6" descr="What is User Datagram Protocol (UDP)? Definition from SearchNetwor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13" y="1874284"/>
            <a:ext cx="6603174" cy="383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r>
              <a:rPr lang="en-US" b="1" u="sng" dirty="0" smtClean="0"/>
              <a:t>Explain UDP Message Format 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856"/>
            <a:ext cx="10515600" cy="5301671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Source Port:</a:t>
            </a:r>
            <a:r>
              <a:rPr lang="en-US" dirty="0"/>
              <a:t> The 16-bit port number of the process that originated the UDP message on the source device. This will normally be an ephemeral (client) port number for a request sent by a client to a server, or a well-known/registered (server) port number for a reply sent by a server to a client. </a:t>
            </a:r>
            <a:endParaRPr lang="en-US" dirty="0" smtClean="0"/>
          </a:p>
          <a:p>
            <a:r>
              <a:rPr lang="en-US" b="1" i="1" dirty="0"/>
              <a:t>Destination Port:</a:t>
            </a:r>
            <a:r>
              <a:rPr lang="en-US" dirty="0"/>
              <a:t> The 16-bit port number of the process that is the ultimate intended recipient of the message on the destination device. This will usually be a well-known/registered (server) port number for a client request, or an ephemeral (client) port number for a server reply. </a:t>
            </a:r>
            <a:endParaRPr lang="en-US" dirty="0" smtClean="0"/>
          </a:p>
          <a:p>
            <a:r>
              <a:rPr lang="en-US" b="1" i="1" dirty="0"/>
              <a:t>Length:</a:t>
            </a:r>
            <a:r>
              <a:rPr lang="en-US" dirty="0"/>
              <a:t> The length of the entire UDP datagram, including both header and </a:t>
            </a:r>
            <a:r>
              <a:rPr lang="en-US" i="1" dirty="0"/>
              <a:t>Data</a:t>
            </a:r>
            <a:r>
              <a:rPr lang="en-US" dirty="0"/>
              <a:t> fields</a:t>
            </a:r>
            <a:r>
              <a:rPr lang="en-US" dirty="0" smtClean="0"/>
              <a:t>.</a:t>
            </a:r>
          </a:p>
          <a:p>
            <a:r>
              <a:rPr lang="en-US" b="1" i="1" dirty="0"/>
              <a:t>Checksum:</a:t>
            </a:r>
            <a:r>
              <a:rPr lang="en-US" dirty="0"/>
              <a:t> An optional 16-bit checksum computed over the entire UDP datagram plus a special “pseudo header” of fields. See below for more information</a:t>
            </a:r>
            <a:r>
              <a:rPr lang="en-US" dirty="0" smtClean="0"/>
              <a:t>.</a:t>
            </a:r>
          </a:p>
          <a:p>
            <a:r>
              <a:rPr lang="en-US" b="1" i="1" dirty="0"/>
              <a:t>Data:</a:t>
            </a:r>
            <a:r>
              <a:rPr lang="en-US" dirty="0"/>
              <a:t> The encapsulated higher-layer message to be sent.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56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r>
              <a:rPr lang="en-US" b="1" u="sng" dirty="0" smtClean="0"/>
              <a:t>TCP Message Format </a:t>
            </a:r>
            <a:r>
              <a:rPr lang="en-US" dirty="0" smtClean="0"/>
              <a:t>:-</a:t>
            </a:r>
            <a:endParaRPr lang="en-IN" dirty="0"/>
          </a:p>
        </p:txBody>
      </p:sp>
      <p:pic>
        <p:nvPicPr>
          <p:cNvPr id="1028" name="Picture 4" descr="TCP Header Detai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64" y="1995054"/>
            <a:ext cx="7454790" cy="391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9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b="1" u="sng" dirty="0" smtClean="0"/>
              <a:t>Explain TCP Message Format 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70764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u="sng" dirty="0"/>
              <a:t>1. Source </a:t>
            </a:r>
            <a:r>
              <a:rPr lang="en-US" b="1" u="sng" dirty="0" smtClean="0"/>
              <a:t>Port-</a:t>
            </a:r>
            <a:endParaRPr lang="en-US" dirty="0"/>
          </a:p>
          <a:p>
            <a:pPr fontAlgn="base"/>
            <a:r>
              <a:rPr lang="en-US" dirty="0"/>
              <a:t>Source Port is a 16 bit field.</a:t>
            </a:r>
          </a:p>
          <a:p>
            <a:pPr fontAlgn="base"/>
            <a:r>
              <a:rPr lang="en-US" dirty="0"/>
              <a:t>It identifies the port of the sending application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base">
              <a:buNone/>
            </a:pPr>
            <a:r>
              <a:rPr lang="en-US" b="1" u="sng" dirty="0"/>
              <a:t>2. Destination </a:t>
            </a:r>
            <a:r>
              <a:rPr lang="en-US" b="1" u="sng" dirty="0" smtClean="0"/>
              <a:t>Port-</a:t>
            </a:r>
            <a:endParaRPr lang="en-US" dirty="0"/>
          </a:p>
          <a:p>
            <a:pPr fontAlgn="base"/>
            <a:r>
              <a:rPr lang="en-US" dirty="0"/>
              <a:t>Destination Port is a 16 bit field.</a:t>
            </a:r>
          </a:p>
          <a:p>
            <a:pPr fontAlgn="base"/>
            <a:r>
              <a:rPr lang="en-US" dirty="0"/>
              <a:t>It identifies the port of the receiving application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u="sng" dirty="0"/>
              <a:t>3. Sequence </a:t>
            </a:r>
            <a:r>
              <a:rPr lang="en-US" b="1" u="sng" dirty="0" smtClean="0"/>
              <a:t>Number-</a:t>
            </a:r>
            <a:endParaRPr lang="en-US" dirty="0"/>
          </a:p>
          <a:p>
            <a:pPr fontAlgn="base"/>
            <a:r>
              <a:rPr lang="en-US" dirty="0"/>
              <a:t>Sequence number is a 32 bit field.</a:t>
            </a:r>
          </a:p>
          <a:p>
            <a:pPr fontAlgn="base"/>
            <a:r>
              <a:rPr lang="en-US" dirty="0"/>
              <a:t>TCP assigns a unique sequence number to each byte of data contained in the TCP segment.</a:t>
            </a:r>
          </a:p>
          <a:p>
            <a:pPr fontAlgn="base"/>
            <a:r>
              <a:rPr lang="en-US" dirty="0"/>
              <a:t>This field contains the sequence number of the first data byte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base">
              <a:buNone/>
            </a:pPr>
            <a:r>
              <a:rPr lang="en-US" b="1" u="sng" dirty="0"/>
              <a:t>4. Acknowledgement </a:t>
            </a:r>
            <a:r>
              <a:rPr lang="en-US" b="1" u="sng" dirty="0" smtClean="0"/>
              <a:t>Number-</a:t>
            </a:r>
            <a:endParaRPr lang="en-US" dirty="0"/>
          </a:p>
          <a:p>
            <a:pPr fontAlgn="base"/>
            <a:r>
              <a:rPr lang="en-US" dirty="0"/>
              <a:t>Acknowledgment number is a 32 bit field.</a:t>
            </a:r>
          </a:p>
          <a:p>
            <a:pPr fontAlgn="base"/>
            <a:r>
              <a:rPr lang="en-US" dirty="0"/>
              <a:t>It contains sequence number of the data byte that receiver expects to receive next from the sender.</a:t>
            </a:r>
          </a:p>
          <a:p>
            <a:pPr fontAlgn="base"/>
            <a:r>
              <a:rPr lang="en-US" dirty="0"/>
              <a:t>It is always sequence number of the last received data byte incremented by 1.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4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27"/>
            <a:ext cx="10515600" cy="6493164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u="sng" dirty="0"/>
              <a:t>5. Header </a:t>
            </a:r>
            <a:r>
              <a:rPr lang="en-US" b="1" u="sng" dirty="0" smtClean="0"/>
              <a:t>Length-</a:t>
            </a:r>
            <a:endParaRPr lang="en-US" dirty="0"/>
          </a:p>
          <a:p>
            <a:pPr fontAlgn="base"/>
            <a:r>
              <a:rPr lang="en-US" dirty="0"/>
              <a:t>Header length is a 4 bit field.</a:t>
            </a:r>
          </a:p>
          <a:p>
            <a:pPr fontAlgn="base"/>
            <a:r>
              <a:rPr lang="en-US" dirty="0"/>
              <a:t>It contains the length of TCP header.</a:t>
            </a:r>
          </a:p>
          <a:p>
            <a:pPr fontAlgn="base"/>
            <a:r>
              <a:rPr lang="en-US" dirty="0"/>
              <a:t>It helps in knowing from where the actual data </a:t>
            </a:r>
            <a:r>
              <a:rPr lang="en-US" dirty="0" smtClean="0"/>
              <a:t>begins.</a:t>
            </a:r>
          </a:p>
          <a:p>
            <a:pPr marL="0" indent="0" fontAlgn="base">
              <a:buNone/>
            </a:pPr>
            <a:r>
              <a:rPr lang="en-US" b="1" u="sng" dirty="0"/>
              <a:t>Minimum and Maximum Header length-</a:t>
            </a:r>
            <a:endParaRPr lang="en-US" b="1" dirty="0"/>
          </a:p>
          <a:p>
            <a:pPr marL="0" indent="0" fontAlgn="base">
              <a:buNone/>
            </a:pPr>
            <a:r>
              <a:rPr lang="en-US" b="1" u="sng" dirty="0" smtClean="0"/>
              <a:t>Ques :- </a:t>
            </a:r>
            <a:r>
              <a:rPr lang="en-US" dirty="0" smtClean="0"/>
              <a:t>The </a:t>
            </a:r>
            <a:r>
              <a:rPr lang="en-US" dirty="0"/>
              <a:t>length of TCP header always lies in the range-</a:t>
            </a:r>
          </a:p>
          <a:p>
            <a:pPr marL="0" indent="0" fontAlgn="base">
              <a:buNone/>
            </a:pPr>
            <a:r>
              <a:rPr lang="en-US" dirty="0" smtClean="0"/>
              <a:t>              [</a:t>
            </a:r>
            <a:r>
              <a:rPr lang="en-US" dirty="0"/>
              <a:t>20 bytes , 60 bytes]</a:t>
            </a:r>
          </a:p>
          <a:p>
            <a:pPr fontAlgn="base"/>
            <a:r>
              <a:rPr lang="en-US" dirty="0"/>
              <a:t>The initial 5 rows of the TCP header are always used.</a:t>
            </a:r>
          </a:p>
          <a:p>
            <a:pPr fontAlgn="base"/>
            <a:r>
              <a:rPr lang="en-US" dirty="0"/>
              <a:t>So, minimum length of TCP header = 5 x 4 bytes = 20 bytes.</a:t>
            </a:r>
          </a:p>
          <a:p>
            <a:pPr fontAlgn="base"/>
            <a:r>
              <a:rPr lang="en-US" dirty="0"/>
              <a:t>The size of the 6th row representing the Options field vary.</a:t>
            </a:r>
          </a:p>
          <a:p>
            <a:pPr fontAlgn="base"/>
            <a:r>
              <a:rPr lang="en-US" dirty="0"/>
              <a:t>The size of Options field can go up to 40 bytes.</a:t>
            </a:r>
          </a:p>
          <a:p>
            <a:pPr fontAlgn="base"/>
            <a:r>
              <a:rPr lang="en-US" dirty="0"/>
              <a:t>So, maximum length of TCP header = 20 bytes + 40 bytes = 60 bytes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u="sng" dirty="0"/>
              <a:t>Concept of Scaling </a:t>
            </a:r>
            <a:r>
              <a:rPr lang="en-US" b="1" u="sng" dirty="0" smtClean="0"/>
              <a:t>Factor-</a:t>
            </a:r>
            <a:endParaRPr lang="en-US" dirty="0"/>
          </a:p>
          <a:p>
            <a:pPr fontAlgn="base"/>
            <a:r>
              <a:rPr lang="en-US" dirty="0"/>
              <a:t>Header length is a 4 bit field.</a:t>
            </a:r>
          </a:p>
          <a:p>
            <a:pPr fontAlgn="base"/>
            <a:r>
              <a:rPr lang="en-US" dirty="0"/>
              <a:t>So, the range of decimal values that can be represented is [0, 15].</a:t>
            </a:r>
          </a:p>
          <a:p>
            <a:pPr fontAlgn="base"/>
            <a:r>
              <a:rPr lang="en-US" dirty="0"/>
              <a:t>But the range of header length is [20, 60].</a:t>
            </a:r>
          </a:p>
          <a:p>
            <a:pPr fontAlgn="base"/>
            <a:r>
              <a:rPr lang="en-US" dirty="0"/>
              <a:t>So, to represent the header length, we use a scaling factor of 4.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2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145"/>
            <a:ext cx="10515600" cy="64377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Header length = Header length field value x 4 </a:t>
            </a:r>
            <a:r>
              <a:rPr lang="en-US" dirty="0" smtClean="0"/>
              <a:t>bytes</a:t>
            </a:r>
          </a:p>
          <a:p>
            <a:pPr marL="0" indent="0" fontAlgn="base">
              <a:buNone/>
            </a:pPr>
            <a:r>
              <a:rPr lang="en-US" b="1" u="sng" dirty="0" smtClean="0"/>
              <a:t>Examples-</a:t>
            </a:r>
            <a:endParaRPr lang="en-US" dirty="0"/>
          </a:p>
          <a:p>
            <a:pPr fontAlgn="base"/>
            <a:r>
              <a:rPr lang="en-US" dirty="0"/>
              <a:t>If header length field contains decimal value 5 (represented as 0101), then-</a:t>
            </a:r>
          </a:p>
          <a:p>
            <a:pPr fontAlgn="base"/>
            <a:r>
              <a:rPr lang="en-US" dirty="0"/>
              <a:t>Header length = 5 x 4 = 20 bytes</a:t>
            </a:r>
          </a:p>
          <a:p>
            <a:pPr fontAlgn="base"/>
            <a:r>
              <a:rPr lang="en-US" dirty="0"/>
              <a:t>If header length field contains decimal value 10 (represented as 1010), then-</a:t>
            </a:r>
          </a:p>
          <a:p>
            <a:pPr fontAlgn="base"/>
            <a:r>
              <a:rPr lang="en-US" dirty="0"/>
              <a:t>Header length = 10 x 4 = 40 bytes</a:t>
            </a:r>
          </a:p>
          <a:p>
            <a:pPr fontAlgn="base"/>
            <a:r>
              <a:rPr lang="en-US" dirty="0"/>
              <a:t>If header length field contains decimal value 15 (represented as 1111), then-</a:t>
            </a:r>
          </a:p>
          <a:p>
            <a:pPr fontAlgn="base"/>
            <a:r>
              <a:rPr lang="en-US" dirty="0"/>
              <a:t>Header length = 15 x 4 = 60 </a:t>
            </a:r>
            <a:r>
              <a:rPr lang="en-US" dirty="0" smtClean="0"/>
              <a:t>bytes</a:t>
            </a:r>
          </a:p>
          <a:p>
            <a:pPr marL="0" indent="0" fontAlgn="base">
              <a:buNone/>
            </a:pPr>
            <a:r>
              <a:rPr lang="en-US" b="1" u="sng" dirty="0"/>
              <a:t>6. Reserved </a:t>
            </a:r>
            <a:r>
              <a:rPr lang="en-US" b="1" u="sng" dirty="0" smtClean="0"/>
              <a:t>Bits-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The 6 bits are reserved.</a:t>
            </a:r>
          </a:p>
          <a:p>
            <a:pPr fontAlgn="base"/>
            <a:r>
              <a:rPr lang="en-US" dirty="0"/>
              <a:t>These bits are not used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IN" b="1" u="sng" dirty="0"/>
              <a:t>7. URG Bit-</a:t>
            </a:r>
            <a:endParaRPr lang="en-IN" b="1" dirty="0"/>
          </a:p>
          <a:p>
            <a:pPr fontAlgn="base"/>
            <a:r>
              <a:rPr lang="en-US" dirty="0"/>
              <a:t>When URG bit is set to 1</a:t>
            </a:r>
            <a:r>
              <a:rPr lang="en-US" dirty="0" smtClean="0"/>
              <a:t>,</a:t>
            </a:r>
          </a:p>
          <a:p>
            <a:pPr fontAlgn="base"/>
            <a:r>
              <a:rPr lang="en-US" dirty="0"/>
              <a:t>It indicates the receiver that certain amount of data within the current segment is urgent.</a:t>
            </a:r>
          </a:p>
          <a:p>
            <a:pPr fontAlgn="base"/>
            <a:r>
              <a:rPr lang="en-US" dirty="0"/>
              <a:t>Urgent data is pointed out by evaluating the urgent pointer field.</a:t>
            </a:r>
          </a:p>
          <a:p>
            <a:pPr fontAlgn="base"/>
            <a:r>
              <a:rPr lang="en-US" dirty="0"/>
              <a:t>The urgent data has be prioritized.</a:t>
            </a:r>
          </a:p>
          <a:p>
            <a:pPr fontAlgn="base"/>
            <a:r>
              <a:rPr lang="en-US" dirty="0"/>
              <a:t>Receiver forwards urgent data to the receiving application on a separate channel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22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6363854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8. ACK </a:t>
            </a:r>
            <a:r>
              <a:rPr lang="en-IN" b="1" u="sng" dirty="0" smtClean="0"/>
              <a:t>Bit-</a:t>
            </a:r>
            <a:endParaRPr lang="en-IN" b="1" u="sng" dirty="0"/>
          </a:p>
          <a:p>
            <a:pPr fontAlgn="base"/>
            <a:r>
              <a:rPr lang="en-US" dirty="0"/>
              <a:t>When ACK bit is set to 1, it indicates that acknowledgement number contained in the TCP header is valid.</a:t>
            </a:r>
          </a:p>
          <a:p>
            <a:pPr fontAlgn="base"/>
            <a:r>
              <a:rPr lang="en-US" dirty="0"/>
              <a:t>For all TCP segments except request segment, ACK bit is set to 1.</a:t>
            </a:r>
          </a:p>
          <a:p>
            <a:pPr fontAlgn="base"/>
            <a:r>
              <a:rPr lang="en-US" dirty="0"/>
              <a:t>Request segment is sent for connection establishment during </a:t>
            </a:r>
            <a:r>
              <a:rPr lang="en-US" dirty="0"/>
              <a:t>Three Way Handshake.</a:t>
            </a:r>
          </a:p>
          <a:p>
            <a:pPr marL="0" indent="0" fontAlgn="base">
              <a:buNone/>
            </a:pPr>
            <a:r>
              <a:rPr lang="en-IN" b="1" u="sng" dirty="0"/>
              <a:t>9. PSH Bit-</a:t>
            </a:r>
            <a:endParaRPr lang="en-IN" b="1" dirty="0"/>
          </a:p>
          <a:p>
            <a:pPr fontAlgn="base"/>
            <a:r>
              <a:rPr lang="en-US" dirty="0"/>
              <a:t>When PSH bit is set to 1,</a:t>
            </a:r>
          </a:p>
          <a:p>
            <a:pPr fontAlgn="base"/>
            <a:r>
              <a:rPr lang="en-US" dirty="0"/>
              <a:t>All the segments in the buffer are immediately pushed to the receiving application.</a:t>
            </a:r>
          </a:p>
          <a:p>
            <a:pPr fontAlgn="base"/>
            <a:r>
              <a:rPr lang="en-US" dirty="0"/>
              <a:t>No wait is done for filling the entire buffer.</a:t>
            </a:r>
          </a:p>
          <a:p>
            <a:pPr fontAlgn="base"/>
            <a:r>
              <a:rPr lang="en-US" dirty="0"/>
              <a:t>This makes the entire buffer to free up immediately.</a:t>
            </a:r>
          </a:p>
          <a:p>
            <a:pPr marL="0" indent="0" fontAlgn="base">
              <a:buNone/>
            </a:pPr>
            <a:r>
              <a:rPr lang="en-IN" b="1" u="sng" dirty="0"/>
              <a:t>10. RST Bit-</a:t>
            </a:r>
            <a:endParaRPr lang="en-IN" b="1" dirty="0"/>
          </a:p>
          <a:p>
            <a:pPr fontAlgn="base"/>
            <a:r>
              <a:rPr lang="en-US" dirty="0"/>
              <a:t>When RST bit is set to 1,</a:t>
            </a:r>
          </a:p>
          <a:p>
            <a:pPr fontAlgn="base"/>
            <a:r>
              <a:rPr lang="en-US" dirty="0"/>
              <a:t>It indicates the receiver to terminate the connection immediately.</a:t>
            </a:r>
          </a:p>
          <a:p>
            <a:pPr fontAlgn="base"/>
            <a:r>
              <a:rPr lang="en-US" dirty="0"/>
              <a:t>It causes both the sides to release the connection and all its resources abnormally.</a:t>
            </a:r>
          </a:p>
          <a:p>
            <a:pPr fontAlgn="base"/>
            <a:r>
              <a:rPr lang="en-US" dirty="0"/>
              <a:t>The transfer of data ceases in both the directions.</a:t>
            </a:r>
          </a:p>
          <a:p>
            <a:pPr fontAlgn="base"/>
            <a:r>
              <a:rPr lang="en-US" dirty="0"/>
              <a:t>It may result in the loss of data that is in transit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This is used only when-</a:t>
            </a:r>
          </a:p>
          <a:p>
            <a:pPr fontAlgn="base"/>
            <a:r>
              <a:rPr lang="en-US" dirty="0"/>
              <a:t>There are unrecoverable errors.</a:t>
            </a:r>
          </a:p>
          <a:p>
            <a:pPr fontAlgn="base"/>
            <a:r>
              <a:rPr lang="en-US" dirty="0"/>
              <a:t>There is no chance of terminating the TCP connection normally.</a:t>
            </a:r>
          </a:p>
          <a:p>
            <a:pPr marL="0" indent="0" fontAlgn="base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74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2"/>
            <a:ext cx="10515600" cy="644698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11. SYN </a:t>
            </a:r>
            <a:r>
              <a:rPr lang="en-IN" b="1" u="sng" dirty="0" smtClean="0"/>
              <a:t>Bit-</a:t>
            </a:r>
          </a:p>
          <a:p>
            <a:pPr fontAlgn="base"/>
            <a:r>
              <a:rPr lang="en-US" dirty="0"/>
              <a:t>When SYN bit is set to 1,</a:t>
            </a:r>
          </a:p>
          <a:p>
            <a:pPr fontAlgn="base"/>
            <a:r>
              <a:rPr lang="en-US" dirty="0"/>
              <a:t>It indicates the receiver that the sequence number contained in the TCP header is the initial sequence number.</a:t>
            </a:r>
          </a:p>
          <a:p>
            <a:pPr fontAlgn="base"/>
            <a:r>
              <a:rPr lang="en-US" dirty="0"/>
              <a:t>Request segment sent for connection establishment during Three way handshake contains SYN bit set to 1.</a:t>
            </a:r>
          </a:p>
          <a:p>
            <a:pPr marL="0" indent="0" fontAlgn="base">
              <a:buNone/>
            </a:pPr>
            <a:r>
              <a:rPr lang="en-IN" b="1" u="sng" dirty="0"/>
              <a:t>12. FIN </a:t>
            </a:r>
            <a:r>
              <a:rPr lang="en-IN" b="1" u="sng" dirty="0" smtClean="0"/>
              <a:t>Bit-</a:t>
            </a:r>
          </a:p>
          <a:p>
            <a:pPr fontAlgn="base"/>
            <a:r>
              <a:rPr lang="en-US" dirty="0"/>
              <a:t>When FIN bit is set to 1,</a:t>
            </a:r>
          </a:p>
          <a:p>
            <a:pPr fontAlgn="base"/>
            <a:r>
              <a:rPr lang="en-US" dirty="0"/>
              <a:t>It indicates the receiver that the sender wants to terminate the connection.</a:t>
            </a:r>
          </a:p>
          <a:p>
            <a:pPr fontAlgn="base"/>
            <a:r>
              <a:rPr lang="en-US" dirty="0"/>
              <a:t>FIN segment sent for TCP Connection Termination</a:t>
            </a:r>
            <a:r>
              <a:rPr lang="en-US" b="1" dirty="0"/>
              <a:t> </a:t>
            </a:r>
            <a:r>
              <a:rPr lang="en-US" dirty="0"/>
              <a:t>contains FIN bit set to 1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u="sng" dirty="0"/>
              <a:t>13. Window </a:t>
            </a:r>
            <a:r>
              <a:rPr lang="en-US" b="1" u="sng" dirty="0" smtClean="0"/>
              <a:t>Size-</a:t>
            </a:r>
            <a:endParaRPr lang="en-US" dirty="0"/>
          </a:p>
          <a:p>
            <a:pPr fontAlgn="base"/>
            <a:r>
              <a:rPr lang="en-US" dirty="0"/>
              <a:t>Window size is a 16 bit field.</a:t>
            </a:r>
          </a:p>
          <a:p>
            <a:pPr fontAlgn="base"/>
            <a:r>
              <a:rPr lang="en-US" dirty="0"/>
              <a:t>It contains the size of the receiving window of the sender.</a:t>
            </a:r>
          </a:p>
          <a:p>
            <a:pPr fontAlgn="base"/>
            <a:r>
              <a:rPr lang="en-US" dirty="0"/>
              <a:t>It advertises how much data (in bytes) the sender can receive without acknowledgement.</a:t>
            </a:r>
          </a:p>
          <a:p>
            <a:pPr fontAlgn="base"/>
            <a:r>
              <a:rPr lang="en-US" dirty="0"/>
              <a:t>Thus, window size is used for Flow Control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u="sng" dirty="0"/>
              <a:t>14. </a:t>
            </a:r>
            <a:r>
              <a:rPr lang="en-US" b="1" u="sng" dirty="0" smtClean="0"/>
              <a:t>Checksum-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Checksum is a 16 bit field used for error control.</a:t>
            </a:r>
          </a:p>
          <a:p>
            <a:pPr fontAlgn="base"/>
            <a:r>
              <a:rPr lang="en-US" dirty="0"/>
              <a:t>It verifies the integrity of data in the TCP payload.</a:t>
            </a:r>
          </a:p>
          <a:p>
            <a:pPr fontAlgn="base"/>
            <a:r>
              <a:rPr lang="en-US" dirty="0"/>
              <a:t>Sender adds CRC checksum to the checksum field before sending the data.</a:t>
            </a:r>
          </a:p>
          <a:p>
            <a:pPr fontAlgn="base"/>
            <a:r>
              <a:rPr lang="en-US" dirty="0"/>
              <a:t>Receiver rejects the data that fails the CRC check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59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36" y="267854"/>
            <a:ext cx="11039764" cy="644698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u="sng" dirty="0"/>
              <a:t>15. Urgent </a:t>
            </a:r>
            <a:r>
              <a:rPr lang="en-US" b="1" u="sng" dirty="0" smtClean="0"/>
              <a:t>Pointer-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Urgent pointer is a 16 bit field.</a:t>
            </a:r>
          </a:p>
          <a:p>
            <a:pPr fontAlgn="base"/>
            <a:r>
              <a:rPr lang="en-US" dirty="0"/>
              <a:t>It indicates how much data in the current segment counting from the first data byte is urgent.</a:t>
            </a:r>
          </a:p>
          <a:p>
            <a:pPr fontAlgn="base"/>
            <a:r>
              <a:rPr lang="en-US" dirty="0"/>
              <a:t>Urgent pointer added to the sequence number indicates the end of urgent data byte.</a:t>
            </a:r>
          </a:p>
          <a:p>
            <a:pPr fontAlgn="base"/>
            <a:r>
              <a:rPr lang="en-US" dirty="0"/>
              <a:t>This field is considered valid and evaluated only if the URG bit is set to 1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u="sng" dirty="0"/>
              <a:t>16. </a:t>
            </a:r>
            <a:r>
              <a:rPr lang="en-US" b="1" u="sng" dirty="0" smtClean="0"/>
              <a:t>Options-</a:t>
            </a:r>
            <a:endParaRPr lang="en-US" dirty="0"/>
          </a:p>
          <a:p>
            <a:pPr fontAlgn="base"/>
            <a:r>
              <a:rPr lang="en-US" dirty="0"/>
              <a:t>Options field is used for several purposes.</a:t>
            </a:r>
          </a:p>
          <a:p>
            <a:pPr fontAlgn="base"/>
            <a:r>
              <a:rPr lang="en-US" dirty="0"/>
              <a:t>The size of options field vary from 0 bytes to 40 bytes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Options field is generally used for the following purposes-</a:t>
            </a:r>
          </a:p>
          <a:p>
            <a:pPr fontAlgn="base"/>
            <a:r>
              <a:rPr lang="en-US" dirty="0"/>
              <a:t>Time stamp</a:t>
            </a:r>
          </a:p>
          <a:p>
            <a:pPr fontAlgn="base"/>
            <a:r>
              <a:rPr lang="en-US" dirty="0"/>
              <a:t>Window size extension</a:t>
            </a:r>
          </a:p>
          <a:p>
            <a:pPr fontAlgn="base"/>
            <a:r>
              <a:rPr lang="en-US" dirty="0"/>
              <a:t>Parameter negotiation</a:t>
            </a:r>
          </a:p>
          <a:p>
            <a:pPr fontAlgn="base"/>
            <a:r>
              <a:rPr lang="en-US" dirty="0" smtClean="0"/>
              <a:t>Padding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914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73"/>
            <a:ext cx="10515600" cy="6585527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b="1" u="sng" dirty="0" smtClean="0"/>
              <a:t>A. Time Stamp-</a:t>
            </a:r>
            <a:endParaRPr lang="en-US" dirty="0" smtClean="0"/>
          </a:p>
          <a:p>
            <a:pPr fontAlgn="base"/>
            <a:r>
              <a:rPr lang="en-US" dirty="0" smtClean="0"/>
              <a:t>When wrap around time is less than life time of a segment,</a:t>
            </a:r>
          </a:p>
          <a:p>
            <a:pPr fontAlgn="base"/>
            <a:r>
              <a:rPr lang="en-US" dirty="0" smtClean="0"/>
              <a:t>Multiple segments having the same sequence number may appear at the receiver side.</a:t>
            </a:r>
          </a:p>
          <a:p>
            <a:pPr fontAlgn="base"/>
            <a:r>
              <a:rPr lang="en-US" dirty="0" smtClean="0"/>
              <a:t>This makes it difficult for the receiver to identify the correct segment.</a:t>
            </a:r>
          </a:p>
          <a:p>
            <a:pPr fontAlgn="base"/>
            <a:r>
              <a:rPr lang="en-US" dirty="0" smtClean="0"/>
              <a:t>If time stamp is used, it marks the age of TCP segments.</a:t>
            </a:r>
          </a:p>
          <a:p>
            <a:pPr fontAlgn="base"/>
            <a:r>
              <a:rPr lang="en-US" dirty="0" smtClean="0"/>
              <a:t>Based on the time stamp, receiver can identify the correct segment.</a:t>
            </a:r>
          </a:p>
          <a:p>
            <a:pPr marL="0" indent="0" fontAlgn="base">
              <a:buNone/>
            </a:pPr>
            <a:r>
              <a:rPr lang="en-US" b="1" u="sng" dirty="0" smtClean="0"/>
              <a:t>B. Window Size Extension-</a:t>
            </a:r>
            <a:endParaRPr lang="en-US" dirty="0" smtClean="0"/>
          </a:p>
          <a:p>
            <a:pPr fontAlgn="base"/>
            <a:r>
              <a:rPr lang="en-US" dirty="0" smtClean="0"/>
              <a:t>Options field may be used to represent a window size greater than 16 bits.</a:t>
            </a:r>
          </a:p>
          <a:p>
            <a:pPr fontAlgn="base"/>
            <a:r>
              <a:rPr lang="en-US" dirty="0" smtClean="0"/>
              <a:t>Using window size field of TCP header, window size of only 16 bits can be represented.</a:t>
            </a:r>
          </a:p>
          <a:p>
            <a:pPr fontAlgn="base"/>
            <a:r>
              <a:rPr lang="en-US" dirty="0" smtClean="0"/>
              <a:t>If the receiver wants to receive more data, it can advertise its greater window size using this field.</a:t>
            </a:r>
          </a:p>
          <a:p>
            <a:pPr fontAlgn="base"/>
            <a:r>
              <a:rPr lang="en-US" dirty="0" smtClean="0"/>
              <a:t>The extra bits are then appended in Options field. </a:t>
            </a:r>
          </a:p>
          <a:p>
            <a:pPr marL="0" indent="0" fontAlgn="base">
              <a:buNone/>
            </a:pPr>
            <a:r>
              <a:rPr lang="en-US" b="1" u="sng" dirty="0" smtClean="0"/>
              <a:t>C. Parameter Negotiation-</a:t>
            </a:r>
            <a:endParaRPr lang="en-US" dirty="0" smtClean="0"/>
          </a:p>
          <a:p>
            <a:pPr fontAlgn="base"/>
            <a:r>
              <a:rPr lang="en-US" dirty="0" smtClean="0"/>
              <a:t>Options field is used for parameters negotiation.</a:t>
            </a:r>
          </a:p>
          <a:p>
            <a:pPr fontAlgn="base"/>
            <a:r>
              <a:rPr lang="en-US" dirty="0" smtClean="0"/>
              <a:t>Example- During connection establishment,</a:t>
            </a:r>
          </a:p>
          <a:p>
            <a:pPr fontAlgn="base"/>
            <a:r>
              <a:rPr lang="en-US" dirty="0" smtClean="0"/>
              <a:t>Both sender and receiver have to specify their maximum segment size.</a:t>
            </a:r>
          </a:p>
          <a:p>
            <a:pPr fontAlgn="base"/>
            <a:r>
              <a:rPr lang="en-US" dirty="0" smtClean="0"/>
              <a:t>To specify maximum segment size, there is no special field.</a:t>
            </a:r>
          </a:p>
          <a:p>
            <a:pPr fontAlgn="base"/>
            <a:r>
              <a:rPr lang="en-US" dirty="0" smtClean="0"/>
              <a:t>So, they specify their maximum segment size using this field and negotiates. </a:t>
            </a:r>
          </a:p>
          <a:p>
            <a:pPr marL="0" indent="0" fontAlgn="base">
              <a:buNone/>
            </a:pPr>
            <a:r>
              <a:rPr lang="en-US" b="1" u="sng" dirty="0" smtClean="0"/>
              <a:t>D. Padding-</a:t>
            </a:r>
            <a:endParaRPr lang="en-US" dirty="0" smtClean="0"/>
          </a:p>
          <a:p>
            <a:pPr fontAlgn="base"/>
            <a:r>
              <a:rPr lang="en-US" dirty="0" smtClean="0"/>
              <a:t>Addition of dummy data to fill up unused space in the transmission unit and make it conform to the standard size is called as padding.</a:t>
            </a:r>
          </a:p>
          <a:p>
            <a:pPr fontAlgn="base"/>
            <a:r>
              <a:rPr lang="en-US" dirty="0" smtClean="0"/>
              <a:t>Options field is used for padding.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5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621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TCP/UDP MESSAGE FORMAT                                                  -by Hitesh Nautiyal</vt:lpstr>
      <vt:lpstr>TCP Message Format :-</vt:lpstr>
      <vt:lpstr>Explain TCP Message Format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UDP Message Format :-</vt:lpstr>
      <vt:lpstr>Explain UDP Message Format 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TCP/UDP MESSAGE FORMAT                                                  -by Hitesh Nautiyal</dc:title>
  <dc:creator>Microsoft account</dc:creator>
  <cp:lastModifiedBy>Microsoft account</cp:lastModifiedBy>
  <cp:revision>3</cp:revision>
  <dcterms:created xsi:type="dcterms:W3CDTF">2023-09-18T11:42:42Z</dcterms:created>
  <dcterms:modified xsi:type="dcterms:W3CDTF">2023-09-18T12:00:19Z</dcterms:modified>
</cp:coreProperties>
</file>