
<file path=[Content_Types].xml><?xml version="1.0" encoding="utf-8"?>
<Types xmlns="http://schemas.openxmlformats.org/package/2006/content-types">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AC47ED5-BB95-4BB9-B66F-3FB8B1E222EB}"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DA630E-32AB-46BE-939B-FD1BC04DB186}" type="slidenum">
              <a:rPr lang="en-IN" smtClean="0"/>
              <a:t>‹#›</a:t>
            </a:fld>
            <a:endParaRPr lang="en-IN"/>
          </a:p>
        </p:txBody>
      </p:sp>
    </p:spTree>
    <p:extLst>
      <p:ext uri="{BB962C8B-B14F-4D97-AF65-F5344CB8AC3E}">
        <p14:creationId xmlns:p14="http://schemas.microsoft.com/office/powerpoint/2010/main" val="4276178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C47ED5-BB95-4BB9-B66F-3FB8B1E222EB}"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DA630E-32AB-46BE-939B-FD1BC04DB186}" type="slidenum">
              <a:rPr lang="en-IN" smtClean="0"/>
              <a:t>‹#›</a:t>
            </a:fld>
            <a:endParaRPr lang="en-IN"/>
          </a:p>
        </p:txBody>
      </p:sp>
    </p:spTree>
    <p:extLst>
      <p:ext uri="{BB962C8B-B14F-4D97-AF65-F5344CB8AC3E}">
        <p14:creationId xmlns:p14="http://schemas.microsoft.com/office/powerpoint/2010/main" val="2291718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C47ED5-BB95-4BB9-B66F-3FB8B1E222EB}"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DA630E-32AB-46BE-939B-FD1BC04DB186}" type="slidenum">
              <a:rPr lang="en-IN" smtClean="0"/>
              <a:t>‹#›</a:t>
            </a:fld>
            <a:endParaRPr lang="en-IN"/>
          </a:p>
        </p:txBody>
      </p:sp>
    </p:spTree>
    <p:extLst>
      <p:ext uri="{BB962C8B-B14F-4D97-AF65-F5344CB8AC3E}">
        <p14:creationId xmlns:p14="http://schemas.microsoft.com/office/powerpoint/2010/main" val="3121411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C47ED5-BB95-4BB9-B66F-3FB8B1E222EB}"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DA630E-32AB-46BE-939B-FD1BC04DB186}" type="slidenum">
              <a:rPr lang="en-IN" smtClean="0"/>
              <a:t>‹#›</a:t>
            </a:fld>
            <a:endParaRPr lang="en-IN"/>
          </a:p>
        </p:txBody>
      </p:sp>
    </p:spTree>
    <p:extLst>
      <p:ext uri="{BB962C8B-B14F-4D97-AF65-F5344CB8AC3E}">
        <p14:creationId xmlns:p14="http://schemas.microsoft.com/office/powerpoint/2010/main" val="728661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C47ED5-BB95-4BB9-B66F-3FB8B1E222EB}"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DA630E-32AB-46BE-939B-FD1BC04DB186}" type="slidenum">
              <a:rPr lang="en-IN" smtClean="0"/>
              <a:t>‹#›</a:t>
            </a:fld>
            <a:endParaRPr lang="en-IN"/>
          </a:p>
        </p:txBody>
      </p:sp>
    </p:spTree>
    <p:extLst>
      <p:ext uri="{BB962C8B-B14F-4D97-AF65-F5344CB8AC3E}">
        <p14:creationId xmlns:p14="http://schemas.microsoft.com/office/powerpoint/2010/main" val="210722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AC47ED5-BB95-4BB9-B66F-3FB8B1E222EB}"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DA630E-32AB-46BE-939B-FD1BC04DB186}" type="slidenum">
              <a:rPr lang="en-IN" smtClean="0"/>
              <a:t>‹#›</a:t>
            </a:fld>
            <a:endParaRPr lang="en-IN"/>
          </a:p>
        </p:txBody>
      </p:sp>
    </p:spTree>
    <p:extLst>
      <p:ext uri="{BB962C8B-B14F-4D97-AF65-F5344CB8AC3E}">
        <p14:creationId xmlns:p14="http://schemas.microsoft.com/office/powerpoint/2010/main" val="99341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AC47ED5-BB95-4BB9-B66F-3FB8B1E222EB}" type="datetimeFigureOut">
              <a:rPr lang="en-IN" smtClean="0"/>
              <a:t>21-09-2023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DA630E-32AB-46BE-939B-FD1BC04DB186}" type="slidenum">
              <a:rPr lang="en-IN" smtClean="0"/>
              <a:t>‹#›</a:t>
            </a:fld>
            <a:endParaRPr lang="en-IN"/>
          </a:p>
        </p:txBody>
      </p:sp>
    </p:spTree>
    <p:extLst>
      <p:ext uri="{BB962C8B-B14F-4D97-AF65-F5344CB8AC3E}">
        <p14:creationId xmlns:p14="http://schemas.microsoft.com/office/powerpoint/2010/main" val="222735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AC47ED5-BB95-4BB9-B66F-3FB8B1E222EB}" type="datetimeFigureOut">
              <a:rPr lang="en-IN" smtClean="0"/>
              <a:t>21-09-2023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DA630E-32AB-46BE-939B-FD1BC04DB186}" type="slidenum">
              <a:rPr lang="en-IN" smtClean="0"/>
              <a:t>‹#›</a:t>
            </a:fld>
            <a:endParaRPr lang="en-IN"/>
          </a:p>
        </p:txBody>
      </p:sp>
    </p:spTree>
    <p:extLst>
      <p:ext uri="{BB962C8B-B14F-4D97-AF65-F5344CB8AC3E}">
        <p14:creationId xmlns:p14="http://schemas.microsoft.com/office/powerpoint/2010/main" val="2663612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47ED5-BB95-4BB9-B66F-3FB8B1E222EB}" type="datetimeFigureOut">
              <a:rPr lang="en-IN" smtClean="0"/>
              <a:t>21-09-2023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DA630E-32AB-46BE-939B-FD1BC04DB186}" type="slidenum">
              <a:rPr lang="en-IN" smtClean="0"/>
              <a:t>‹#›</a:t>
            </a:fld>
            <a:endParaRPr lang="en-IN"/>
          </a:p>
        </p:txBody>
      </p:sp>
    </p:spTree>
    <p:extLst>
      <p:ext uri="{BB962C8B-B14F-4D97-AF65-F5344CB8AC3E}">
        <p14:creationId xmlns:p14="http://schemas.microsoft.com/office/powerpoint/2010/main" val="128571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C47ED5-BB95-4BB9-B66F-3FB8B1E222EB}"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DA630E-32AB-46BE-939B-FD1BC04DB186}" type="slidenum">
              <a:rPr lang="en-IN" smtClean="0"/>
              <a:t>‹#›</a:t>
            </a:fld>
            <a:endParaRPr lang="en-IN"/>
          </a:p>
        </p:txBody>
      </p:sp>
    </p:spTree>
    <p:extLst>
      <p:ext uri="{BB962C8B-B14F-4D97-AF65-F5344CB8AC3E}">
        <p14:creationId xmlns:p14="http://schemas.microsoft.com/office/powerpoint/2010/main" val="3042812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C47ED5-BB95-4BB9-B66F-3FB8B1E222EB}"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DA630E-32AB-46BE-939B-FD1BC04DB186}" type="slidenum">
              <a:rPr lang="en-IN" smtClean="0"/>
              <a:t>‹#›</a:t>
            </a:fld>
            <a:endParaRPr lang="en-IN"/>
          </a:p>
        </p:txBody>
      </p:sp>
    </p:spTree>
    <p:extLst>
      <p:ext uri="{BB962C8B-B14F-4D97-AF65-F5344CB8AC3E}">
        <p14:creationId xmlns:p14="http://schemas.microsoft.com/office/powerpoint/2010/main" val="239126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47ED5-BB95-4BB9-B66F-3FB8B1E222EB}" type="datetimeFigureOut">
              <a:rPr lang="en-IN" smtClean="0"/>
              <a:t>21-09-2023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A630E-32AB-46BE-939B-FD1BC04DB186}" type="slidenum">
              <a:rPr lang="en-IN" smtClean="0"/>
              <a:t>‹#›</a:t>
            </a:fld>
            <a:endParaRPr lang="en-IN"/>
          </a:p>
        </p:txBody>
      </p:sp>
    </p:spTree>
    <p:extLst>
      <p:ext uri="{BB962C8B-B14F-4D97-AF65-F5344CB8AC3E}">
        <p14:creationId xmlns:p14="http://schemas.microsoft.com/office/powerpoint/2010/main" val="1482935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64984"/>
          </a:xfrm>
        </p:spPr>
        <p:txBody>
          <a:bodyPr/>
          <a:lstStyle/>
          <a:p>
            <a:r>
              <a:rPr lang="en-US" sz="6600" b="1" dirty="0" smtClean="0">
                <a:solidFill>
                  <a:srgbClr val="FF0000"/>
                </a:solidFill>
              </a:rPr>
              <a:t>QUALITY OF SERVICE &amp; DNS</a:t>
            </a:r>
            <a:r>
              <a:rPr lang="en-US" dirty="0" smtClean="0"/>
              <a:t/>
            </a:r>
            <a:br>
              <a:rPr lang="en-US" dirty="0" smtClean="0"/>
            </a:br>
            <a:r>
              <a:rPr lang="en-US" dirty="0" smtClean="0"/>
              <a:t>                                             </a:t>
            </a:r>
            <a:r>
              <a:rPr lang="en-US" b="1" dirty="0" smtClean="0"/>
              <a:t>-by Hitesh Nautiyal</a:t>
            </a:r>
            <a:endParaRPr lang="en-IN" b="1" dirty="0"/>
          </a:p>
        </p:txBody>
      </p:sp>
    </p:spTree>
    <p:extLst>
      <p:ext uri="{BB962C8B-B14F-4D97-AF65-F5344CB8AC3E}">
        <p14:creationId xmlns:p14="http://schemas.microsoft.com/office/powerpoint/2010/main" val="591256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4911"/>
          </a:xfrm>
        </p:spPr>
        <p:txBody>
          <a:bodyPr/>
          <a:lstStyle/>
          <a:p>
            <a:r>
              <a:rPr lang="en-US" b="1" u="sng" dirty="0" smtClean="0"/>
              <a:t>Quality of Service(</a:t>
            </a:r>
            <a:r>
              <a:rPr lang="en-US" b="1" u="sng" dirty="0" err="1" smtClean="0"/>
              <a:t>QoS</a:t>
            </a:r>
            <a:r>
              <a:rPr lang="en-US" b="1" u="sng" dirty="0" smtClean="0"/>
              <a:t>) </a:t>
            </a:r>
            <a:r>
              <a:rPr lang="en-US" dirty="0" smtClean="0"/>
              <a:t>:-</a:t>
            </a:r>
            <a:endParaRPr lang="en-IN" dirty="0"/>
          </a:p>
        </p:txBody>
      </p:sp>
      <p:sp>
        <p:nvSpPr>
          <p:cNvPr id="3" name="Content Placeholder 2"/>
          <p:cNvSpPr>
            <a:spLocks noGrp="1"/>
          </p:cNvSpPr>
          <p:nvPr>
            <p:ph idx="1"/>
          </p:nvPr>
        </p:nvSpPr>
        <p:spPr>
          <a:xfrm>
            <a:off x="838200" y="1330036"/>
            <a:ext cx="10515600" cy="4846927"/>
          </a:xfrm>
        </p:spPr>
        <p:txBody>
          <a:bodyPr/>
          <a:lstStyle/>
          <a:p>
            <a:r>
              <a:rPr lang="en-US" dirty="0"/>
              <a:t>Quality of Service (</a:t>
            </a:r>
            <a:r>
              <a:rPr lang="en-US" dirty="0" err="1"/>
              <a:t>QoS</a:t>
            </a:r>
            <a:r>
              <a:rPr lang="en-US" dirty="0"/>
              <a:t>) is a group of technologies that operate on a network to ensure that high-priority traffic and applications may be reliably carried out even when the network's capacity is constrained</a:t>
            </a:r>
            <a:r>
              <a:rPr lang="en-US" dirty="0" smtClean="0"/>
              <a:t>.</a:t>
            </a:r>
          </a:p>
          <a:p>
            <a:r>
              <a:rPr lang="en-US" dirty="0"/>
              <a:t>the </a:t>
            </a:r>
            <a:r>
              <a:rPr lang="en-US" dirty="0" err="1"/>
              <a:t>QoS</a:t>
            </a:r>
            <a:r>
              <a:rPr lang="en-US" dirty="0"/>
              <a:t> specifies that supporting priority for one or more flows will not fail other flows. A flow can consist of a packet from a particular application or an incoming interface as well as source and destination addresses, source and destination socket numbers, session identifiers, and packets</a:t>
            </a:r>
            <a:r>
              <a:rPr lang="en-US" dirty="0" smtClean="0"/>
              <a:t>.</a:t>
            </a:r>
          </a:p>
          <a:p>
            <a:r>
              <a:rPr lang="en-US" dirty="0"/>
              <a:t>The companies can avoid interruptions in real-time communications applications such as VoIP (voice over IP), </a:t>
            </a:r>
            <a:r>
              <a:rPr lang="en-US" dirty="0" err="1"/>
              <a:t>AoIP</a:t>
            </a:r>
            <a:r>
              <a:rPr lang="en-US" dirty="0"/>
              <a:t> (audio over IP), and others by using quality of service (</a:t>
            </a:r>
            <a:r>
              <a:rPr lang="en-US" dirty="0" err="1"/>
              <a:t>QoS</a:t>
            </a:r>
            <a:r>
              <a:rPr lang="en-US" dirty="0"/>
              <a:t>).</a:t>
            </a:r>
            <a:endParaRPr lang="en-IN" dirty="0"/>
          </a:p>
        </p:txBody>
      </p:sp>
    </p:spTree>
    <p:extLst>
      <p:ext uri="{BB962C8B-B14F-4D97-AF65-F5344CB8AC3E}">
        <p14:creationId xmlns:p14="http://schemas.microsoft.com/office/powerpoint/2010/main" val="1813750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548"/>
          </a:xfrm>
        </p:spPr>
        <p:txBody>
          <a:bodyPr/>
          <a:lstStyle/>
          <a:p>
            <a:r>
              <a:rPr lang="en-US" b="1" u="sng" dirty="0" smtClean="0"/>
              <a:t>Techniques used in </a:t>
            </a:r>
            <a:r>
              <a:rPr lang="en-US" b="1" u="sng" dirty="0" err="1" smtClean="0"/>
              <a:t>QoS</a:t>
            </a:r>
            <a:r>
              <a:rPr lang="en-US" b="1" u="sng" dirty="0" smtClean="0"/>
              <a:t> </a:t>
            </a:r>
            <a:r>
              <a:rPr lang="en-US" dirty="0" smtClean="0"/>
              <a:t>:-</a:t>
            </a:r>
            <a:endParaRPr lang="en-IN" dirty="0"/>
          </a:p>
        </p:txBody>
      </p:sp>
      <p:sp>
        <p:nvSpPr>
          <p:cNvPr id="3" name="Content Placeholder 2"/>
          <p:cNvSpPr>
            <a:spLocks noGrp="1"/>
          </p:cNvSpPr>
          <p:nvPr>
            <p:ph idx="1"/>
          </p:nvPr>
        </p:nvSpPr>
        <p:spPr>
          <a:xfrm>
            <a:off x="838200" y="1237674"/>
            <a:ext cx="10515600" cy="5357090"/>
          </a:xfrm>
        </p:spPr>
        <p:txBody>
          <a:bodyPr>
            <a:normAutofit fontScale="70000" lnSpcReduction="20000"/>
          </a:bodyPr>
          <a:lstStyle/>
          <a:p>
            <a:pPr marL="0" indent="0">
              <a:buNone/>
            </a:pPr>
            <a:r>
              <a:rPr lang="en-US" b="1" dirty="0"/>
              <a:t>Scheduling :</a:t>
            </a:r>
          </a:p>
          <a:p>
            <a:r>
              <a:rPr lang="en-US" dirty="0"/>
              <a:t>Packets from one-of-a-kind flows arrive at a transfer or router for processing. An exact scheduling approach treats the one-of-a-kind flows truthfully and suitably. Several scheduling strategies are designed to enhance the exceptional of the provider.</a:t>
            </a:r>
          </a:p>
          <a:p>
            <a:pPr marL="0" indent="0">
              <a:buNone/>
            </a:pPr>
            <a:r>
              <a:rPr lang="en-US" b="1" dirty="0"/>
              <a:t>Three of them here</a:t>
            </a:r>
            <a:r>
              <a:rPr lang="en-US" dirty="0"/>
              <a:t>-</a:t>
            </a:r>
          </a:p>
          <a:p>
            <a:r>
              <a:rPr lang="en-US" b="1" dirty="0"/>
              <a:t>FIFO Queuing</a:t>
            </a:r>
            <a:r>
              <a:rPr lang="en-US" dirty="0"/>
              <a:t> Packets wait in a buffer (queue) in first-in, first-out (FIFO) queuing until the node (router or switch) is prepared to process them. The queue will get full and new packets will be deleted if the average arrival rate exceeds the average processing rate. Anyone who has had to wait at a bus stop for a bus knows what a FIFO queue is like.</a:t>
            </a:r>
          </a:p>
          <a:p>
            <a:r>
              <a:rPr lang="en-US" b="1" dirty="0"/>
              <a:t>Priority Queuing</a:t>
            </a:r>
            <a:r>
              <a:rPr lang="en-US" dirty="0"/>
              <a:t> Packets are first given a priority class in priority queuing. Each type of priority has its own queue. The first packets processed are those in the queue with the highest priority. The final packets processed are those in the lowest priority queue. The system continues to serve a queue until it is empty, it should be noted.</a:t>
            </a:r>
          </a:p>
          <a:p>
            <a:r>
              <a:rPr lang="en-US" b="1" dirty="0"/>
              <a:t>Weighted Fair Queuing</a:t>
            </a:r>
            <a:r>
              <a:rPr lang="en-US" dirty="0"/>
              <a:t> The packets are still allowed to various queues and assigned to various classes in this method. The queues are, however, weighted according to their priority; a higher priority corresponds to a higher weight. The quantity of packets processed from each queue is determined by the associated weight, and the system processes packets in each queue in a round-robin method.</a:t>
            </a:r>
          </a:p>
          <a:p>
            <a:r>
              <a:rPr lang="en-US" dirty="0"/>
              <a:t>Three packets are processed from the first queue, two from the second queue, and one from the third queue, for instance, if the weights are 3, 2, and 1. All weights can be equal if the system does not give the classes any sort of priority.</a:t>
            </a:r>
          </a:p>
        </p:txBody>
      </p:sp>
    </p:spTree>
    <p:extLst>
      <p:ext uri="{BB962C8B-B14F-4D97-AF65-F5344CB8AC3E}">
        <p14:creationId xmlns:p14="http://schemas.microsoft.com/office/powerpoint/2010/main" val="1785643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564"/>
            <a:ext cx="10515600" cy="6382327"/>
          </a:xfrm>
        </p:spPr>
        <p:txBody>
          <a:bodyPr>
            <a:normAutofit fontScale="77500" lnSpcReduction="20000"/>
          </a:bodyPr>
          <a:lstStyle/>
          <a:p>
            <a:pPr marL="0" indent="0">
              <a:buNone/>
            </a:pPr>
            <a:r>
              <a:rPr lang="en-US" b="1" dirty="0"/>
              <a:t>Traffic Shaping :</a:t>
            </a:r>
          </a:p>
          <a:p>
            <a:r>
              <a:rPr lang="en-US" dirty="0"/>
              <a:t>Traffic shaping is a mechanism to manipulate the quantity and the price of the visitors </a:t>
            </a:r>
            <a:r>
              <a:rPr lang="en-US" dirty="0" smtClean="0"/>
              <a:t>dispatched </a:t>
            </a:r>
            <a:r>
              <a:rPr lang="en-US" dirty="0"/>
              <a:t>to the network. </a:t>
            </a:r>
            <a:r>
              <a:rPr lang="en-US" b="1" dirty="0"/>
              <a:t>Two strategies can form visitors</a:t>
            </a:r>
            <a:r>
              <a:rPr lang="en-US" dirty="0"/>
              <a:t>: Leaky Bucket and Token Bucket.</a:t>
            </a:r>
          </a:p>
          <a:p>
            <a:pPr marL="0" indent="0">
              <a:buNone/>
            </a:pPr>
            <a:r>
              <a:rPr lang="en-US" b="1" dirty="0"/>
              <a:t>Leaky Bucket</a:t>
            </a:r>
            <a:r>
              <a:rPr lang="en-US" dirty="0" smtClean="0"/>
              <a:t>:</a:t>
            </a:r>
          </a:p>
          <a:p>
            <a:r>
              <a:rPr lang="en-US" dirty="0"/>
              <a:t>The leaky bucket algorithm is a technique for creating a set-rate output of packets by grouping a variable number of requests into temporary storage.</a:t>
            </a:r>
          </a:p>
          <a:p>
            <a:r>
              <a:rPr lang="en-US" dirty="0"/>
              <a:t>This fundamental idea is used in the Leaky Bucket Algorithm, which is nothing more than a single server </a:t>
            </a:r>
            <a:r>
              <a:rPr lang="en-US" dirty="0" smtClean="0"/>
              <a:t>queuing </a:t>
            </a:r>
            <a:r>
              <a:rPr lang="en-US" dirty="0"/>
              <a:t>system with constant service time.</a:t>
            </a:r>
          </a:p>
          <a:p>
            <a:r>
              <a:rPr lang="en-US" dirty="0"/>
              <a:t>Think of a bucket that has a hole in the bottom. No matter how quickly water enters the bucket, it always seeps out through the hole at the same rate. If there is no water in the bucket, the rate of flow is zero; if the bucket is full, any extra water pours out and is lost.</a:t>
            </a:r>
          </a:p>
          <a:p>
            <a:pPr marL="0" indent="0">
              <a:buNone/>
            </a:pPr>
            <a:r>
              <a:rPr lang="en-US" b="1" dirty="0"/>
              <a:t>Token Bucket</a:t>
            </a:r>
            <a:endParaRPr lang="en-US" dirty="0"/>
          </a:p>
          <a:p>
            <a:r>
              <a:rPr lang="en-US" dirty="0"/>
              <a:t>It is possible to design a conventional token bucket shaper as a counter that increments at a rate corresponding to the desired shaping bandwidth. The next packet in the queue is transmitted, and the counter is decremented by the size of the packet when the counter reaches a value equal to its size in bytes. In this manner, a particular queue's sent bytes per second will be proportionate to the counter rate.</a:t>
            </a:r>
          </a:p>
          <a:p>
            <a:r>
              <a:rPr lang="en-US" dirty="0"/>
              <a:t>To reduce downstream congestion, this kind of traffic shaping is frequently utilized in the outgoing switch ports of systems.</a:t>
            </a:r>
          </a:p>
          <a:p>
            <a:endParaRPr lang="en-US" dirty="0"/>
          </a:p>
        </p:txBody>
      </p:sp>
    </p:spTree>
    <p:extLst>
      <p:ext uri="{BB962C8B-B14F-4D97-AF65-F5344CB8AC3E}">
        <p14:creationId xmlns:p14="http://schemas.microsoft.com/office/powerpoint/2010/main" val="136518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9492"/>
          </a:xfrm>
        </p:spPr>
        <p:txBody>
          <a:bodyPr/>
          <a:lstStyle/>
          <a:p>
            <a:r>
              <a:rPr lang="en-US" b="1" u="sng" dirty="0" smtClean="0"/>
              <a:t>Domain Name System </a:t>
            </a:r>
            <a:r>
              <a:rPr lang="en-US" dirty="0" smtClean="0"/>
              <a:t>:-</a:t>
            </a:r>
            <a:endParaRPr lang="en-IN" dirty="0"/>
          </a:p>
        </p:txBody>
      </p:sp>
      <p:sp>
        <p:nvSpPr>
          <p:cNvPr id="3" name="Content Placeholder 2"/>
          <p:cNvSpPr>
            <a:spLocks noGrp="1"/>
          </p:cNvSpPr>
          <p:nvPr>
            <p:ph idx="1"/>
          </p:nvPr>
        </p:nvSpPr>
        <p:spPr>
          <a:xfrm>
            <a:off x="838200" y="1385455"/>
            <a:ext cx="10515600" cy="5237018"/>
          </a:xfrm>
        </p:spPr>
        <p:txBody>
          <a:bodyPr>
            <a:normAutofit fontScale="77500" lnSpcReduction="20000"/>
          </a:bodyPr>
          <a:lstStyle/>
          <a:p>
            <a:pPr fontAlgn="base"/>
            <a:r>
              <a:rPr lang="en-US" dirty="0"/>
              <a:t>It is an application layer protocol</a:t>
            </a:r>
            <a:r>
              <a:rPr lang="en-US" dirty="0" smtClean="0"/>
              <a:t>.</a:t>
            </a:r>
          </a:p>
          <a:p>
            <a:pPr marL="0" indent="0" fontAlgn="base">
              <a:buNone/>
            </a:pPr>
            <a:r>
              <a:rPr lang="en-US" b="1" u="sng" dirty="0" smtClean="0"/>
              <a:t>Purpose-</a:t>
            </a:r>
            <a:endParaRPr lang="en-US" dirty="0"/>
          </a:p>
          <a:p>
            <a:pPr fontAlgn="base"/>
            <a:r>
              <a:rPr lang="en-US" dirty="0"/>
              <a:t>DNS is a host name to IP Address translation service.</a:t>
            </a:r>
          </a:p>
          <a:p>
            <a:pPr fontAlgn="base"/>
            <a:r>
              <a:rPr lang="en-US" dirty="0"/>
              <a:t>It converts the names we type in our web browser address bar to the IP Address of web servers hosting those sites</a:t>
            </a:r>
            <a:r>
              <a:rPr lang="en-US" dirty="0" smtClean="0"/>
              <a:t>.</a:t>
            </a:r>
          </a:p>
          <a:p>
            <a:pPr marL="0" indent="0" fontAlgn="base">
              <a:buNone/>
            </a:pPr>
            <a:r>
              <a:rPr lang="en-IN" b="1" u="sng" dirty="0"/>
              <a:t>Need-</a:t>
            </a:r>
            <a:endParaRPr lang="en-IN" b="1" dirty="0"/>
          </a:p>
          <a:p>
            <a:pPr fontAlgn="base"/>
            <a:r>
              <a:rPr lang="en-US" dirty="0"/>
              <a:t>The need for Domain Name Service arises due to the following </a:t>
            </a:r>
            <a:r>
              <a:rPr lang="en-US" dirty="0" smtClean="0"/>
              <a:t>reasons-</a:t>
            </a:r>
            <a:endParaRPr lang="en-US" dirty="0"/>
          </a:p>
          <a:p>
            <a:pPr marL="0" indent="0" fontAlgn="base">
              <a:buNone/>
            </a:pPr>
            <a:r>
              <a:rPr lang="en-US" b="1" u="sng" dirty="0"/>
              <a:t>Point-01</a:t>
            </a:r>
            <a:r>
              <a:rPr lang="en-US" b="1" u="sng" dirty="0" smtClean="0"/>
              <a:t>:</a:t>
            </a:r>
            <a:endParaRPr lang="en-US" dirty="0"/>
          </a:p>
          <a:p>
            <a:pPr fontAlgn="base"/>
            <a:r>
              <a:rPr lang="en-US" dirty="0"/>
              <a:t>IP Addresses are not static and may change dynamically.</a:t>
            </a:r>
          </a:p>
          <a:p>
            <a:pPr fontAlgn="base"/>
            <a:r>
              <a:rPr lang="en-US" dirty="0"/>
              <a:t>So, a mapping is required which maps the domain names to the IP Addresses of their web servers.</a:t>
            </a:r>
          </a:p>
          <a:p>
            <a:pPr marL="0" indent="0" fontAlgn="base">
              <a:buNone/>
            </a:pPr>
            <a:r>
              <a:rPr lang="en-US" b="1" u="sng" dirty="0" smtClean="0"/>
              <a:t>Point-02:</a:t>
            </a:r>
            <a:endParaRPr lang="en-US" dirty="0"/>
          </a:p>
          <a:p>
            <a:pPr fontAlgn="base"/>
            <a:r>
              <a:rPr lang="en-US" dirty="0"/>
              <a:t>IP Addresses are a complex series of numbers.</a:t>
            </a:r>
          </a:p>
          <a:p>
            <a:pPr fontAlgn="base"/>
            <a:r>
              <a:rPr lang="en-US" dirty="0"/>
              <a:t>So, it is difficult to remember IP Addresses directly while it is easy to remember names.</a:t>
            </a:r>
          </a:p>
          <a:p>
            <a:pPr fontAlgn="base"/>
            <a:endParaRPr lang="en-US" dirty="0"/>
          </a:p>
          <a:p>
            <a:pPr fontAlgn="base"/>
            <a:endParaRPr lang="en-US" dirty="0"/>
          </a:p>
        </p:txBody>
      </p:sp>
    </p:spTree>
    <p:extLst>
      <p:ext uri="{BB962C8B-B14F-4D97-AF65-F5344CB8AC3E}">
        <p14:creationId xmlns:p14="http://schemas.microsoft.com/office/powerpoint/2010/main" val="203702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3273"/>
            <a:ext cx="10515600" cy="6243782"/>
          </a:xfrm>
        </p:spPr>
        <p:txBody>
          <a:bodyPr>
            <a:normAutofit fontScale="77500" lnSpcReduction="20000"/>
          </a:bodyPr>
          <a:lstStyle/>
          <a:p>
            <a:pPr fontAlgn="base"/>
            <a:r>
              <a:rPr lang="en-IN" b="1" u="sng" dirty="0"/>
              <a:t>DNS </a:t>
            </a:r>
            <a:r>
              <a:rPr lang="en-IN" b="1" u="sng" dirty="0" smtClean="0"/>
              <a:t>Resolution-</a:t>
            </a:r>
          </a:p>
          <a:p>
            <a:pPr marL="0" indent="0" fontAlgn="base">
              <a:buNone/>
            </a:pPr>
            <a:r>
              <a:rPr lang="en-US" dirty="0"/>
              <a:t>DNS Resolution is a process of resolving a domain name onto an IP Address</a:t>
            </a:r>
            <a:r>
              <a:rPr lang="en-US" dirty="0" smtClean="0"/>
              <a:t>.</a:t>
            </a:r>
          </a:p>
          <a:p>
            <a:pPr marL="0" indent="0" fontAlgn="base">
              <a:buNone/>
            </a:pPr>
            <a:r>
              <a:rPr lang="en-US" dirty="0"/>
              <a:t>The steps involved in DNS Resolution </a:t>
            </a:r>
            <a:r>
              <a:rPr lang="en-US" dirty="0" smtClean="0"/>
              <a:t>are-</a:t>
            </a:r>
          </a:p>
          <a:p>
            <a:pPr marL="0" indent="0" fontAlgn="base">
              <a:buNone/>
            </a:pPr>
            <a:r>
              <a:rPr lang="en-US" b="1" u="sng" dirty="0" smtClean="0"/>
              <a:t>Step-01:</a:t>
            </a:r>
            <a:endParaRPr lang="en-US" dirty="0"/>
          </a:p>
          <a:p>
            <a:pPr fontAlgn="base"/>
            <a:r>
              <a:rPr lang="en-US" dirty="0"/>
              <a:t>A user program sends a name query to a library procedure called the resolver</a:t>
            </a:r>
            <a:r>
              <a:rPr lang="en-US" dirty="0" smtClean="0"/>
              <a:t>.</a:t>
            </a:r>
            <a:r>
              <a:rPr lang="en-US" dirty="0"/>
              <a:t> </a:t>
            </a:r>
          </a:p>
          <a:p>
            <a:pPr marL="0" indent="0" fontAlgn="base">
              <a:buNone/>
            </a:pPr>
            <a:r>
              <a:rPr lang="en-US" b="1" u="sng" dirty="0"/>
              <a:t>Step-02</a:t>
            </a:r>
            <a:r>
              <a:rPr lang="en-US" b="1" u="sng" dirty="0" smtClean="0"/>
              <a:t>:</a:t>
            </a:r>
            <a:r>
              <a:rPr lang="en-US" dirty="0"/>
              <a:t> </a:t>
            </a:r>
          </a:p>
          <a:p>
            <a:pPr fontAlgn="base"/>
            <a:r>
              <a:rPr lang="en-US" dirty="0"/>
              <a:t>Resolver looks up the local domain name cache for a match.</a:t>
            </a:r>
          </a:p>
          <a:p>
            <a:pPr fontAlgn="base"/>
            <a:r>
              <a:rPr lang="en-US" dirty="0"/>
              <a:t>If a match is found, it sends the corresponding IP Address back.</a:t>
            </a:r>
          </a:p>
          <a:p>
            <a:pPr fontAlgn="base"/>
            <a:r>
              <a:rPr lang="en-US" dirty="0"/>
              <a:t>If no match is found, it sends a query to the local DNS server</a:t>
            </a:r>
            <a:r>
              <a:rPr lang="en-US" dirty="0" smtClean="0"/>
              <a:t>.</a:t>
            </a:r>
            <a:r>
              <a:rPr lang="en-US" dirty="0"/>
              <a:t> </a:t>
            </a:r>
          </a:p>
          <a:p>
            <a:pPr marL="0" indent="0" fontAlgn="base">
              <a:buNone/>
            </a:pPr>
            <a:r>
              <a:rPr lang="en-US" b="1" u="sng" dirty="0" smtClean="0"/>
              <a:t>Step-03:</a:t>
            </a:r>
            <a:r>
              <a:rPr lang="en-US" dirty="0" smtClean="0"/>
              <a:t> </a:t>
            </a:r>
          </a:p>
          <a:p>
            <a:pPr fontAlgn="base"/>
            <a:r>
              <a:rPr lang="en-US" dirty="0" smtClean="0"/>
              <a:t>DNS </a:t>
            </a:r>
            <a:r>
              <a:rPr lang="en-US" dirty="0"/>
              <a:t>server looks up the name.</a:t>
            </a:r>
          </a:p>
          <a:p>
            <a:pPr fontAlgn="base"/>
            <a:r>
              <a:rPr lang="en-US" dirty="0"/>
              <a:t>If a match is found, it returns the corresponding IP Address to the resolver.</a:t>
            </a:r>
          </a:p>
          <a:p>
            <a:pPr fontAlgn="base"/>
            <a:r>
              <a:rPr lang="en-US" dirty="0"/>
              <a:t>If no match is found, the local DNS server sends a query to a higher level DNS server.</a:t>
            </a:r>
          </a:p>
          <a:p>
            <a:pPr fontAlgn="base"/>
            <a:r>
              <a:rPr lang="en-US" dirty="0"/>
              <a:t>This process is continued until a result is returned</a:t>
            </a:r>
            <a:r>
              <a:rPr lang="en-US" dirty="0" smtClean="0"/>
              <a:t>.</a:t>
            </a:r>
            <a:endParaRPr lang="en-US" dirty="0"/>
          </a:p>
          <a:p>
            <a:pPr marL="0" indent="0" fontAlgn="base">
              <a:buNone/>
            </a:pPr>
            <a:r>
              <a:rPr lang="en-US" b="1" u="sng" dirty="0"/>
              <a:t>Step-04</a:t>
            </a:r>
            <a:r>
              <a:rPr lang="en-US" b="1" u="sng" dirty="0" smtClean="0"/>
              <a:t>:</a:t>
            </a:r>
            <a:endParaRPr lang="en-US" dirty="0"/>
          </a:p>
          <a:p>
            <a:pPr fontAlgn="base"/>
            <a:r>
              <a:rPr lang="en-US" dirty="0"/>
              <a:t>After receiving a response, the DNS client returns the resolution result to the application</a:t>
            </a:r>
            <a:r>
              <a:rPr lang="en-US" dirty="0" smtClean="0"/>
              <a:t>.</a:t>
            </a:r>
            <a:endParaRPr lang="en-US" dirty="0"/>
          </a:p>
          <a:p>
            <a:pPr marL="0" indent="0" fontAlgn="base">
              <a:buNone/>
            </a:pPr>
            <a:endParaRPr lang="en-IN" b="1" dirty="0"/>
          </a:p>
        </p:txBody>
      </p:sp>
    </p:spTree>
    <p:extLst>
      <p:ext uri="{BB962C8B-B14F-4D97-AF65-F5344CB8AC3E}">
        <p14:creationId xmlns:p14="http://schemas.microsoft.com/office/powerpoint/2010/main" val="79608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384"/>
          </a:xfrm>
        </p:spPr>
        <p:txBody>
          <a:bodyPr/>
          <a:lstStyle/>
          <a:p>
            <a:r>
              <a:rPr lang="en-US" b="1" u="sng" dirty="0" smtClean="0"/>
              <a:t>DNS Resolution Diagram </a:t>
            </a:r>
            <a:r>
              <a:rPr lang="en-US" dirty="0" smtClean="0"/>
              <a:t>:-</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929563" y="1825625"/>
            <a:ext cx="833287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870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174</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QUALITY OF SERVICE &amp; DNS                                              -by Hitesh Nautiyal</vt:lpstr>
      <vt:lpstr>Quality of Service(QoS) :-</vt:lpstr>
      <vt:lpstr>Techniques used in QoS :-</vt:lpstr>
      <vt:lpstr>PowerPoint Presentation</vt:lpstr>
      <vt:lpstr>Domain Name System :-</vt:lpstr>
      <vt:lpstr>PowerPoint Presentation</vt:lpstr>
      <vt:lpstr>DNS Resolution Diagram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OF SERVICE &amp; DNS                                              -by Hitesh Nautiyal</dc:title>
  <dc:creator>Microsoft account</dc:creator>
  <cp:lastModifiedBy>Microsoft account</cp:lastModifiedBy>
  <cp:revision>3</cp:revision>
  <dcterms:created xsi:type="dcterms:W3CDTF">2023-09-21T13:19:29Z</dcterms:created>
  <dcterms:modified xsi:type="dcterms:W3CDTF">2023-09-21T13:28:39Z</dcterms:modified>
</cp:coreProperties>
</file>