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50266C-83B6-46C9-B4A9-0AFD2423693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372124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50266C-83B6-46C9-B4A9-0AFD2423693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94132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50266C-83B6-46C9-B4A9-0AFD2423693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418172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50266C-83B6-46C9-B4A9-0AFD2423693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88325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0266C-83B6-46C9-B4A9-0AFD2423693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31102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50266C-83B6-46C9-B4A9-0AFD2423693A}"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159593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50266C-83B6-46C9-B4A9-0AFD2423693A}"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2903680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50266C-83B6-46C9-B4A9-0AFD2423693A}"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349674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0266C-83B6-46C9-B4A9-0AFD2423693A}" type="datetimeFigureOut">
              <a:rPr lang="en-IN" smtClean="0"/>
              <a:t>26-09-2023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410047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0266C-83B6-46C9-B4A9-0AFD2423693A}"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155401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0266C-83B6-46C9-B4A9-0AFD2423693A}"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4B20F-6566-4CEF-BF57-381D4472404E}" type="slidenum">
              <a:rPr lang="en-IN" smtClean="0"/>
              <a:t>‹#›</a:t>
            </a:fld>
            <a:endParaRPr lang="en-IN"/>
          </a:p>
        </p:txBody>
      </p:sp>
    </p:spTree>
    <p:extLst>
      <p:ext uri="{BB962C8B-B14F-4D97-AF65-F5344CB8AC3E}">
        <p14:creationId xmlns:p14="http://schemas.microsoft.com/office/powerpoint/2010/main" val="332739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0266C-83B6-46C9-B4A9-0AFD2423693A}" type="datetimeFigureOut">
              <a:rPr lang="en-IN" smtClean="0"/>
              <a:t>26-09-2023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4B20F-6566-4CEF-BF57-381D4472404E}" type="slidenum">
              <a:rPr lang="en-IN" smtClean="0"/>
              <a:t>‹#›</a:t>
            </a:fld>
            <a:endParaRPr lang="en-IN"/>
          </a:p>
        </p:txBody>
      </p:sp>
    </p:spTree>
    <p:extLst>
      <p:ext uri="{BB962C8B-B14F-4D97-AF65-F5344CB8AC3E}">
        <p14:creationId xmlns:p14="http://schemas.microsoft.com/office/powerpoint/2010/main" val="41921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5036" cy="6100330"/>
          </a:xfrm>
        </p:spPr>
        <p:txBody>
          <a:bodyPr/>
          <a:lstStyle/>
          <a:p>
            <a:r>
              <a:rPr lang="en-US" sz="7200" b="1" dirty="0" smtClean="0">
                <a:solidFill>
                  <a:srgbClr val="FF0000"/>
                </a:solidFill>
              </a:rPr>
              <a:t>SNMP &amp; WWW</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233930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908"/>
            <a:ext cx="10515600" cy="6419273"/>
          </a:xfrm>
        </p:spPr>
        <p:txBody>
          <a:bodyPr>
            <a:normAutofit fontScale="77500" lnSpcReduction="20000"/>
          </a:bodyPr>
          <a:lstStyle/>
          <a:p>
            <a:pPr marL="0" indent="0">
              <a:buNone/>
            </a:pPr>
            <a:r>
              <a:rPr lang="en-US" sz="3800" b="1" u="sng" dirty="0"/>
              <a:t>3.URL</a:t>
            </a:r>
          </a:p>
          <a:p>
            <a:r>
              <a:rPr lang="en-US" dirty="0"/>
              <a:t>URL is an abbreviation of</a:t>
            </a:r>
            <a:r>
              <a:rPr lang="en-US" b="1" dirty="0"/>
              <a:t> the Uniform resource locator.</a:t>
            </a:r>
            <a:endParaRPr lang="en-US" dirty="0"/>
          </a:p>
          <a:p>
            <a:r>
              <a:rPr lang="en-US" dirty="0"/>
              <a:t>It is basically a standard used for specifying any kind of information on the Internet.</a:t>
            </a:r>
          </a:p>
          <a:p>
            <a:r>
              <a:rPr lang="en-US" dirty="0"/>
              <a:t>In order to access any page the client generally needs an address.</a:t>
            </a:r>
          </a:p>
          <a:p>
            <a:r>
              <a:rPr lang="en-US" dirty="0"/>
              <a:t>To facilitate the access of the documents throughout the world HTTP generally makes use of Locators.</a:t>
            </a:r>
          </a:p>
          <a:p>
            <a:r>
              <a:rPr lang="en-US" dirty="0"/>
              <a:t>URL mainly defines the four things:</a:t>
            </a:r>
          </a:p>
          <a:p>
            <a:r>
              <a:rPr lang="en-US" b="1" dirty="0"/>
              <a:t>Protocol</a:t>
            </a:r>
            <a:r>
              <a:rPr lang="en-US" dirty="0"/>
              <a:t/>
            </a:r>
            <a:br>
              <a:rPr lang="en-US" dirty="0"/>
            </a:br>
            <a:r>
              <a:rPr lang="en-US" dirty="0"/>
              <a:t>It is a client/server program that is mainly used to retrieve the document. A commonly used protocol is HTTP.</a:t>
            </a:r>
          </a:p>
          <a:p>
            <a:r>
              <a:rPr lang="en-US" b="1" dirty="0"/>
              <a:t>Host Computer</a:t>
            </a:r>
            <a:r>
              <a:rPr lang="en-US" dirty="0"/>
              <a:t/>
            </a:r>
            <a:br>
              <a:rPr lang="en-US" dirty="0"/>
            </a:br>
            <a:r>
              <a:rPr lang="en-US" dirty="0"/>
              <a:t>It is the computer on which the information is located. It is not mandatory because it is the name given to any computer that hosts the web page.</a:t>
            </a:r>
          </a:p>
          <a:p>
            <a:r>
              <a:rPr lang="en-US" b="1" dirty="0"/>
              <a:t>Port</a:t>
            </a:r>
            <a:r>
              <a:rPr lang="en-US" dirty="0"/>
              <a:t/>
            </a:r>
            <a:br>
              <a:rPr lang="en-US" dirty="0"/>
            </a:br>
            <a:r>
              <a:rPr lang="en-US" dirty="0"/>
              <a:t>The URL can optionally contain the port number of the server. If the port number is included then it is generally inserted in between the host and path and is generally separated from the host by the colon.</a:t>
            </a:r>
          </a:p>
          <a:p>
            <a:r>
              <a:rPr lang="en-US" b="1" dirty="0"/>
              <a:t>Path</a:t>
            </a:r>
            <a:r>
              <a:rPr lang="en-US" dirty="0"/>
              <a:t/>
            </a:r>
            <a:br>
              <a:rPr lang="en-US" dirty="0"/>
            </a:br>
            <a:r>
              <a:rPr lang="en-US" dirty="0"/>
              <a:t>It indicates the pathname of the file where the information is located.</a:t>
            </a:r>
          </a:p>
        </p:txBody>
      </p:sp>
    </p:spTree>
    <p:extLst>
      <p:ext uri="{BB962C8B-B14F-4D97-AF65-F5344CB8AC3E}">
        <p14:creationId xmlns:p14="http://schemas.microsoft.com/office/powerpoint/2010/main" val="136558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6271491"/>
          </a:xfrm>
        </p:spPr>
        <p:txBody>
          <a:bodyPr>
            <a:normAutofit fontScale="77500" lnSpcReduction="20000"/>
          </a:bodyPr>
          <a:lstStyle/>
          <a:p>
            <a:pPr marL="0" indent="0">
              <a:buNone/>
            </a:pPr>
            <a:r>
              <a:rPr lang="en-US" b="1" u="sng" dirty="0"/>
              <a:t>4.HTML</a:t>
            </a:r>
          </a:p>
          <a:p>
            <a:r>
              <a:rPr lang="en-US" dirty="0"/>
              <a:t>HTML is an abbreviation of Hypertext Markup Language.</a:t>
            </a:r>
          </a:p>
          <a:p>
            <a:r>
              <a:rPr lang="en-US" dirty="0"/>
              <a:t>It is generally used for creating web pages.</a:t>
            </a:r>
          </a:p>
          <a:p>
            <a:r>
              <a:rPr lang="en-US" dirty="0"/>
              <a:t>It is mainly used to define the contents, structure, and organization of the web page.</a:t>
            </a:r>
          </a:p>
          <a:p>
            <a:pPr marL="0" indent="0">
              <a:buNone/>
            </a:pPr>
            <a:r>
              <a:rPr lang="en-US" b="1" u="sng" dirty="0"/>
              <a:t>5.XML</a:t>
            </a:r>
          </a:p>
          <a:p>
            <a:r>
              <a:rPr lang="en-US" dirty="0"/>
              <a:t>XML is an abbreviation of Extensible Markup Language. It mainly helps in order to define the common syntax in the semantic web</a:t>
            </a:r>
            <a:r>
              <a:rPr lang="en-US" dirty="0" smtClean="0"/>
              <a:t>.</a:t>
            </a:r>
          </a:p>
          <a:p>
            <a:pPr>
              <a:buFont typeface="Wingdings" panose="05000000000000000000" pitchFamily="2" charset="2"/>
              <a:buChar char="Ø"/>
            </a:pPr>
            <a:r>
              <a:rPr lang="en-US" dirty="0" smtClean="0"/>
              <a:t> </a:t>
            </a:r>
            <a:r>
              <a:rPr lang="en-US" sz="5100" b="1" u="sng" dirty="0"/>
              <a:t>Features of WWW</a:t>
            </a:r>
          </a:p>
          <a:p>
            <a:r>
              <a:rPr lang="en-US" dirty="0"/>
              <a:t>Given below are some of the features provided by the World Wide Web:</a:t>
            </a:r>
          </a:p>
          <a:p>
            <a:r>
              <a:rPr lang="en-US" dirty="0"/>
              <a:t>Provides a system for Hypertext information</a:t>
            </a:r>
          </a:p>
          <a:p>
            <a:r>
              <a:rPr lang="en-US" dirty="0"/>
              <a:t>Open standards and Open source</a:t>
            </a:r>
          </a:p>
          <a:p>
            <a:r>
              <a:rPr lang="en-US" dirty="0"/>
              <a:t>Distributed.</a:t>
            </a:r>
          </a:p>
          <a:p>
            <a:r>
              <a:rPr lang="en-US" dirty="0"/>
              <a:t>Mainly makes the use of Web Browser in order to provide a single interface for many services.</a:t>
            </a:r>
          </a:p>
          <a:p>
            <a:r>
              <a:rPr lang="en-US" dirty="0"/>
              <a:t>Dynamic</a:t>
            </a:r>
          </a:p>
          <a:p>
            <a:r>
              <a:rPr lang="en-US" dirty="0"/>
              <a:t>Interactive</a:t>
            </a:r>
          </a:p>
          <a:p>
            <a:r>
              <a:rPr lang="en-US" dirty="0"/>
              <a:t>Cross-Platform</a:t>
            </a:r>
          </a:p>
          <a:p>
            <a:endParaRPr lang="en-US" dirty="0"/>
          </a:p>
        </p:txBody>
      </p:sp>
    </p:spTree>
    <p:extLst>
      <p:ext uri="{BB962C8B-B14F-4D97-AF65-F5344CB8AC3E}">
        <p14:creationId xmlns:p14="http://schemas.microsoft.com/office/powerpoint/2010/main" val="423895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WWW Architecture </a:t>
            </a:r>
            <a:r>
              <a:rPr lang="en-US" b="1" dirty="0" smtClean="0"/>
              <a:t>:-</a:t>
            </a:r>
            <a:endParaRPr lang="en-IN" b="1" dirty="0"/>
          </a:p>
        </p:txBody>
      </p:sp>
      <p:pic>
        <p:nvPicPr>
          <p:cNvPr id="2050" name="Picture 2" descr="WWW Overvi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8044" y="3066472"/>
            <a:ext cx="7455912" cy="247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0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normAutofit fontScale="90000"/>
          </a:bodyPr>
          <a:lstStyle/>
          <a:p>
            <a:r>
              <a:rPr lang="en-US" b="1" u="sng" dirty="0" smtClean="0"/>
              <a:t>SNMP(Simple Network Management Protocol):-</a:t>
            </a:r>
            <a:endParaRPr lang="en-IN" b="1" u="sng" dirty="0"/>
          </a:p>
        </p:txBody>
      </p:sp>
      <p:sp>
        <p:nvSpPr>
          <p:cNvPr id="3" name="Content Placeholder 2"/>
          <p:cNvSpPr>
            <a:spLocks noGrp="1"/>
          </p:cNvSpPr>
          <p:nvPr>
            <p:ph idx="1"/>
          </p:nvPr>
        </p:nvSpPr>
        <p:spPr>
          <a:xfrm>
            <a:off x="838200" y="1348510"/>
            <a:ext cx="10515600" cy="5320145"/>
          </a:xfrm>
        </p:spPr>
        <p:txBody>
          <a:bodyPr/>
          <a:lstStyle/>
          <a:p>
            <a:r>
              <a:rPr lang="en-US" dirty="0"/>
              <a:t>It is basically a framework that is used for managing the devices on the internet by using the TCP/IP protocol suite.</a:t>
            </a:r>
          </a:p>
          <a:p>
            <a:r>
              <a:rPr lang="en-US" dirty="0"/>
              <a:t>Basically, SNMP provides a set of fundamental operations in order to monitor and maintain the Internet.</a:t>
            </a:r>
          </a:p>
          <a:p>
            <a:r>
              <a:rPr lang="en-US" dirty="0"/>
              <a:t>It is an application layer protocol that was defined by the Internet engineering task force.</a:t>
            </a:r>
          </a:p>
          <a:p>
            <a:r>
              <a:rPr lang="en-US" dirty="0"/>
              <a:t>This protocol is mainly used to monitor the network, detect the faults in the Network, and sometimes it is also used to configure the remote devices.</a:t>
            </a:r>
          </a:p>
        </p:txBody>
      </p:sp>
    </p:spTree>
    <p:extLst>
      <p:ext uri="{BB962C8B-B14F-4D97-AF65-F5344CB8AC3E}">
        <p14:creationId xmlns:p14="http://schemas.microsoft.com/office/powerpoint/2010/main" val="88216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p:spPr>
        <p:txBody>
          <a:bodyPr/>
          <a:lstStyle/>
          <a:p>
            <a:r>
              <a:rPr lang="en-US" b="1" u="sng" dirty="0" smtClean="0"/>
              <a:t>Diagram of SNMP </a:t>
            </a:r>
            <a:r>
              <a:rPr lang="en-US" dirty="0" smtClean="0"/>
              <a:t>:-</a:t>
            </a:r>
            <a:endParaRPr lang="en-IN" dirty="0"/>
          </a:p>
        </p:txBody>
      </p:sp>
      <p:pic>
        <p:nvPicPr>
          <p:cNvPr id="1026" name="Picture 2" descr="https://s3.ap-south-1.amazonaws.com/s3.studytonight.com/tutorials/uploads/pictures/1612006413-7144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8007" y="2623127"/>
            <a:ext cx="6935985" cy="309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16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3273"/>
            <a:ext cx="10515600" cy="6308436"/>
          </a:xfrm>
        </p:spPr>
        <p:txBody>
          <a:bodyPr/>
          <a:lstStyle/>
          <a:p>
            <a:r>
              <a:rPr lang="en-US" dirty="0"/>
              <a:t>The SNMP protocol makes the use of Manager and Agent; where the manager is usually a host that controls and monitors the set of agents.</a:t>
            </a:r>
          </a:p>
          <a:p>
            <a:r>
              <a:rPr lang="en-US" dirty="0"/>
              <a:t>The SNMP is an application-level protocol and it consists of a few manager stations that mainly controls a set of agents. This protocol is mainly designed at the application level so that it can monitor the devices that are mainly made by different manufacturers and that are installed on different physical networks.</a:t>
            </a:r>
          </a:p>
          <a:p>
            <a:pPr marL="0" indent="0">
              <a:buNone/>
            </a:pPr>
            <a:r>
              <a:rPr lang="en-US" dirty="0"/>
              <a:t>Thus there are three components in the architecture of the SNMP:</a:t>
            </a:r>
          </a:p>
          <a:p>
            <a:r>
              <a:rPr lang="en-US" dirty="0"/>
              <a:t>SNMP Manager</a:t>
            </a:r>
          </a:p>
          <a:p>
            <a:r>
              <a:rPr lang="en-US" dirty="0"/>
              <a:t>SNMP Agent</a:t>
            </a:r>
          </a:p>
          <a:p>
            <a:r>
              <a:rPr lang="en-US" dirty="0"/>
              <a:t>Management Information Base</a:t>
            </a:r>
          </a:p>
        </p:txBody>
      </p:sp>
    </p:spTree>
    <p:extLst>
      <p:ext uri="{BB962C8B-B14F-4D97-AF65-F5344CB8AC3E}">
        <p14:creationId xmlns:p14="http://schemas.microsoft.com/office/powerpoint/2010/main" val="413505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55"/>
            <a:ext cx="10515600" cy="6613236"/>
          </a:xfrm>
        </p:spPr>
        <p:txBody>
          <a:bodyPr>
            <a:normAutofit fontScale="55000" lnSpcReduction="20000"/>
          </a:bodyPr>
          <a:lstStyle/>
          <a:p>
            <a:pPr marL="0" indent="0">
              <a:buNone/>
            </a:pPr>
            <a:r>
              <a:rPr lang="en-US" sz="4400" b="1" u="sng" dirty="0"/>
              <a:t>SNMP Manager</a:t>
            </a:r>
          </a:p>
          <a:p>
            <a:r>
              <a:rPr lang="en-US" sz="2900" dirty="0"/>
              <a:t>It is basically a centralized system and it is mainly used to monitor and manage devices that are connected with the network</a:t>
            </a:r>
            <a:r>
              <a:rPr lang="en-US" sz="2900" dirty="0" smtClean="0"/>
              <a:t>. SNMP </a:t>
            </a:r>
            <a:r>
              <a:rPr lang="en-US" sz="2900" dirty="0"/>
              <a:t>manager is typically a computer and it is used to run one or more network management systems.</a:t>
            </a:r>
          </a:p>
          <a:p>
            <a:r>
              <a:rPr lang="en-US" sz="2900" dirty="0"/>
              <a:t>Given below are the main functions of SNMP Manager:</a:t>
            </a:r>
          </a:p>
          <a:p>
            <a:r>
              <a:rPr lang="en-US" sz="2900" dirty="0"/>
              <a:t>Collects response from the agents.</a:t>
            </a:r>
          </a:p>
          <a:p>
            <a:r>
              <a:rPr lang="en-US" sz="2900" dirty="0"/>
              <a:t>To acknowledge asynchronous events from the agents.</a:t>
            </a:r>
          </a:p>
          <a:p>
            <a:r>
              <a:rPr lang="en-US" sz="2900" dirty="0"/>
              <a:t>To set variables in the agent.</a:t>
            </a:r>
          </a:p>
          <a:p>
            <a:r>
              <a:rPr lang="en-US" sz="2900" dirty="0"/>
              <a:t>Queries the </a:t>
            </a:r>
            <a:r>
              <a:rPr lang="en-US" sz="2900" dirty="0" smtClean="0"/>
              <a:t>Agent</a:t>
            </a:r>
          </a:p>
          <a:p>
            <a:pPr marL="0" indent="0">
              <a:buNone/>
            </a:pPr>
            <a:endParaRPr lang="en-US" dirty="0" smtClean="0"/>
          </a:p>
          <a:p>
            <a:pPr marL="0" indent="0">
              <a:buNone/>
            </a:pPr>
            <a:r>
              <a:rPr lang="en-US" sz="4400" b="1" u="sng" dirty="0"/>
              <a:t>SNMP Agent</a:t>
            </a:r>
          </a:p>
          <a:p>
            <a:r>
              <a:rPr lang="en-US" sz="2900" dirty="0"/>
              <a:t>SNMP Agent is basically a software program that is packaged within the network element. It is mainly installed on a managed device where managed devices can be switches, servers, routers, PC, etc</a:t>
            </a:r>
            <a:r>
              <a:rPr lang="en-US" sz="2900" dirty="0" smtClean="0"/>
              <a:t>.</a:t>
            </a:r>
          </a:p>
          <a:p>
            <a:r>
              <a:rPr lang="en-US" sz="2900" dirty="0"/>
              <a:t>Mainly the agents keep the information in the database also the manager has the access to the values present in the database.</a:t>
            </a:r>
          </a:p>
          <a:p>
            <a:r>
              <a:rPr lang="en-US" sz="2900" dirty="0"/>
              <a:t>Given below are the main responsibilities of the SNMP Agent:</a:t>
            </a:r>
          </a:p>
          <a:p>
            <a:r>
              <a:rPr lang="en-US" sz="2900" dirty="0"/>
              <a:t>SNMP agents mainly collect the management information about its local environment</a:t>
            </a:r>
          </a:p>
          <a:p>
            <a:r>
              <a:rPr lang="en-US" sz="2900" dirty="0"/>
              <a:t>The SNMP agent mainly signals an event to the manager.</a:t>
            </a:r>
          </a:p>
          <a:p>
            <a:r>
              <a:rPr lang="en-US" sz="2900" dirty="0"/>
              <a:t>The SNMP agents also act as a proxy for some non–SNMP manageable network nodes.</a:t>
            </a:r>
          </a:p>
          <a:p>
            <a:pPr marL="0" indent="0">
              <a:buNone/>
            </a:pPr>
            <a:r>
              <a:rPr lang="en-US" sz="2900" dirty="0"/>
              <a:t>Thus the management with SNMP is mainly based on these given ideas:</a:t>
            </a:r>
          </a:p>
          <a:p>
            <a:pPr marL="0" indent="0">
              <a:buNone/>
            </a:pPr>
            <a:r>
              <a:rPr lang="en-US" sz="2900" dirty="0"/>
              <a:t>1</a:t>
            </a:r>
            <a:r>
              <a:rPr lang="en-US" sz="2900" dirty="0" smtClean="0"/>
              <a:t>. An </a:t>
            </a:r>
            <a:r>
              <a:rPr lang="en-US" sz="2900" dirty="0"/>
              <a:t>SNMP manager checks the agent by requesting information that mainly reflects the behavior of the SNMP agent.</a:t>
            </a:r>
          </a:p>
          <a:p>
            <a:pPr marL="0" indent="0">
              <a:buNone/>
            </a:pPr>
            <a:r>
              <a:rPr lang="en-US" sz="2900" dirty="0"/>
              <a:t>2. The SNMP manager also forces the agent to perform the task by resetting the values in the database of the agent.</a:t>
            </a:r>
          </a:p>
          <a:p>
            <a:pPr marL="0" indent="0">
              <a:buNone/>
            </a:pPr>
            <a:r>
              <a:rPr lang="en-US" sz="2900" dirty="0"/>
              <a:t>3</a:t>
            </a:r>
            <a:r>
              <a:rPr lang="en-US" sz="2900" dirty="0" smtClean="0"/>
              <a:t>. Management </a:t>
            </a:r>
            <a:r>
              <a:rPr lang="en-US" sz="2900" dirty="0"/>
              <a:t>process is also contributed by the agent just by warning the SNMP manager about an unusual situation.</a:t>
            </a:r>
          </a:p>
          <a:p>
            <a:endParaRPr lang="en-US" dirty="0"/>
          </a:p>
          <a:p>
            <a:endParaRPr lang="en-US" dirty="0"/>
          </a:p>
        </p:txBody>
      </p:sp>
    </p:spTree>
    <p:extLst>
      <p:ext uri="{BB962C8B-B14F-4D97-AF65-F5344CB8AC3E}">
        <p14:creationId xmlns:p14="http://schemas.microsoft.com/office/powerpoint/2010/main" val="162310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781"/>
            <a:ext cx="10515600" cy="6631709"/>
          </a:xfrm>
        </p:spPr>
        <p:txBody>
          <a:bodyPr>
            <a:normAutofit fontScale="40000" lnSpcReduction="20000"/>
          </a:bodyPr>
          <a:lstStyle/>
          <a:p>
            <a:pPr marL="0" indent="0">
              <a:buNone/>
            </a:pPr>
            <a:r>
              <a:rPr lang="en-US" sz="4000" b="1" u="sng" dirty="0"/>
              <a:t>Management Components</a:t>
            </a:r>
          </a:p>
          <a:p>
            <a:r>
              <a:rPr lang="en-US" sz="3400" dirty="0"/>
              <a:t>In order to perform the Management tasks, the SNMP protocol makes the use of two other protocols and are SMI and MIB. We can also say that the Management on the Internet is done by the cooperation of three protocols and these are SNMP, MIB, SMI</a:t>
            </a:r>
            <a:r>
              <a:rPr lang="en-US" sz="3400" dirty="0" smtClean="0"/>
              <a:t>.</a:t>
            </a:r>
          </a:p>
          <a:p>
            <a:pPr marL="0" indent="0">
              <a:buNone/>
            </a:pPr>
            <a:r>
              <a:rPr lang="en-US" sz="5100" b="1" dirty="0" smtClean="0"/>
              <a:t>Role </a:t>
            </a:r>
            <a:r>
              <a:rPr lang="en-US" sz="5100" b="1" dirty="0"/>
              <a:t>of SNMP</a:t>
            </a:r>
          </a:p>
          <a:p>
            <a:r>
              <a:rPr lang="en-US" sz="3400" dirty="0"/>
              <a:t>The SNMP protocol performs some specific roles in Network Management;</a:t>
            </a:r>
          </a:p>
          <a:p>
            <a:r>
              <a:rPr lang="en-US" sz="3400" dirty="0"/>
              <a:t>It mainly defines the format of the packet that needs to be sent from the manager to the agent or vice-versa.</a:t>
            </a:r>
          </a:p>
          <a:p>
            <a:r>
              <a:rPr lang="en-US" sz="3400" dirty="0"/>
              <a:t>SNMP is also used to interpret the result and create the statistics.</a:t>
            </a:r>
          </a:p>
          <a:p>
            <a:r>
              <a:rPr lang="en-US" sz="3400" dirty="0"/>
              <a:t>The packets that are exchanged between the manager and agent contains the name of the object(variable) and their status(values).</a:t>
            </a:r>
          </a:p>
          <a:p>
            <a:r>
              <a:rPr lang="en-US" sz="3400" dirty="0"/>
              <a:t>The SNMP is also responsible for reading and changing these values.</a:t>
            </a:r>
          </a:p>
          <a:p>
            <a:pPr marL="0" indent="0">
              <a:buNone/>
            </a:pPr>
            <a:r>
              <a:rPr lang="en-US" sz="4200" b="1" dirty="0"/>
              <a:t>Role of SMI</a:t>
            </a:r>
          </a:p>
          <a:p>
            <a:r>
              <a:rPr lang="en-US" sz="3400" dirty="0"/>
              <a:t>In order to use the SNMP, there is a need for some rules and these rules are for naming the objects. Now its time to take a look at the roles of SMI:</a:t>
            </a:r>
          </a:p>
          <a:p>
            <a:r>
              <a:rPr lang="en-US" sz="3400" dirty="0"/>
              <a:t>SMI(Structure of Management Information) is mainly used to define the general rules for naming the objects.</a:t>
            </a:r>
          </a:p>
          <a:p>
            <a:r>
              <a:rPr lang="en-US" sz="3400" dirty="0"/>
              <a:t>It is also used to define the type of objects that includes( range and length).</a:t>
            </a:r>
          </a:p>
          <a:p>
            <a:r>
              <a:rPr lang="en-US" sz="3400" dirty="0"/>
              <a:t>This is also used to show how to encode the objects and values.</a:t>
            </a:r>
          </a:p>
          <a:p>
            <a:r>
              <a:rPr lang="en-US" sz="3400" dirty="0"/>
              <a:t>The SMI does not define the number of objects that should be managed by an entity.</a:t>
            </a:r>
          </a:p>
          <a:p>
            <a:r>
              <a:rPr lang="en-US" sz="3400" dirty="0"/>
              <a:t>It also does not define the association between the objects and their values.</a:t>
            </a:r>
          </a:p>
          <a:p>
            <a:pPr marL="0" indent="0">
              <a:buNone/>
            </a:pPr>
            <a:r>
              <a:rPr lang="en-US" sz="4200" b="1" dirty="0"/>
              <a:t>Role of MIB</a:t>
            </a:r>
          </a:p>
          <a:p>
            <a:r>
              <a:rPr lang="en-US" sz="4000" dirty="0"/>
              <a:t>In order to manage each entity, this protocol is mainly used to define the number of objects and then to name them according to the rules defined by the SMI and after that associate a type to each named object.</a:t>
            </a:r>
          </a:p>
          <a:p>
            <a:r>
              <a:rPr lang="en-US" sz="4000" dirty="0"/>
              <a:t>MIB( Management Information Base) is mainly used to create a set of objects that are defined for each entity that is similar to the database.</a:t>
            </a:r>
          </a:p>
          <a:p>
            <a:r>
              <a:rPr lang="en-US" sz="4000" dirty="0"/>
              <a:t>Thus MIB mainly creates a collection of named objects, their types.</a:t>
            </a:r>
          </a:p>
          <a:p>
            <a:endParaRPr lang="en-US" dirty="0"/>
          </a:p>
          <a:p>
            <a:endParaRPr lang="en-IN" dirty="0"/>
          </a:p>
        </p:txBody>
      </p:sp>
    </p:spTree>
    <p:extLst>
      <p:ext uri="{BB962C8B-B14F-4D97-AF65-F5344CB8AC3E}">
        <p14:creationId xmlns:p14="http://schemas.microsoft.com/office/powerpoint/2010/main" val="211419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108"/>
            <a:ext cx="10515600" cy="937202"/>
          </a:xfrm>
        </p:spPr>
        <p:txBody>
          <a:bodyPr/>
          <a:lstStyle/>
          <a:p>
            <a:r>
              <a:rPr lang="en-IN" b="1" u="sng" dirty="0"/>
              <a:t>World Wide Web</a:t>
            </a:r>
          </a:p>
        </p:txBody>
      </p:sp>
      <p:sp>
        <p:nvSpPr>
          <p:cNvPr id="3" name="Content Placeholder 2"/>
          <p:cNvSpPr>
            <a:spLocks noGrp="1"/>
          </p:cNvSpPr>
          <p:nvPr>
            <p:ph idx="1"/>
          </p:nvPr>
        </p:nvSpPr>
        <p:spPr>
          <a:xfrm>
            <a:off x="838200" y="1145310"/>
            <a:ext cx="10515600" cy="5430981"/>
          </a:xfrm>
        </p:spPr>
        <p:txBody>
          <a:bodyPr>
            <a:normAutofit fontScale="85000" lnSpcReduction="20000"/>
          </a:bodyPr>
          <a:lstStyle/>
          <a:p>
            <a:r>
              <a:rPr lang="en-US" dirty="0"/>
              <a:t>The </a:t>
            </a:r>
            <a:r>
              <a:rPr lang="en-US" b="1" dirty="0"/>
              <a:t>World Wide Web</a:t>
            </a:r>
            <a:r>
              <a:rPr lang="en-US" dirty="0"/>
              <a:t> or Web is basically a collection of information that is linked together from points all over the world. It is also abbreviated as </a:t>
            </a:r>
            <a:r>
              <a:rPr lang="en-US" b="1" dirty="0"/>
              <a:t>WWW</a:t>
            </a:r>
            <a:r>
              <a:rPr lang="en-US" b="1" dirty="0" smtClean="0"/>
              <a:t>.</a:t>
            </a:r>
          </a:p>
          <a:p>
            <a:r>
              <a:rPr lang="en-US" dirty="0"/>
              <a:t>World wide web provides flexibility, portability, and user-friendly features.</a:t>
            </a:r>
          </a:p>
          <a:p>
            <a:r>
              <a:rPr lang="en-US" dirty="0"/>
              <a:t>It mainly consists of a worldwide collection of electronic documents (</a:t>
            </a:r>
            <a:r>
              <a:rPr lang="en-US" dirty="0" err="1"/>
              <a:t>i.e</a:t>
            </a:r>
            <a:r>
              <a:rPr lang="en-US" dirty="0"/>
              <a:t>, Web Pages).</a:t>
            </a:r>
          </a:p>
          <a:p>
            <a:r>
              <a:rPr lang="en-US" dirty="0"/>
              <a:t>It is basically a way of exchanging information between computers on the Internet.</a:t>
            </a:r>
          </a:p>
          <a:p>
            <a:r>
              <a:rPr lang="en-US" dirty="0"/>
              <a:t>The WWW is mainly the network of pages consists of images, text, and sounds on the Internet which can be simply viewed on the browser by using the browser software.</a:t>
            </a:r>
          </a:p>
          <a:p>
            <a:r>
              <a:rPr lang="en-US" dirty="0"/>
              <a:t>It was invented by Tim Berners-Lee.</a:t>
            </a:r>
          </a:p>
          <a:p>
            <a:pPr marL="0" indent="0">
              <a:buNone/>
            </a:pPr>
            <a:r>
              <a:rPr lang="en-US" sz="3800" b="1" u="sng" dirty="0"/>
              <a:t>Components of WWW</a:t>
            </a:r>
          </a:p>
          <a:p>
            <a:r>
              <a:rPr lang="en-US" dirty="0"/>
              <a:t>The Components of WWW mainly falls into two categories:</a:t>
            </a:r>
          </a:p>
          <a:p>
            <a:r>
              <a:rPr lang="en-US" dirty="0"/>
              <a:t>Structural Components</a:t>
            </a:r>
          </a:p>
          <a:p>
            <a:r>
              <a:rPr lang="en-US" dirty="0"/>
              <a:t>Semantic Components</a:t>
            </a:r>
          </a:p>
          <a:p>
            <a:endParaRPr lang="en-IN" dirty="0"/>
          </a:p>
        </p:txBody>
      </p:sp>
    </p:spTree>
    <p:extLst>
      <p:ext uri="{BB962C8B-B14F-4D97-AF65-F5344CB8AC3E}">
        <p14:creationId xmlns:p14="http://schemas.microsoft.com/office/powerpoint/2010/main" val="181986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966"/>
          </a:xfrm>
        </p:spPr>
        <p:txBody>
          <a:bodyPr/>
          <a:lstStyle/>
          <a:p>
            <a:r>
              <a:rPr lang="en-US" b="1" u="sng" dirty="0" smtClean="0"/>
              <a:t>Architecture of WWW </a:t>
            </a:r>
            <a:r>
              <a:rPr lang="en-US" dirty="0" smtClean="0"/>
              <a:t>:-</a:t>
            </a:r>
            <a:endParaRPr lang="en-IN" dirty="0"/>
          </a:p>
        </p:txBody>
      </p:sp>
      <p:sp>
        <p:nvSpPr>
          <p:cNvPr id="3" name="Content Placeholder 2"/>
          <p:cNvSpPr>
            <a:spLocks noGrp="1"/>
          </p:cNvSpPr>
          <p:nvPr>
            <p:ph idx="1"/>
          </p:nvPr>
        </p:nvSpPr>
        <p:spPr>
          <a:xfrm>
            <a:off x="838200" y="1293092"/>
            <a:ext cx="10515600" cy="5394035"/>
          </a:xfrm>
        </p:spPr>
        <p:txBody>
          <a:bodyPr>
            <a:normAutofit fontScale="77500" lnSpcReduction="20000"/>
          </a:bodyPr>
          <a:lstStyle/>
          <a:p>
            <a:pPr marL="0" indent="0">
              <a:buNone/>
            </a:pPr>
            <a:r>
              <a:rPr lang="en-US" dirty="0"/>
              <a:t>The </a:t>
            </a:r>
            <a:r>
              <a:rPr lang="en-US" b="1" dirty="0"/>
              <a:t>WWW</a:t>
            </a:r>
            <a:r>
              <a:rPr lang="en-US" dirty="0"/>
              <a:t> is mainly a distributed </a:t>
            </a:r>
            <a:r>
              <a:rPr lang="en-US" b="1" dirty="0"/>
              <a:t>client/server</a:t>
            </a:r>
            <a:r>
              <a:rPr lang="en-US" dirty="0"/>
              <a:t> service where a client using the browser can access the service using a server. The Service that is provided is distributed over many different locations commonly known as </a:t>
            </a:r>
            <a:r>
              <a:rPr lang="en-US" b="1" dirty="0"/>
              <a:t>sites/websites.</a:t>
            </a:r>
            <a:endParaRPr lang="en-US" dirty="0"/>
          </a:p>
          <a:p>
            <a:r>
              <a:rPr lang="en-US" dirty="0"/>
              <a:t>Each website holds one or more documents that are generally referred to as </a:t>
            </a:r>
            <a:r>
              <a:rPr lang="en-US" b="1" dirty="0"/>
              <a:t>web pages.</a:t>
            </a:r>
            <a:endParaRPr lang="en-US" dirty="0"/>
          </a:p>
          <a:p>
            <a:r>
              <a:rPr lang="en-US" dirty="0"/>
              <a:t>Where each web page contains a link to other pages on the same site or at other sites.</a:t>
            </a:r>
          </a:p>
          <a:p>
            <a:r>
              <a:rPr lang="en-US" dirty="0"/>
              <a:t>These pages can be retrieved and viewed by using browsers</a:t>
            </a:r>
            <a:r>
              <a:rPr lang="en-US" dirty="0" smtClean="0"/>
              <a:t>.</a:t>
            </a:r>
          </a:p>
          <a:p>
            <a:r>
              <a:rPr lang="en-US" dirty="0"/>
              <a:t>In the above case, the client sends some information that belongs to</a:t>
            </a:r>
            <a:r>
              <a:rPr lang="en-US" b="1" dirty="0"/>
              <a:t> site A</a:t>
            </a:r>
            <a:r>
              <a:rPr lang="en-US" dirty="0"/>
              <a:t>. It generally sends a request through its browser (It is a program that is used to fetch the documents on the web).</a:t>
            </a:r>
          </a:p>
          <a:p>
            <a:r>
              <a:rPr lang="en-US" dirty="0"/>
              <a:t>and also the request generally contains other information like the address of the site, web page(URL).</a:t>
            </a:r>
          </a:p>
          <a:p>
            <a:r>
              <a:rPr lang="en-US" dirty="0"/>
              <a:t>The server at </a:t>
            </a:r>
            <a:r>
              <a:rPr lang="en-US" b="1" dirty="0"/>
              <a:t>site A</a:t>
            </a:r>
            <a:r>
              <a:rPr lang="en-US" dirty="0"/>
              <a:t> finds the document then sends it to the client. after that when the user or say the client finds the reference to another document that includes the web page at </a:t>
            </a:r>
            <a:r>
              <a:rPr lang="en-US" b="1" dirty="0"/>
              <a:t>site B</a:t>
            </a:r>
            <a:r>
              <a:rPr lang="en-US" dirty="0"/>
              <a:t>.</a:t>
            </a:r>
          </a:p>
          <a:p>
            <a:r>
              <a:rPr lang="en-US" dirty="0"/>
              <a:t>The reference generally contains the URL of site B. And the client is interested to take a look at this document too. Then after the client sends the request to the new site and then the new page is retrieved.</a:t>
            </a:r>
          </a:p>
          <a:p>
            <a:endParaRPr lang="en-US" dirty="0" smtClean="0"/>
          </a:p>
          <a:p>
            <a:endParaRPr lang="en-US" dirty="0"/>
          </a:p>
        </p:txBody>
      </p:sp>
    </p:spTree>
    <p:extLst>
      <p:ext uri="{BB962C8B-B14F-4D97-AF65-F5344CB8AC3E}">
        <p14:creationId xmlns:p14="http://schemas.microsoft.com/office/powerpoint/2010/main" val="304177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908"/>
            <a:ext cx="10515600" cy="6373091"/>
          </a:xfrm>
        </p:spPr>
        <p:txBody>
          <a:bodyPr>
            <a:normAutofit fontScale="70000" lnSpcReduction="20000"/>
          </a:bodyPr>
          <a:lstStyle/>
          <a:p>
            <a:pPr marL="0" indent="0">
              <a:buNone/>
            </a:pPr>
            <a:r>
              <a:rPr lang="en-US" sz="3400" b="1" u="sng" dirty="0"/>
              <a:t>1.Client/Browser</a:t>
            </a:r>
          </a:p>
          <a:p>
            <a:r>
              <a:rPr lang="en-US" dirty="0"/>
              <a:t>The Client/Web browser is basically a program that is used to communicate with the webserver on the Internet.</a:t>
            </a:r>
          </a:p>
          <a:p>
            <a:r>
              <a:rPr lang="en-US" dirty="0"/>
              <a:t>Each browser mainly comprises of three components and these are:</a:t>
            </a:r>
          </a:p>
          <a:p>
            <a:r>
              <a:rPr lang="en-US" dirty="0" smtClean="0"/>
              <a:t>Controller</a:t>
            </a:r>
            <a:endParaRPr lang="en-US" dirty="0"/>
          </a:p>
          <a:p>
            <a:pPr lvl="1"/>
            <a:r>
              <a:rPr lang="en-US" dirty="0"/>
              <a:t>Interpreter</a:t>
            </a:r>
          </a:p>
          <a:p>
            <a:pPr lvl="1"/>
            <a:r>
              <a:rPr lang="en-US" dirty="0"/>
              <a:t>Client Protocols</a:t>
            </a:r>
          </a:p>
          <a:p>
            <a:r>
              <a:rPr lang="en-US" dirty="0"/>
              <a:t>The Controller mainly receives the input from the input device, after that it uses the client programs in order to access the documents.</a:t>
            </a:r>
          </a:p>
          <a:p>
            <a:r>
              <a:rPr lang="en-US" dirty="0"/>
              <a:t>After accessing the document, the controller makes use of an interpreter in order to display the document on the screen.</a:t>
            </a:r>
          </a:p>
          <a:p>
            <a:r>
              <a:rPr lang="en-US" dirty="0"/>
              <a:t>An interpreter can be Java, HTML, </a:t>
            </a:r>
            <a:r>
              <a:rPr lang="en-US" dirty="0" smtClean="0"/>
              <a:t>JavaScript </a:t>
            </a:r>
            <a:r>
              <a:rPr lang="en-US" dirty="0"/>
              <a:t>mainly depending upon the type of the document.</a:t>
            </a:r>
          </a:p>
          <a:p>
            <a:r>
              <a:rPr lang="en-US" dirty="0"/>
              <a:t>The Client protocol can be FTP, HTTP, TELNET</a:t>
            </a:r>
            <a:r>
              <a:rPr lang="en-US" dirty="0" smtClean="0"/>
              <a:t>.</a:t>
            </a:r>
          </a:p>
          <a:p>
            <a:pPr marL="0" indent="0">
              <a:buNone/>
            </a:pPr>
            <a:r>
              <a:rPr lang="en-US" sz="3400" b="1" u="sng" dirty="0"/>
              <a:t>2.Server</a:t>
            </a:r>
          </a:p>
          <a:p>
            <a:r>
              <a:rPr lang="en-US" dirty="0"/>
              <a:t>The Computer that is mainly available for the network resources and in order to provide services to the other computer upon request is generally known as the </a:t>
            </a:r>
            <a:r>
              <a:rPr lang="en-US" b="1" dirty="0"/>
              <a:t>server.</a:t>
            </a:r>
            <a:endParaRPr lang="en-US" dirty="0"/>
          </a:p>
          <a:p>
            <a:r>
              <a:rPr lang="en-US" dirty="0"/>
              <a:t>The Web pages are mainly stored on the server.</a:t>
            </a:r>
          </a:p>
          <a:p>
            <a:r>
              <a:rPr lang="en-US" dirty="0"/>
              <a:t>Whenever the request of the client arrives then the corresponding document is sent to the client.</a:t>
            </a:r>
          </a:p>
          <a:p>
            <a:r>
              <a:rPr lang="en-US" dirty="0"/>
              <a:t>The connection between the client and the server is TCP.</a:t>
            </a:r>
          </a:p>
          <a:p>
            <a:r>
              <a:rPr lang="en-US" dirty="0"/>
              <a:t>It can become more efficient through multithreading or multiprocessing. Because in this case, the server can answer more than one request at a time.</a:t>
            </a:r>
          </a:p>
          <a:p>
            <a:endParaRPr lang="en-US" dirty="0"/>
          </a:p>
          <a:p>
            <a:endParaRPr lang="en-IN" dirty="0"/>
          </a:p>
        </p:txBody>
      </p:sp>
    </p:spTree>
    <p:extLst>
      <p:ext uri="{BB962C8B-B14F-4D97-AF65-F5344CB8AC3E}">
        <p14:creationId xmlns:p14="http://schemas.microsoft.com/office/powerpoint/2010/main" val="413059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1076</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SNMP &amp; WWW                                                -by Hitesh Nautiyal</vt:lpstr>
      <vt:lpstr>SNMP(Simple Network Management Protocol):-</vt:lpstr>
      <vt:lpstr>Diagram of SNMP :-</vt:lpstr>
      <vt:lpstr>PowerPoint Presentation</vt:lpstr>
      <vt:lpstr>PowerPoint Presentation</vt:lpstr>
      <vt:lpstr>PowerPoint Presentation</vt:lpstr>
      <vt:lpstr>World Wide Web</vt:lpstr>
      <vt:lpstr>Architecture of WWW :-</vt:lpstr>
      <vt:lpstr>PowerPoint Presentation</vt:lpstr>
      <vt:lpstr>PowerPoint Presentation</vt:lpstr>
      <vt:lpstr>PowerPoint Presentation</vt:lpstr>
      <vt:lpstr>WWW Architecture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SNMP &amp; WWW                                                -by Hitesh Nautiyal</dc:title>
  <dc:creator>Microsoft account</dc:creator>
  <cp:lastModifiedBy>Microsoft account</cp:lastModifiedBy>
  <cp:revision>4</cp:revision>
  <dcterms:created xsi:type="dcterms:W3CDTF">2023-09-26T12:25:30Z</dcterms:created>
  <dcterms:modified xsi:type="dcterms:W3CDTF">2023-09-26T13:25:16Z</dcterms:modified>
</cp:coreProperties>
</file>