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03" autoAdjust="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A73CD-90AF-4173-826C-0B946C99649E}"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E6278-FDA5-4909-9240-F440D8A6058E}" type="slidenum">
              <a:rPr lang="en-IN" smtClean="0"/>
              <a:t>‹#›</a:t>
            </a:fld>
            <a:endParaRPr lang="en-IN"/>
          </a:p>
        </p:txBody>
      </p:sp>
    </p:spTree>
    <p:extLst>
      <p:ext uri="{BB962C8B-B14F-4D97-AF65-F5344CB8AC3E}">
        <p14:creationId xmlns:p14="http://schemas.microsoft.com/office/powerpoint/2010/main" val="420138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FE6278-FDA5-4909-9240-F440D8A6058E}" type="slidenum">
              <a:rPr lang="en-IN" smtClean="0"/>
              <a:t>1</a:t>
            </a:fld>
            <a:endParaRPr lang="en-IN"/>
          </a:p>
        </p:txBody>
      </p:sp>
    </p:spTree>
    <p:extLst>
      <p:ext uri="{BB962C8B-B14F-4D97-AF65-F5344CB8AC3E}">
        <p14:creationId xmlns:p14="http://schemas.microsoft.com/office/powerpoint/2010/main" val="59619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FE6278-FDA5-4909-9240-F440D8A6058E}" type="slidenum">
              <a:rPr lang="en-IN" smtClean="0"/>
              <a:t>6</a:t>
            </a:fld>
            <a:endParaRPr lang="en-IN"/>
          </a:p>
        </p:txBody>
      </p:sp>
    </p:spTree>
    <p:extLst>
      <p:ext uri="{BB962C8B-B14F-4D97-AF65-F5344CB8AC3E}">
        <p14:creationId xmlns:p14="http://schemas.microsoft.com/office/powerpoint/2010/main" val="111969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C94DEB-4473-4DC7-BEDB-08E8307153D9}"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243232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C94DEB-4473-4DC7-BEDB-08E8307153D9}"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49931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C94DEB-4473-4DC7-BEDB-08E8307153D9}"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104179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C94DEB-4473-4DC7-BEDB-08E8307153D9}"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4259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C94DEB-4473-4DC7-BEDB-08E8307153D9}"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161821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C94DEB-4473-4DC7-BEDB-08E8307153D9}"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208515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BC94DEB-4473-4DC7-BEDB-08E8307153D9}"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7254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C94DEB-4473-4DC7-BEDB-08E8307153D9}"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141710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94DEB-4473-4DC7-BEDB-08E8307153D9}"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334440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94DEB-4473-4DC7-BEDB-08E8307153D9}"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70243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94DEB-4473-4DC7-BEDB-08E8307153D9}"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63B1D-1579-411F-A9F6-AD13D7247C69}" type="slidenum">
              <a:rPr lang="en-IN" smtClean="0"/>
              <a:t>‹#›</a:t>
            </a:fld>
            <a:endParaRPr lang="en-IN"/>
          </a:p>
        </p:txBody>
      </p:sp>
    </p:spTree>
    <p:extLst>
      <p:ext uri="{BB962C8B-B14F-4D97-AF65-F5344CB8AC3E}">
        <p14:creationId xmlns:p14="http://schemas.microsoft.com/office/powerpoint/2010/main" val="103602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94DEB-4473-4DC7-BEDB-08E8307153D9}" type="datetimeFigureOut">
              <a:rPr lang="en-IN" smtClean="0"/>
              <a:t>29-10-2023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63B1D-1579-411F-A9F6-AD13D7247C69}" type="slidenum">
              <a:rPr lang="en-IN" smtClean="0"/>
              <a:t>‹#›</a:t>
            </a:fld>
            <a:endParaRPr lang="en-IN"/>
          </a:p>
        </p:txBody>
      </p:sp>
    </p:spTree>
    <p:extLst>
      <p:ext uri="{BB962C8B-B14F-4D97-AF65-F5344CB8AC3E}">
        <p14:creationId xmlns:p14="http://schemas.microsoft.com/office/powerpoint/2010/main" val="58427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8091" cy="5952548"/>
          </a:xfrm>
        </p:spPr>
        <p:txBody>
          <a:bodyPr/>
          <a:lstStyle/>
          <a:p>
            <a:r>
              <a:rPr lang="en-US" sz="7200" b="1" dirty="0" smtClean="0">
                <a:solidFill>
                  <a:srgbClr val="FF0000"/>
                </a:solidFill>
              </a:rPr>
              <a:t>INTRODUCTION</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16120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b="1" u="sng" dirty="0" smtClean="0"/>
              <a:t>What is Operating System </a:t>
            </a:r>
            <a:r>
              <a:rPr lang="en-US" b="1" dirty="0" smtClean="0"/>
              <a:t>?</a:t>
            </a:r>
            <a:endParaRPr lang="en-IN" b="1" dirty="0"/>
          </a:p>
        </p:txBody>
      </p:sp>
      <p:sp>
        <p:nvSpPr>
          <p:cNvPr id="3" name="Content Placeholder 2"/>
          <p:cNvSpPr>
            <a:spLocks noGrp="1"/>
          </p:cNvSpPr>
          <p:nvPr>
            <p:ph idx="1"/>
          </p:nvPr>
        </p:nvSpPr>
        <p:spPr>
          <a:xfrm>
            <a:off x="838200" y="1237673"/>
            <a:ext cx="10515600" cy="4939290"/>
          </a:xfrm>
        </p:spPr>
        <p:txBody>
          <a:bodyPr/>
          <a:lstStyle/>
          <a:p>
            <a:r>
              <a:rPr lang="en-US" dirty="0"/>
              <a:t>An </a:t>
            </a:r>
            <a:r>
              <a:rPr lang="en-US" b="1" dirty="0"/>
              <a:t>Operating System (OS)</a:t>
            </a:r>
            <a:r>
              <a:rPr lang="en-US" dirty="0"/>
              <a:t> is a software that acts as an interface between computer hardware components and the user. Every computer system must have at least one operating system to run other programs. Applications like Browsers, MS Office, Notepad Games, etc., need some environment to run and perform its tasks.</a:t>
            </a:r>
          </a:p>
          <a:p>
            <a:r>
              <a:rPr lang="en-US" dirty="0"/>
              <a:t>The OS helps you to communicate with the computer without knowing how to speak the computer’s language. It is not possible for the user to use any computer or mobile device without having an operating system.</a:t>
            </a:r>
          </a:p>
        </p:txBody>
      </p:sp>
    </p:spTree>
    <p:extLst>
      <p:ext uri="{BB962C8B-B14F-4D97-AF65-F5344CB8AC3E}">
        <p14:creationId xmlns:p14="http://schemas.microsoft.com/office/powerpoint/2010/main" val="212396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US" b="1" u="sng" dirty="0" smtClean="0"/>
              <a:t>What is Linux </a:t>
            </a:r>
            <a:r>
              <a:rPr lang="en-US" b="1" dirty="0" smtClean="0"/>
              <a:t>?</a:t>
            </a:r>
            <a:endParaRPr lang="en-IN" b="1" dirty="0"/>
          </a:p>
        </p:txBody>
      </p:sp>
      <p:sp>
        <p:nvSpPr>
          <p:cNvPr id="3" name="Content Placeholder 2"/>
          <p:cNvSpPr>
            <a:spLocks noGrp="1"/>
          </p:cNvSpPr>
          <p:nvPr>
            <p:ph idx="1"/>
          </p:nvPr>
        </p:nvSpPr>
        <p:spPr>
          <a:xfrm>
            <a:off x="838200" y="1348510"/>
            <a:ext cx="10515600" cy="4828453"/>
          </a:xfrm>
        </p:spPr>
        <p:txBody>
          <a:bodyPr/>
          <a:lstStyle/>
          <a:p>
            <a:r>
              <a:rPr lang="en-US" dirty="0"/>
              <a:t>Just like Windows, </a:t>
            </a:r>
            <a:r>
              <a:rPr lang="en-US" dirty="0" err="1"/>
              <a:t>iOS</a:t>
            </a:r>
            <a:r>
              <a:rPr lang="en-US" dirty="0"/>
              <a:t>, and Mac OS, Linux is an operating system. In fact, one of the most popular platforms on the planet, Android, is powered by the Linux operating system. An operating system is software that manages all of the hardware resources associated with your desktop or laptop. To put it simply, the operating system manages the communication between your software and your hardware. Without the operating system (OS), the software wouldn’t function.</a:t>
            </a:r>
            <a:endParaRPr lang="en-IN" dirty="0"/>
          </a:p>
        </p:txBody>
      </p:sp>
    </p:spTree>
    <p:extLst>
      <p:ext uri="{BB962C8B-B14F-4D97-AF65-F5344CB8AC3E}">
        <p14:creationId xmlns:p14="http://schemas.microsoft.com/office/powerpoint/2010/main" val="167358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lstStyle/>
          <a:p>
            <a:r>
              <a:rPr lang="en-US" b="1" u="sng" dirty="0" smtClean="0"/>
              <a:t>History of Linux :-</a:t>
            </a:r>
            <a:endParaRPr lang="en-IN" b="1" u="sng" dirty="0"/>
          </a:p>
        </p:txBody>
      </p:sp>
      <p:sp>
        <p:nvSpPr>
          <p:cNvPr id="3" name="Content Placeholder 2"/>
          <p:cNvSpPr>
            <a:spLocks noGrp="1"/>
          </p:cNvSpPr>
          <p:nvPr>
            <p:ph idx="1"/>
          </p:nvPr>
        </p:nvSpPr>
        <p:spPr>
          <a:xfrm>
            <a:off x="838200" y="1283856"/>
            <a:ext cx="10515600" cy="4893107"/>
          </a:xfrm>
        </p:spPr>
        <p:txBody>
          <a:bodyPr/>
          <a:lstStyle/>
          <a:p>
            <a:r>
              <a:rPr lang="en-US" dirty="0"/>
              <a:t>A popular open-source operating system is Linux. It was initially created by Linus Torvalds in 1991. At the time, Torvalds was a computer science student at the University of Helsinki, Finland and began working on the Linux project as a personal </a:t>
            </a:r>
            <a:r>
              <a:rPr lang="en-US" dirty="0" err="1"/>
              <a:t>endeavour</a:t>
            </a:r>
            <a:r>
              <a:rPr lang="en-US" dirty="0"/>
              <a:t>. The name Linux is a combination of his first name, Linus, and Unix, the operating system that inspired his projects. At the time, most operating systems were proprietary and expensive. Torvalds wanted to create an operating system that was freely available to anyone who wanted to use the operating system, He originally released Linux as free software under the GNU General Public License.</a:t>
            </a:r>
            <a:endParaRPr lang="en-IN" dirty="0"/>
          </a:p>
        </p:txBody>
      </p:sp>
    </p:spTree>
    <p:extLst>
      <p:ext uri="{BB962C8B-B14F-4D97-AF65-F5344CB8AC3E}">
        <p14:creationId xmlns:p14="http://schemas.microsoft.com/office/powerpoint/2010/main" val="170548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b="1" u="sng" dirty="0" smtClean="0"/>
              <a:t>Components of Linux :-</a:t>
            </a:r>
            <a:endParaRPr lang="en-IN" b="1" u="sng" dirty="0"/>
          </a:p>
        </p:txBody>
      </p:sp>
      <p:sp>
        <p:nvSpPr>
          <p:cNvPr id="3" name="Content Placeholder 2"/>
          <p:cNvSpPr>
            <a:spLocks noGrp="1"/>
          </p:cNvSpPr>
          <p:nvPr>
            <p:ph idx="1"/>
          </p:nvPr>
        </p:nvSpPr>
        <p:spPr>
          <a:xfrm>
            <a:off x="838200" y="1246910"/>
            <a:ext cx="10515600" cy="4930053"/>
          </a:xfrm>
        </p:spPr>
        <p:txBody>
          <a:bodyPr>
            <a:normAutofit lnSpcReduction="10000"/>
          </a:bodyPr>
          <a:lstStyle/>
          <a:p>
            <a:r>
              <a:rPr lang="en-US" b="1" dirty="0"/>
              <a:t>Hardware:</a:t>
            </a:r>
            <a:r>
              <a:rPr lang="en-US" dirty="0"/>
              <a:t> Peripheral devices such as RAM, HDD, and CPU together constitute the Hardware layer for the LINUX operating system.</a:t>
            </a:r>
          </a:p>
          <a:p>
            <a:r>
              <a:rPr lang="en-US" b="1" dirty="0"/>
              <a:t>Kernel:</a:t>
            </a:r>
            <a:r>
              <a:rPr lang="en-US" dirty="0"/>
              <a:t> The Core part of the Linux OS is called the Kernel; it is responsible for many activities of the LINUX operating system. It interacts directly with hardware, which provides low-level services like providing hardware details to the system. We have two types of kernels – </a:t>
            </a:r>
            <a:r>
              <a:rPr lang="en-US" b="1" dirty="0"/>
              <a:t>Monolithic Kernel and </a:t>
            </a:r>
            <a:r>
              <a:rPr lang="en-US" b="1" dirty="0" err="1"/>
              <a:t>MicroKernel</a:t>
            </a:r>
            <a:r>
              <a:rPr lang="en-US" dirty="0"/>
              <a:t>.</a:t>
            </a:r>
          </a:p>
          <a:p>
            <a:r>
              <a:rPr lang="en-US" b="1" dirty="0"/>
              <a:t>Shell:</a:t>
            </a:r>
            <a:r>
              <a:rPr lang="en-US" dirty="0"/>
              <a:t> The shell is an interface between the user and the kernel; it hides the complexity of functions of the kernel from the user. It accepts commands from the user and performs the action.</a:t>
            </a:r>
          </a:p>
          <a:p>
            <a:r>
              <a:rPr lang="en-US" b="1" dirty="0"/>
              <a:t>Utilities:</a:t>
            </a:r>
            <a:r>
              <a:rPr lang="en-US" dirty="0"/>
              <a:t> Operating system functions are granted to the user from the Utilities. Individual and specialized functions are can be utilized from the System utilities.</a:t>
            </a:r>
          </a:p>
        </p:txBody>
      </p:sp>
    </p:spTree>
    <p:extLst>
      <p:ext uri="{BB962C8B-B14F-4D97-AF65-F5344CB8AC3E}">
        <p14:creationId xmlns:p14="http://schemas.microsoft.com/office/powerpoint/2010/main" val="99707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3311"/>
          </a:xfrm>
        </p:spPr>
        <p:txBody>
          <a:bodyPr/>
          <a:lstStyle/>
          <a:p>
            <a:r>
              <a:rPr lang="en-US" b="1" u="sng" dirty="0" smtClean="0"/>
              <a:t>Why Linux </a:t>
            </a:r>
            <a:r>
              <a:rPr lang="en-US" b="1" dirty="0" smtClean="0"/>
              <a:t>?</a:t>
            </a:r>
            <a:endParaRPr lang="en-IN" b="1" dirty="0"/>
          </a:p>
        </p:txBody>
      </p:sp>
      <p:sp>
        <p:nvSpPr>
          <p:cNvPr id="3" name="Content Placeholder 2"/>
          <p:cNvSpPr>
            <a:spLocks noGrp="1"/>
          </p:cNvSpPr>
          <p:nvPr>
            <p:ph idx="1"/>
          </p:nvPr>
        </p:nvSpPr>
        <p:spPr>
          <a:xfrm>
            <a:off x="838200" y="778214"/>
            <a:ext cx="10515600" cy="6079786"/>
          </a:xfrm>
        </p:spPr>
        <p:txBody>
          <a:bodyPr>
            <a:normAutofit fontScale="55000" lnSpcReduction="20000"/>
          </a:bodyPr>
          <a:lstStyle/>
          <a:p>
            <a:r>
              <a:rPr lang="en-US" sz="2900" b="1" dirty="0"/>
              <a:t>Open-source</a:t>
            </a:r>
            <a:r>
              <a:rPr lang="en-US" sz="2900" dirty="0"/>
              <a:t/>
            </a:r>
            <a:br>
              <a:rPr lang="en-US" sz="2900" dirty="0"/>
            </a:br>
            <a:r>
              <a:rPr lang="en-US" sz="2900" dirty="0"/>
              <a:t>One of the most important features of Linux is that it is open-source software. This implies that everyone has access to the source code and may edit and share it. This feature has allowed Linux to expand and evolve rapidly throughout the years, owing to the enormous developer community that has contributed to its development.</a:t>
            </a:r>
          </a:p>
          <a:p>
            <a:r>
              <a:rPr lang="en-US" sz="2900" b="1" dirty="0"/>
              <a:t>Free</a:t>
            </a:r>
            <a:r>
              <a:rPr lang="en-US" sz="2900" dirty="0"/>
              <a:t/>
            </a:r>
            <a:br>
              <a:rPr lang="en-US" sz="2900" dirty="0"/>
            </a:br>
            <a:r>
              <a:rPr lang="en-US" sz="2900" dirty="0"/>
              <a:t>Another important features of Linux is that it is free to use. This makes it available to everyone, regardless of financial limitations. This capability has assisted Linux’s wide acceptance, particularly in developing countries where the cost of proprietary software is extremely expensive.</a:t>
            </a:r>
          </a:p>
          <a:p>
            <a:r>
              <a:rPr lang="en-US" sz="2900" b="1" dirty="0"/>
              <a:t>Customizable</a:t>
            </a:r>
            <a:r>
              <a:rPr lang="en-US" sz="2900" dirty="0"/>
              <a:t/>
            </a:r>
            <a:br>
              <a:rPr lang="en-US" sz="2900" dirty="0"/>
            </a:br>
            <a:r>
              <a:rPr lang="en-US" sz="2900" dirty="0"/>
              <a:t>Since Linux is a highly customizable Operating System, users may modify it to their own requirements. This could include everything from personalizing the desktop experience to installing and configuring various software packages. The flexibility to customize Linux has made it a popular choice for developers and system administrators who want a flexible operating system that can be adjusted to their individual demands.</a:t>
            </a:r>
          </a:p>
          <a:p>
            <a:r>
              <a:rPr lang="en-US" sz="2900" b="1" dirty="0"/>
              <a:t>Security</a:t>
            </a:r>
            <a:r>
              <a:rPr lang="en-US" sz="2900" dirty="0"/>
              <a:t/>
            </a:r>
            <a:br>
              <a:rPr lang="en-US" sz="2900" dirty="0"/>
            </a:br>
            <a:r>
              <a:rPr lang="en-US" sz="2900" dirty="0"/>
              <a:t>Linux is well-known for its security features, making it a popular choice for enterprises and organizations looking for a safe operating system. Linux has a firewall and extensive security features like as encryption, access control, and secure boot.</a:t>
            </a:r>
          </a:p>
          <a:p>
            <a:r>
              <a:rPr lang="en-US" sz="2900" b="1" dirty="0"/>
              <a:t>Stability</a:t>
            </a:r>
            <a:r>
              <a:rPr lang="en-US" sz="2900" dirty="0"/>
              <a:t/>
            </a:r>
            <a:br>
              <a:rPr lang="en-US" sz="2900" dirty="0"/>
            </a:br>
            <a:r>
              <a:rPr lang="en-US" sz="2900" dirty="0"/>
              <a:t>Linux is a stable operating system with a reputation for dependability. It has a strong architecture and is built to withstand heavy workloads and large-scale activities. As a result, it is a preferred option for servers and other mission-critical systems</a:t>
            </a:r>
            <a:r>
              <a:rPr lang="en-US" sz="2900" dirty="0" smtClean="0"/>
              <a:t>.</a:t>
            </a:r>
          </a:p>
          <a:p>
            <a:r>
              <a:rPr lang="en-US" sz="2900" b="1" dirty="0" smtClean="0"/>
              <a:t>Multi-user support</a:t>
            </a:r>
            <a:r>
              <a:rPr lang="en-US" sz="2900" dirty="0" smtClean="0"/>
              <a:t/>
            </a:r>
            <a:br>
              <a:rPr lang="en-US" sz="2900" dirty="0" smtClean="0"/>
            </a:br>
            <a:r>
              <a:rPr lang="en-US" sz="2900" dirty="0" smtClean="0"/>
              <a:t>Linux enables numerous users, making it excellent for usage in corporations and other shared situations. Each user has their own account that may be customized with various permissions and access levels.</a:t>
            </a:r>
          </a:p>
          <a:p>
            <a:r>
              <a:rPr lang="en-US" sz="2900" b="1" dirty="0" smtClean="0"/>
              <a:t>Command-line interface</a:t>
            </a:r>
            <a:r>
              <a:rPr lang="en-US" sz="2900" dirty="0" smtClean="0"/>
              <a:t/>
            </a:r>
            <a:br>
              <a:rPr lang="en-US" sz="2900" dirty="0" smtClean="0"/>
            </a:br>
            <a:r>
              <a:rPr lang="en-US" sz="2900" dirty="0" smtClean="0"/>
              <a:t>The command-line interface (CLI) in Linux allows users to carry out a wide range of operations quickly and efficiently. This functionality is especially beneficial to developers and power users who need to automate tasks and execute complicated procedures.</a:t>
            </a:r>
            <a:endParaRPr lang="en-US" sz="2900" dirty="0" smtClean="0"/>
          </a:p>
          <a:p>
            <a:endParaRPr lang="en-IN" dirty="0"/>
          </a:p>
        </p:txBody>
      </p:sp>
    </p:spTree>
    <p:extLst>
      <p:ext uri="{BB962C8B-B14F-4D97-AF65-F5344CB8AC3E}">
        <p14:creationId xmlns:p14="http://schemas.microsoft.com/office/powerpoint/2010/main" val="387575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16" y="230909"/>
            <a:ext cx="11785600" cy="6077527"/>
          </a:xfrm>
        </p:spPr>
        <p:txBody>
          <a:bodyPr>
            <a:normAutofit fontScale="55000" lnSpcReduction="20000"/>
          </a:bodyPr>
          <a:lstStyle/>
          <a:p>
            <a:r>
              <a:rPr lang="en-US" b="1" dirty="0"/>
              <a:t>Performance</a:t>
            </a:r>
            <a:r>
              <a:rPr lang="en-US" dirty="0"/>
              <a:t/>
            </a:r>
            <a:br>
              <a:rPr lang="en-US" dirty="0"/>
            </a:br>
            <a:r>
              <a:rPr lang="en-US" dirty="0"/>
              <a:t>Linux is performance-optimized and can run on a variety of hardware, from low-powered smartphones to high-end servers. It is a popular choice for embedded systems and other devices with limited resources due to its lightweight architecture and effective use of system resources.</a:t>
            </a:r>
          </a:p>
          <a:p>
            <a:r>
              <a:rPr lang="en-US" b="1" dirty="0" smtClean="0"/>
              <a:t>Package </a:t>
            </a:r>
            <a:r>
              <a:rPr lang="en-US" b="1" dirty="0"/>
              <a:t>management</a:t>
            </a:r>
            <a:r>
              <a:rPr lang="en-US" dirty="0"/>
              <a:t/>
            </a:r>
            <a:br>
              <a:rPr lang="en-US" dirty="0"/>
            </a:br>
            <a:r>
              <a:rPr lang="en-US" dirty="0"/>
              <a:t>Linux comes with an effective package management system that allows users to quickly install, update, and uninstall software packages. This feature makes it simple to manage software on Linux and guarantees that users have access to the most recent software packages.</a:t>
            </a:r>
          </a:p>
          <a:p>
            <a:r>
              <a:rPr lang="en-US" b="1" dirty="0"/>
              <a:t>Compatibility</a:t>
            </a:r>
            <a:r>
              <a:rPr lang="en-US" dirty="0"/>
              <a:t/>
            </a:r>
            <a:br>
              <a:rPr lang="en-US" dirty="0"/>
            </a:br>
            <a:r>
              <a:rPr lang="en-US" dirty="0"/>
              <a:t>Linux is highly compatible with a wide range of hardware and applications. This implies that users may run Linux on nearly any device, and they can also utilize tools like Wine and virtualization software to run applications developed for other operating systems.</a:t>
            </a:r>
          </a:p>
          <a:p>
            <a:r>
              <a:rPr lang="en-US" b="1" dirty="0" smtClean="0"/>
              <a:t>Community </a:t>
            </a:r>
            <a:r>
              <a:rPr lang="en-US" b="1" dirty="0"/>
              <a:t>support</a:t>
            </a:r>
            <a:r>
              <a:rPr lang="en-US" dirty="0"/>
              <a:t/>
            </a:r>
            <a:br>
              <a:rPr lang="en-US" dirty="0"/>
            </a:br>
            <a:r>
              <a:rPr lang="en-US" dirty="0"/>
              <a:t>Linux has a wide and active user and developer community that is always ready to assist others. This community offers assistance through forums, email lists, and other online tools, making it simple for users to seek assistance when they need it.</a:t>
            </a:r>
          </a:p>
          <a:p>
            <a:r>
              <a:rPr lang="en-US" b="1" dirty="0"/>
              <a:t>Flexibility</a:t>
            </a:r>
            <a:r>
              <a:rPr lang="en-US" dirty="0"/>
              <a:t/>
            </a:r>
            <a:br>
              <a:rPr lang="en-US" dirty="0"/>
            </a:br>
            <a:r>
              <a:rPr lang="en-US" dirty="0"/>
              <a:t>Linux is a flexible operating system that may be used for a variety of tasks. It can function as a desktop operating system, a server operating system, an embedded system, and many other things.</a:t>
            </a:r>
          </a:p>
          <a:p>
            <a:r>
              <a:rPr lang="en-US" b="1" dirty="0"/>
              <a:t>Scalability</a:t>
            </a:r>
            <a:r>
              <a:rPr lang="en-US" dirty="0"/>
              <a:t/>
            </a:r>
            <a:br>
              <a:rPr lang="en-US" dirty="0"/>
            </a:br>
            <a:r>
              <a:rPr lang="en-US" dirty="0"/>
              <a:t>Linux is extremely scalable, which means it can perform large-scale activities and support a huge number of users and devices. Because of its scalability, it is a popular choice for large organizations and enterprises that require a stable and reliable operating system.</a:t>
            </a:r>
          </a:p>
          <a:p>
            <a:r>
              <a:rPr lang="en-US" b="1" dirty="0"/>
              <a:t>Virtualization</a:t>
            </a:r>
            <a:r>
              <a:rPr lang="en-US" dirty="0"/>
              <a:t/>
            </a:r>
            <a:br>
              <a:rPr lang="en-US" dirty="0"/>
            </a:br>
            <a:r>
              <a:rPr lang="en-US" dirty="0" err="1"/>
              <a:t>Virtualization</a:t>
            </a:r>
            <a:r>
              <a:rPr lang="en-US" dirty="0"/>
              <a:t> is a feature of Linux that enables users to run several operating systems on the same hardware. This functionality is particularly beneficial for developers and system administrators who need to test applications across several platforms.</a:t>
            </a:r>
          </a:p>
          <a:p>
            <a:r>
              <a:rPr lang="en-US" b="1" dirty="0"/>
              <a:t>Lightweight</a:t>
            </a:r>
            <a:r>
              <a:rPr lang="en-US" dirty="0"/>
              <a:t/>
            </a:r>
            <a:br>
              <a:rPr lang="en-US" dirty="0"/>
            </a:br>
            <a:r>
              <a:rPr lang="en-US" dirty="0"/>
              <a:t>Linux is a lightweight operating system that does not require a lot of system resources to run. </a:t>
            </a:r>
            <a:endParaRPr lang="en-US" dirty="0" smtClean="0"/>
          </a:p>
          <a:p>
            <a:r>
              <a:rPr lang="en-US" b="1" dirty="0" smtClean="0"/>
              <a:t>Interoperability</a:t>
            </a:r>
            <a:r>
              <a:rPr lang="en-US" dirty="0"/>
              <a:t/>
            </a:r>
            <a:br>
              <a:rPr lang="en-US" dirty="0"/>
            </a:br>
            <a:r>
              <a:rPr lang="en-US" dirty="0"/>
              <a:t>Linux is highly interoperable, which means that it can work with other operating systems and software. This feature is especially useful for businesses and organizations that use a mix of operating systems and software</a:t>
            </a:r>
            <a:r>
              <a:rPr lang="en-US" dirty="0" smtClean="0"/>
              <a:t>.</a:t>
            </a:r>
            <a:endParaRPr lang="en-US" dirty="0"/>
          </a:p>
        </p:txBody>
      </p:sp>
    </p:spTree>
    <p:extLst>
      <p:ext uri="{BB962C8B-B14F-4D97-AF65-F5344CB8AC3E}">
        <p14:creationId xmlns:p14="http://schemas.microsoft.com/office/powerpoint/2010/main" val="302826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3"/>
            <a:ext cx="10515600" cy="872546"/>
          </a:xfrm>
        </p:spPr>
        <p:txBody>
          <a:bodyPr/>
          <a:lstStyle/>
          <a:p>
            <a:r>
              <a:rPr lang="en-US" b="1" u="sng" dirty="0" smtClean="0"/>
              <a:t>Distribution of Linux :-</a:t>
            </a:r>
            <a:endParaRPr lang="en-IN" b="1" u="sng" dirty="0"/>
          </a:p>
        </p:txBody>
      </p:sp>
      <p:sp>
        <p:nvSpPr>
          <p:cNvPr id="3" name="Content Placeholder 2"/>
          <p:cNvSpPr>
            <a:spLocks noGrp="1"/>
          </p:cNvSpPr>
          <p:nvPr>
            <p:ph idx="1"/>
          </p:nvPr>
        </p:nvSpPr>
        <p:spPr>
          <a:xfrm>
            <a:off x="838200" y="1043709"/>
            <a:ext cx="10515600" cy="5133254"/>
          </a:xfrm>
        </p:spPr>
        <p:txBody>
          <a:bodyPr/>
          <a:lstStyle/>
          <a:p>
            <a:pPr marL="0" indent="0">
              <a:buNone/>
            </a:pPr>
            <a:r>
              <a:rPr lang="en-IN" dirty="0" smtClean="0"/>
              <a:t>Linux distributions come in various flavors, each tailored for specific purposes and preferences. </a:t>
            </a:r>
          </a:p>
          <a:p>
            <a:r>
              <a:rPr lang="en-IN" dirty="0" smtClean="0"/>
              <a:t>Ubuntu: User-friendly, suitable for desktops and servers. </a:t>
            </a:r>
          </a:p>
          <a:p>
            <a:r>
              <a:rPr lang="en-IN" dirty="0" err="1" smtClean="0"/>
              <a:t>Debian</a:t>
            </a:r>
            <a:r>
              <a:rPr lang="en-IN" dirty="0" smtClean="0"/>
              <a:t>: Known for stability and a large package repository. </a:t>
            </a:r>
          </a:p>
          <a:p>
            <a:r>
              <a:rPr lang="en-IN" dirty="0" err="1" smtClean="0"/>
              <a:t>CentOS</a:t>
            </a:r>
            <a:r>
              <a:rPr lang="en-IN" dirty="0" smtClean="0"/>
              <a:t>: Designed for enterprise use and known for long-term support. </a:t>
            </a:r>
          </a:p>
          <a:p>
            <a:r>
              <a:rPr lang="en-IN" dirty="0" smtClean="0"/>
              <a:t>Fedora: Features the latest software and technologies. </a:t>
            </a:r>
          </a:p>
          <a:p>
            <a:r>
              <a:rPr lang="en-IN" dirty="0" smtClean="0"/>
              <a:t>Arch Linux: Offers a minimalist, rolling-release system for advanced users.</a:t>
            </a:r>
          </a:p>
          <a:p>
            <a:r>
              <a:rPr lang="en-IN" dirty="0" smtClean="0"/>
              <a:t>Red Hat Enterprise Linux (RHEL): Enterprise-grade distribution with paid support.</a:t>
            </a:r>
            <a:endParaRPr lang="en-IN" dirty="0"/>
          </a:p>
        </p:txBody>
      </p:sp>
    </p:spTree>
    <p:extLst>
      <p:ext uri="{BB962C8B-B14F-4D97-AF65-F5344CB8AC3E}">
        <p14:creationId xmlns:p14="http://schemas.microsoft.com/office/powerpoint/2010/main" val="2380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321</Words>
  <Application>Microsoft Office PowerPoint</Application>
  <PresentationFormat>Widescreen</PresentationFormat>
  <Paragraphs>40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-by Hitesh Nautiyal</vt:lpstr>
      <vt:lpstr>What is Operating System ?</vt:lpstr>
      <vt:lpstr>What is Linux ?</vt:lpstr>
      <vt:lpstr>History of Linux :-</vt:lpstr>
      <vt:lpstr>Components of Linux :-</vt:lpstr>
      <vt:lpstr>Why Linux ?</vt:lpstr>
      <vt:lpstr>PowerPoint Presentation</vt:lpstr>
      <vt:lpstr>Distribution of Linux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-by Hitesh Nautiyal</dc:title>
  <dc:creator>Microsoft account</dc:creator>
  <cp:lastModifiedBy>Microsoft account</cp:lastModifiedBy>
  <cp:revision>3</cp:revision>
  <dcterms:created xsi:type="dcterms:W3CDTF">2023-10-29T09:57:09Z</dcterms:created>
  <dcterms:modified xsi:type="dcterms:W3CDTF">2023-10-29T10:13:07Z</dcterms:modified>
</cp:coreProperties>
</file>