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Pinyon Script"/>
      <p:regular r:id="rId18"/>
    </p:embeddedFont>
    <p:embeddedFont>
      <p:font typeface="Anton"/>
      <p:regular r:id="rId19"/>
    </p:embeddedFont>
    <p:embeddedFont>
      <p:font typeface="Teko"/>
      <p:regular r:id="rId20"/>
      <p:bold r:id="rId21"/>
    </p:embeddedFont>
    <p:embeddedFont>
      <p:font typeface="Meddon"/>
      <p:regular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jluHNP38nsWyMNYG1qxQVRciF+C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nder Goswam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eko-regular.fntdata"/><Relationship Id="rId11" Type="http://schemas.openxmlformats.org/officeDocument/2006/relationships/slide" Target="slides/slide5.xml"/><Relationship Id="rId22" Type="http://schemas.openxmlformats.org/officeDocument/2006/relationships/font" Target="fonts/Meddon-regular.fntdata"/><Relationship Id="rId10" Type="http://schemas.openxmlformats.org/officeDocument/2006/relationships/slide" Target="slides/slide4.xml"/><Relationship Id="rId21" Type="http://schemas.openxmlformats.org/officeDocument/2006/relationships/font" Target="fonts/Tek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nton-regular.fntdata"/><Relationship Id="rId6" Type="http://schemas.openxmlformats.org/officeDocument/2006/relationships/notesMaster" Target="notesMasters/notesMaster1.xml"/><Relationship Id="rId18" Type="http://schemas.openxmlformats.org/officeDocument/2006/relationships/font" Target="fonts/PinyonScript-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5T13:03:45.794">
    <p:pos x="10" y="10"/>
    <p:text/>
    <p:extLst>
      <p:ext uri="{C676402C-5697-4E1C-873F-D02D1690AC5C}">
        <p15:threadingInfo timeZoneBias="0"/>
      </p:ext>
      <p:ext uri="http://customooxmlschemas.google.com/">
        <go:slidesCustomData xmlns:go="http://customooxmlschemas.google.com/" commentPostId="AAAAlaFwZm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1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3" name="Google Shape;2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LOGO.gif" id="27" name="Google Shape;27;p14"/>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8" name="Google Shape;28;p14"/>
          <p:cNvGrpSpPr/>
          <p:nvPr/>
        </p:nvGrpSpPr>
        <p:grpSpPr>
          <a:xfrm>
            <a:off x="6146800" y="0"/>
            <a:ext cx="2997200" cy="876300"/>
            <a:chOff x="6096000" y="3924300"/>
            <a:chExt cx="2997200" cy="876300"/>
          </a:xfrm>
        </p:grpSpPr>
        <p:sp>
          <p:nvSpPr>
            <p:cNvPr id="29" name="Google Shape;29;p1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30" name="Google Shape;30;p1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1" name="Google Shape;31;p1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32" name="Google Shape;32;p14"/>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3" name="Google Shape;33;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1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7" name="Google Shape;7;p1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2"/>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3" name="Google Shape;13;p12"/>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4" name="Google Shape;14;p12"/>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2"/>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19" name="Google Shape;19;p12"/>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B8B7"/>
            </a:gs>
            <a:gs pos="74000">
              <a:srgbClr val="AEC5E1"/>
            </a:gs>
            <a:gs pos="83000">
              <a:srgbClr val="AEC5E1"/>
            </a:gs>
            <a:gs pos="100000">
              <a:srgbClr val="C8D8EB"/>
            </a:gs>
          </a:gsLst>
          <a:path path="circle">
            <a:fillToRect l="100%" t="100%"/>
          </a:path>
          <a:tileRect b="-100%" r="-100%"/>
        </a:gradFill>
      </p:bgPr>
    </p:bg>
    <p:spTree>
      <p:nvGrpSpPr>
        <p:cNvPr id="41" name="Shape 41"/>
        <p:cNvGrpSpPr/>
        <p:nvPr/>
      </p:nvGrpSpPr>
      <p:grpSpPr>
        <a:xfrm>
          <a:off x="0" y="0"/>
          <a:ext cx="0" cy="0"/>
          <a:chOff x="0" y="0"/>
          <a:chExt cx="0" cy="0"/>
        </a:xfrm>
      </p:grpSpPr>
      <p:sp>
        <p:nvSpPr>
          <p:cNvPr id="42" name="Google Shape;42;p1"/>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3" name="Google Shape;43;p1"/>
          <p:cNvSpPr txBox="1"/>
          <p:nvPr>
            <p:ph idx="1" type="subTitle"/>
          </p:nvPr>
        </p:nvSpPr>
        <p:spPr>
          <a:xfrm>
            <a:off x="-95775" y="591424"/>
            <a:ext cx="8153400" cy="472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7200"/>
              <a:buNone/>
            </a:pPr>
            <a:r>
              <a:rPr b="1" lang="en-US" sz="7200" u="sng">
                <a:solidFill>
                  <a:srgbClr val="C00000"/>
                </a:solidFill>
                <a:latin typeface="Arial"/>
                <a:ea typeface="Arial"/>
                <a:cs typeface="Arial"/>
                <a:sym typeface="Arial"/>
              </a:rPr>
              <a:t>OTP Verification and Generator</a:t>
            </a:r>
            <a:endParaRPr/>
          </a:p>
          <a:p>
            <a:pPr indent="0" lvl="0" marL="0" rtl="0" algn="ctr">
              <a:spcBef>
                <a:spcPts val="400"/>
              </a:spcBef>
              <a:spcAft>
                <a:spcPts val="0"/>
              </a:spcAft>
              <a:buClr>
                <a:srgbClr val="C00000"/>
              </a:buClr>
              <a:buSzPts val="2000"/>
              <a:buNone/>
            </a:pPr>
            <a:r>
              <a:rPr b="1" lang="en-US" sz="2000" u="sng">
                <a:solidFill>
                  <a:srgbClr val="C00000"/>
                </a:solidFill>
                <a:latin typeface="Arial"/>
                <a:ea typeface="Arial"/>
                <a:cs typeface="Arial"/>
                <a:sym typeface="Arial"/>
              </a:rPr>
              <a:t>Project by Group-4:</a:t>
            </a:r>
            <a:endParaRPr/>
          </a:p>
          <a:p>
            <a:pPr indent="0" lvl="0" marL="0" rtl="0" algn="ctr">
              <a:spcBef>
                <a:spcPts val="400"/>
              </a:spcBef>
              <a:spcAft>
                <a:spcPts val="0"/>
              </a:spcAft>
              <a:buClr>
                <a:srgbClr val="C00000"/>
              </a:buClr>
              <a:buSzPts val="2000"/>
              <a:buNone/>
            </a:pPr>
            <a:r>
              <a:rPr b="1" lang="en-US" sz="2000" u="sng">
                <a:solidFill>
                  <a:srgbClr val="C00000"/>
                </a:solidFill>
                <a:latin typeface="Arial"/>
                <a:ea typeface="Arial"/>
                <a:cs typeface="Arial"/>
                <a:sym typeface="Arial"/>
              </a:rPr>
              <a:t>                          Team Members:</a:t>
            </a:r>
            <a:endParaRPr/>
          </a:p>
          <a:p>
            <a:pPr indent="0" lvl="0" marL="0" rtl="0" algn="ctr">
              <a:spcBef>
                <a:spcPts val="400"/>
              </a:spcBef>
              <a:spcAft>
                <a:spcPts val="0"/>
              </a:spcAft>
              <a:buClr>
                <a:srgbClr val="C00000"/>
              </a:buClr>
              <a:buSzPts val="2000"/>
              <a:buNone/>
            </a:pPr>
            <a:r>
              <a:rPr b="1" lang="en-US" sz="2000" u="sng">
                <a:solidFill>
                  <a:srgbClr val="C00000"/>
                </a:solidFill>
                <a:latin typeface="Arial"/>
                <a:ea typeface="Arial"/>
                <a:cs typeface="Arial"/>
                <a:sym typeface="Arial"/>
              </a:rPr>
              <a:t>				*Hitesh Harshvardhan Thakur (1669)</a:t>
            </a:r>
            <a:endParaRPr/>
          </a:p>
          <a:p>
            <a:pPr indent="0" lvl="0" marL="0" rtl="0" algn="ctr">
              <a:spcBef>
                <a:spcPts val="400"/>
              </a:spcBef>
              <a:spcAft>
                <a:spcPts val="0"/>
              </a:spcAft>
              <a:buClr>
                <a:srgbClr val="C00000"/>
              </a:buClr>
              <a:buSzPts val="2000"/>
              <a:buNone/>
            </a:pPr>
            <a:r>
              <a:rPr b="1" lang="en-US" sz="2000" u="sng">
                <a:solidFill>
                  <a:srgbClr val="C00000"/>
                </a:solidFill>
                <a:latin typeface="Arial"/>
                <a:ea typeface="Arial"/>
                <a:cs typeface="Arial"/>
                <a:sym typeface="Arial"/>
              </a:rPr>
              <a:t>			*Inder Goswami(1677)</a:t>
            </a:r>
            <a:endParaRPr/>
          </a:p>
          <a:p>
            <a:pPr indent="0" lvl="0" marL="0" rtl="0" algn="ctr">
              <a:spcBef>
                <a:spcPts val="400"/>
              </a:spcBef>
              <a:spcAft>
                <a:spcPts val="0"/>
              </a:spcAft>
              <a:buClr>
                <a:srgbClr val="C00000"/>
              </a:buClr>
              <a:buSzPts val="2000"/>
              <a:buNone/>
            </a:pPr>
            <a:r>
              <a:rPr b="1" lang="en-US" sz="2000" u="sng">
                <a:solidFill>
                  <a:srgbClr val="C00000"/>
                </a:solidFill>
                <a:latin typeface="Arial"/>
                <a:ea typeface="Arial"/>
                <a:cs typeface="Arial"/>
                <a:sym typeface="Arial"/>
              </a:rPr>
              <a:t>				*Husandeep Sharma(1675)</a:t>
            </a:r>
            <a:endParaRPr b="1" sz="2000" u="sng">
              <a:solidFill>
                <a:srgbClr val="C00000"/>
              </a:solidFill>
              <a:latin typeface="Arial"/>
              <a:ea typeface="Arial"/>
              <a:cs typeface="Arial"/>
              <a:sym typeface="Arial"/>
            </a:endParaRPr>
          </a:p>
        </p:txBody>
      </p:sp>
      <p:sp>
        <p:nvSpPr>
          <p:cNvPr id="44" name="Google Shape;4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 name="Google Shape;45;p1"/>
          <p:cNvSpPr txBox="1"/>
          <p:nvPr/>
        </p:nvSpPr>
        <p:spPr>
          <a:xfrm>
            <a:off x="406866" y="5005089"/>
            <a:ext cx="83302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Sumbitted to: </a:t>
            </a:r>
            <a:r>
              <a:rPr lang="en-US" sz="3600">
                <a:solidFill>
                  <a:srgbClr val="00B050"/>
                </a:solidFill>
                <a:latin typeface="Arial"/>
                <a:ea typeface="Arial"/>
                <a:cs typeface="Arial"/>
                <a:sym typeface="Arial"/>
              </a:rPr>
              <a:t>Miss Soni Singh </a:t>
            </a:r>
            <a:endParaRPr sz="3600">
              <a:solidFill>
                <a:srgbClr val="00B05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
                                            <p:txEl>
                                              <p:pRg end="0" st="0"/>
                                            </p:txEl>
                                          </p:spTgt>
                                        </p:tgtEl>
                                        <p:attrNameLst>
                                          <p:attrName>style.visibility</p:attrName>
                                        </p:attrNameLst>
                                      </p:cBhvr>
                                      <p:to>
                                        <p:strVal val="visible"/>
                                      </p:to>
                                    </p:set>
                                    <p:animEffect filter="fade" transition="in">
                                      <p:cBhvr>
                                        <p:cTn dur="1000"/>
                                        <p:tgtEl>
                                          <p:spTgt spid="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
                                            <p:txEl>
                                              <p:pRg end="1" st="1"/>
                                            </p:txEl>
                                          </p:spTgt>
                                        </p:tgtEl>
                                        <p:attrNameLst>
                                          <p:attrName>style.visibility</p:attrName>
                                        </p:attrNameLst>
                                      </p:cBhvr>
                                      <p:to>
                                        <p:strVal val="visible"/>
                                      </p:to>
                                    </p:set>
                                    <p:animEffect filter="fade" transition="in">
                                      <p:cBhvr>
                                        <p:cTn dur="1000"/>
                                        <p:tgtEl>
                                          <p:spTgt spid="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
                                            <p:txEl>
                                              <p:pRg end="2" st="2"/>
                                            </p:txEl>
                                          </p:spTgt>
                                        </p:tgtEl>
                                        <p:attrNameLst>
                                          <p:attrName>style.visibility</p:attrName>
                                        </p:attrNameLst>
                                      </p:cBhvr>
                                      <p:to>
                                        <p:strVal val="visible"/>
                                      </p:to>
                                    </p:set>
                                    <p:animEffect filter="fade" transition="in">
                                      <p:cBhvr>
                                        <p:cTn dur="1000"/>
                                        <p:tgtEl>
                                          <p:spTgt spid="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
                                            <p:txEl>
                                              <p:pRg end="3" st="3"/>
                                            </p:txEl>
                                          </p:spTgt>
                                        </p:tgtEl>
                                        <p:attrNameLst>
                                          <p:attrName>style.visibility</p:attrName>
                                        </p:attrNameLst>
                                      </p:cBhvr>
                                      <p:to>
                                        <p:strVal val="visible"/>
                                      </p:to>
                                    </p:set>
                                    <p:animEffect filter="fade" transition="in">
                                      <p:cBhvr>
                                        <p:cTn dur="1000"/>
                                        <p:tgtEl>
                                          <p:spTgt spid="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
                                            <p:txEl>
                                              <p:pRg end="4" st="4"/>
                                            </p:txEl>
                                          </p:spTgt>
                                        </p:tgtEl>
                                        <p:attrNameLst>
                                          <p:attrName>style.visibility</p:attrName>
                                        </p:attrNameLst>
                                      </p:cBhvr>
                                      <p:to>
                                        <p:strVal val="visible"/>
                                      </p:to>
                                    </p:set>
                                    <p:animEffect filter="fade" transition="in">
                                      <p:cBhvr>
                                        <p:cTn dur="1000"/>
                                        <p:tgtEl>
                                          <p:spTgt spid="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
                                            <p:txEl>
                                              <p:pRg end="5" st="5"/>
                                            </p:txEl>
                                          </p:spTgt>
                                        </p:tgtEl>
                                        <p:attrNameLst>
                                          <p:attrName>style.visibility</p:attrName>
                                        </p:attrNameLst>
                                      </p:cBhvr>
                                      <p:to>
                                        <p:strVal val="visible"/>
                                      </p:to>
                                    </p:set>
                                    <p:animEffect filter="fade" transition="in">
                                      <p:cBhvr>
                                        <p:cTn dur="1000"/>
                                        <p:tgtEl>
                                          <p:spTgt spid="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EC5E1"/>
            </a:gs>
            <a:gs pos="74000">
              <a:srgbClr val="AEC5E1"/>
            </a:gs>
            <a:gs pos="83000">
              <a:srgbClr val="AEC5E1"/>
            </a:gs>
            <a:gs pos="100000">
              <a:srgbClr val="C8D8EB"/>
            </a:gs>
          </a:gsLst>
          <a:path path="circle">
            <a:fillToRect l="100%" t="100%"/>
          </a:path>
          <a:tileRect b="-100%" r="-100%"/>
        </a:gradFill>
      </p:bgPr>
    </p:bg>
    <p:spTree>
      <p:nvGrpSpPr>
        <p:cNvPr id="107" name="Shape 107"/>
        <p:cNvGrpSpPr/>
        <p:nvPr/>
      </p:nvGrpSpPr>
      <p:grpSpPr>
        <a:xfrm>
          <a:off x="0" y="0"/>
          <a:ext cx="0" cy="0"/>
          <a:chOff x="0" y="0"/>
          <a:chExt cx="0" cy="0"/>
        </a:xfrm>
      </p:grpSpPr>
      <p:sp>
        <p:nvSpPr>
          <p:cNvPr id="108" name="Google Shape;108;p10"/>
          <p:cNvSpPr txBox="1"/>
          <p:nvPr>
            <p:ph type="title"/>
          </p:nvPr>
        </p:nvSpPr>
        <p:spPr>
          <a:xfrm>
            <a:off x="0" y="289367"/>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u="sng">
                <a:latin typeface="Arial Black"/>
                <a:ea typeface="Arial Black"/>
                <a:cs typeface="Arial Black"/>
                <a:sym typeface="Arial Black"/>
              </a:rPr>
              <a:t>Why is the SMS the most effective method of OTP verification</a:t>
            </a:r>
            <a:endParaRPr b="1" i="1" sz="3200" u="sng">
              <a:latin typeface="Arial Black"/>
              <a:ea typeface="Arial Black"/>
              <a:cs typeface="Arial Black"/>
              <a:sym typeface="Arial Black"/>
            </a:endParaRPr>
          </a:p>
        </p:txBody>
      </p:sp>
      <p:sp>
        <p:nvSpPr>
          <p:cNvPr id="109" name="Google Shape;109;p10"/>
          <p:cNvSpPr txBox="1"/>
          <p:nvPr>
            <p:ph idx="1" type="body"/>
          </p:nvPr>
        </p:nvSpPr>
        <p:spPr>
          <a:xfrm>
            <a:off x="0" y="1400537"/>
            <a:ext cx="9144001" cy="53209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4400"/>
              <a:buChar char="•"/>
            </a:pPr>
            <a:r>
              <a:rPr i="1" lang="en-US" sz="4400">
                <a:latin typeface="Meddon"/>
                <a:ea typeface="Meddon"/>
                <a:cs typeface="Meddon"/>
                <a:sym typeface="Meddon"/>
              </a:rPr>
              <a:t>SMS is simple authentication method.</a:t>
            </a:r>
            <a:endParaRPr/>
          </a:p>
          <a:p>
            <a:pPr indent="-342900" lvl="0" marL="342900" rtl="0" algn="l">
              <a:spcBef>
                <a:spcPts val="880"/>
              </a:spcBef>
              <a:spcAft>
                <a:spcPts val="0"/>
              </a:spcAft>
              <a:buClr>
                <a:schemeClr val="dk1"/>
              </a:buClr>
              <a:buSzPts val="4400"/>
              <a:buChar char="•"/>
            </a:pPr>
            <a:r>
              <a:rPr i="1" lang="en-US" sz="4400">
                <a:latin typeface="Meddon"/>
                <a:ea typeface="Meddon"/>
                <a:cs typeface="Meddon"/>
                <a:sym typeface="Meddon"/>
              </a:rPr>
              <a:t>The majority of folks own a smartphone.</a:t>
            </a:r>
            <a:endParaRPr/>
          </a:p>
          <a:p>
            <a:pPr indent="-342900" lvl="0" marL="342900" rtl="0" algn="l">
              <a:spcBef>
                <a:spcPts val="880"/>
              </a:spcBef>
              <a:spcAft>
                <a:spcPts val="0"/>
              </a:spcAft>
              <a:buClr>
                <a:schemeClr val="dk1"/>
              </a:buClr>
              <a:buSzPts val="4400"/>
              <a:buChar char="•"/>
            </a:pPr>
            <a:r>
              <a:rPr i="1" lang="en-US" sz="4400">
                <a:latin typeface="Meddon"/>
                <a:ea typeface="Meddon"/>
                <a:cs typeface="Meddon"/>
                <a:sym typeface="Meddon"/>
              </a:rPr>
              <a:t>SMS is both inexpensive and simple to use.</a:t>
            </a:r>
            <a:endParaRPr/>
          </a:p>
          <a:p>
            <a:pPr indent="-342900" lvl="0" marL="342900" rtl="0" algn="l">
              <a:spcBef>
                <a:spcPts val="880"/>
              </a:spcBef>
              <a:spcAft>
                <a:spcPts val="0"/>
              </a:spcAft>
              <a:buClr>
                <a:schemeClr val="dk1"/>
              </a:buClr>
              <a:buSzPts val="4400"/>
              <a:buChar char="•"/>
            </a:pPr>
            <a:r>
              <a:rPr i="1" lang="en-US" sz="4400">
                <a:latin typeface="Meddon"/>
                <a:ea typeface="Meddon"/>
                <a:cs typeface="Meddon"/>
                <a:sym typeface="Meddon"/>
              </a:rPr>
              <a:t>It is one of the most secured way.</a:t>
            </a:r>
            <a:endParaRPr/>
          </a:p>
          <a:p>
            <a:pPr indent="-342900" lvl="0" marL="342900" rtl="0" algn="l">
              <a:spcBef>
                <a:spcPts val="880"/>
              </a:spcBef>
              <a:spcAft>
                <a:spcPts val="0"/>
              </a:spcAft>
              <a:buClr>
                <a:schemeClr val="dk1"/>
              </a:buClr>
              <a:buSzPts val="4400"/>
              <a:buChar char="•"/>
            </a:pPr>
            <a:r>
              <a:rPr i="1" lang="en-US" sz="4400">
                <a:latin typeface="Meddon"/>
                <a:ea typeface="Meddon"/>
                <a:cs typeface="Meddon"/>
                <a:sym typeface="Meddon"/>
              </a:rPr>
              <a:t>SMS texts are read more frequently than emails and app notifications.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10" name="Google Shape;1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5416D"/>
            </a:gs>
            <a:gs pos="48000">
              <a:srgbClr val="8268A4"/>
            </a:gs>
            <a:gs pos="100000">
              <a:srgbClr val="B2A0C7"/>
            </a:gs>
          </a:gsLst>
          <a:path path="circle">
            <a:fillToRect l="100%" t="100%"/>
          </a:path>
          <a:tileRect b="-100%" r="-100%"/>
        </a:gradFill>
      </p:bgPr>
    </p:bg>
    <p:spTree>
      <p:nvGrpSpPr>
        <p:cNvPr id="114" name="Shape 114"/>
        <p:cNvGrpSpPr/>
        <p:nvPr/>
      </p:nvGrpSpPr>
      <p:grpSpPr>
        <a:xfrm>
          <a:off x="0" y="0"/>
          <a:ext cx="0" cy="0"/>
          <a:chOff x="0" y="0"/>
          <a:chExt cx="0" cy="0"/>
        </a:xfrm>
      </p:grpSpPr>
      <p:sp>
        <p:nvSpPr>
          <p:cNvPr id="115" name="Google Shape;115;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6" name="Google Shape;116;p11"/>
          <p:cNvSpPr txBox="1"/>
          <p:nvPr>
            <p:ph idx="1" type="body"/>
          </p:nvPr>
        </p:nvSpPr>
        <p:spPr>
          <a:xfrm>
            <a:off x="914400" y="2195512"/>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7200"/>
              <a:buNone/>
            </a:pPr>
            <a:r>
              <a:rPr lang="en-US" sz="7200">
                <a:latin typeface="Algerian"/>
                <a:ea typeface="Algerian"/>
                <a:cs typeface="Algerian"/>
                <a:sym typeface="Algerian"/>
              </a:rPr>
              <a:t>THANK YOU</a:t>
            </a:r>
            <a:endParaRPr/>
          </a:p>
          <a:p>
            <a:pPr indent="0" lvl="0" marL="0" rtl="0" algn="l">
              <a:spcBef>
                <a:spcPts val="1440"/>
              </a:spcBef>
              <a:spcAft>
                <a:spcPts val="0"/>
              </a:spcAft>
              <a:buClr>
                <a:schemeClr val="dk1"/>
              </a:buClr>
              <a:buSzPts val="7200"/>
              <a:buNone/>
            </a:pPr>
            <a:r>
              <a:rPr lang="en-US" sz="7200">
                <a:latin typeface="Algerian"/>
                <a:ea typeface="Algerian"/>
                <a:cs typeface="Algerian"/>
                <a:sym typeface="Algerian"/>
              </a:rPr>
              <a:t> FOR WATCHING</a:t>
            </a:r>
            <a:endParaRPr sz="7200">
              <a:latin typeface="Algerian"/>
              <a:ea typeface="Algerian"/>
              <a:cs typeface="Algerian"/>
              <a:sym typeface="Algerian"/>
            </a:endParaRPr>
          </a:p>
        </p:txBody>
      </p:sp>
      <p:sp>
        <p:nvSpPr>
          <p:cNvPr id="117" name="Google Shape;11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 name="Shape 49"/>
        <p:cNvGrpSpPr/>
        <p:nvPr/>
      </p:nvGrpSpPr>
      <p:grpSpPr>
        <a:xfrm>
          <a:off x="0" y="0"/>
          <a:ext cx="0" cy="0"/>
          <a:chOff x="0" y="0"/>
          <a:chExt cx="0" cy="0"/>
        </a:xfrm>
      </p:grpSpPr>
      <p:sp>
        <p:nvSpPr>
          <p:cNvPr id="50" name="Google Shape;50;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400">
                <a:highlight>
                  <a:srgbClr val="FFFF00"/>
                </a:highlight>
              </a:rPr>
              <a:t>What is OTP?</a:t>
            </a:r>
            <a:endParaRPr b="1" sz="5400">
              <a:highlight>
                <a:srgbClr val="FFFF00"/>
              </a:highlight>
            </a:endParaRPr>
          </a:p>
        </p:txBody>
      </p:sp>
      <p:sp>
        <p:nvSpPr>
          <p:cNvPr id="51" name="Google Shape;51;p2"/>
          <p:cNvSpPr txBox="1"/>
          <p:nvPr>
            <p:ph idx="1" type="body"/>
          </p:nvPr>
        </p:nvSpPr>
        <p:spPr>
          <a:xfrm>
            <a:off x="457200" y="1258350"/>
            <a:ext cx="8229600" cy="4639214"/>
          </a:xfrm>
          <a:prstGeom prst="rect">
            <a:avLst/>
          </a:prstGeom>
          <a:blipFill rotWithShape="1">
            <a:blip r:embed="rId3">
              <a:alphaModFix amt="44000"/>
            </a:blip>
            <a:stretch>
              <a:fillRect b="0" l="0" r="0" t="0"/>
            </a:stretch>
          </a:blipFill>
          <a:ln>
            <a:noFill/>
          </a:ln>
          <a:effectLst>
            <a:outerShdw blurRad="50800" rotWithShape="0" algn="ctr" dir="5400000" dist="50800">
              <a:srgbClr val="000000">
                <a:alpha val="57647"/>
              </a:srgbClr>
            </a:outerShdw>
          </a:effectLst>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0" i="1" lang="en-US" sz="2400">
                <a:latin typeface="Arial"/>
                <a:ea typeface="Arial"/>
                <a:cs typeface="Arial"/>
                <a:sym typeface="Arial"/>
              </a:rPr>
              <a:t>A one-time password (OTP) is an automatically generated numeric or alphanumeric string of characters that authenticates a user for a single transaction or login session.</a:t>
            </a:r>
            <a:endParaRPr/>
          </a:p>
          <a:p>
            <a:pPr indent="-342900" lvl="0" marL="342900" rtl="0" algn="l">
              <a:spcBef>
                <a:spcPts val="480"/>
              </a:spcBef>
              <a:spcAft>
                <a:spcPts val="0"/>
              </a:spcAft>
              <a:buClr>
                <a:schemeClr val="dk1"/>
              </a:buClr>
              <a:buSzPts val="2400"/>
              <a:buChar char="•"/>
            </a:pPr>
            <a:r>
              <a:rPr b="0" i="1" lang="en-US" sz="2400">
                <a:latin typeface="Arial"/>
                <a:ea typeface="Arial"/>
                <a:cs typeface="Arial"/>
                <a:sym typeface="Arial"/>
              </a:rPr>
              <a:t>An OTP is more secure than a static password, especially a user-created password, which can be weak and/or reused across multiple accounts.</a:t>
            </a:r>
            <a:endParaRPr/>
          </a:p>
          <a:p>
            <a:pPr indent="-342900" lvl="0" marL="342900" rtl="0" algn="l">
              <a:spcBef>
                <a:spcPts val="480"/>
              </a:spcBef>
              <a:spcAft>
                <a:spcPts val="0"/>
              </a:spcAft>
              <a:buClr>
                <a:schemeClr val="dk1"/>
              </a:buClr>
              <a:buSzPts val="2400"/>
              <a:buChar char="•"/>
            </a:pPr>
            <a:r>
              <a:rPr b="0" i="1" lang="en-US" sz="2400">
                <a:latin typeface="Arial"/>
                <a:ea typeface="Arial"/>
                <a:cs typeface="Arial"/>
                <a:sym typeface="Arial"/>
              </a:rPr>
              <a:t>OTPs may replace authentication login information or may be used in addition to it to add another layer of security.</a:t>
            </a:r>
            <a:endParaRPr/>
          </a:p>
          <a:p>
            <a:pPr indent="-190500" lvl="0" marL="342900" rtl="0" algn="l">
              <a:spcBef>
                <a:spcPts val="480"/>
              </a:spcBef>
              <a:spcAft>
                <a:spcPts val="0"/>
              </a:spcAft>
              <a:buClr>
                <a:schemeClr val="dk1"/>
              </a:buClr>
              <a:buSzPts val="2400"/>
              <a:buNone/>
            </a:pPr>
            <a:r>
              <a:t/>
            </a:r>
            <a:endParaRPr sz="2400"/>
          </a:p>
        </p:txBody>
      </p:sp>
      <p:sp>
        <p:nvSpPr>
          <p:cNvPr id="52" name="Google Shape;5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5400">
                <a:solidFill>
                  <a:schemeClr val="lt1"/>
                </a:solidFill>
                <a:latin typeface="Algerian"/>
                <a:ea typeface="Algerian"/>
                <a:cs typeface="Algerian"/>
                <a:sym typeface="Algerian"/>
              </a:rPr>
              <a:t>Languages Used</a:t>
            </a:r>
            <a:endParaRPr sz="5400">
              <a:solidFill>
                <a:schemeClr val="lt1"/>
              </a:solidFill>
              <a:latin typeface="Algerian"/>
              <a:ea typeface="Algerian"/>
              <a:cs typeface="Algerian"/>
              <a:sym typeface="Algerian"/>
            </a:endParaRPr>
          </a:p>
        </p:txBody>
      </p:sp>
      <p:sp>
        <p:nvSpPr>
          <p:cNvPr id="58" name="Google Shape;58;p3"/>
          <p:cNvSpPr txBox="1"/>
          <p:nvPr>
            <p:ph idx="1" type="body"/>
          </p:nvPr>
        </p:nvSpPr>
        <p:spPr>
          <a:xfrm>
            <a:off x="-82953" y="754063"/>
            <a:ext cx="9470021" cy="358644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t>HTML:</a:t>
            </a:r>
            <a:r>
              <a:rPr b="0" i="0" lang="en-US" sz="2400">
                <a:solidFill>
                  <a:srgbClr val="538CD5"/>
                </a:solidFill>
                <a:latin typeface="Arial Black"/>
                <a:ea typeface="Arial Black"/>
                <a:cs typeface="Arial Black"/>
                <a:sym typeface="Arial Black"/>
              </a:rPr>
              <a:t>The HyperText Markup Language or HTML is the standard markup language for documents designed to be displayed in a web browser. It can be assisted by technologies such as Cascading Style Sheets and scripting languages such as JavaScript</a:t>
            </a:r>
            <a:endParaRPr b="1" sz="2400">
              <a:solidFill>
                <a:srgbClr val="538CD5"/>
              </a:solidFill>
              <a:latin typeface="Arial Black"/>
              <a:ea typeface="Arial Black"/>
              <a:cs typeface="Arial Black"/>
              <a:sym typeface="Arial Black"/>
            </a:endParaRPr>
          </a:p>
          <a:p>
            <a:pPr indent="-342900" lvl="0" marL="342900" rtl="0" algn="l">
              <a:spcBef>
                <a:spcPts val="640"/>
              </a:spcBef>
              <a:spcAft>
                <a:spcPts val="0"/>
              </a:spcAft>
              <a:buClr>
                <a:schemeClr val="dk1"/>
              </a:buClr>
              <a:buSzPts val="3200"/>
              <a:buChar char="•"/>
            </a:pPr>
            <a:r>
              <a:rPr b="1" lang="en-US" u="sng"/>
              <a:t>CSS:</a:t>
            </a:r>
            <a:r>
              <a:rPr b="0" i="0" lang="en-US" sz="2400">
                <a:solidFill>
                  <a:srgbClr val="00B0F0"/>
                </a:solidFill>
                <a:latin typeface="Arial Black"/>
                <a:ea typeface="Arial Black"/>
                <a:cs typeface="Arial Black"/>
                <a:sym typeface="Arial Black"/>
              </a:rPr>
              <a:t>Cascading Style Sheets is a style sheet language used for describing the presentation of a document written in a markup language such as HTML or XML.</a:t>
            </a:r>
            <a:endParaRPr b="1" sz="2400" u="sng">
              <a:solidFill>
                <a:srgbClr val="00B0F0"/>
              </a:solidFill>
              <a:latin typeface="Arial Black"/>
              <a:ea typeface="Arial Black"/>
              <a:cs typeface="Arial Black"/>
              <a:sym typeface="Arial Black"/>
            </a:endParaRPr>
          </a:p>
          <a:p>
            <a:pPr indent="-342900" lvl="0" marL="342900" rtl="0" algn="l">
              <a:spcBef>
                <a:spcPts val="640"/>
              </a:spcBef>
              <a:spcAft>
                <a:spcPts val="0"/>
              </a:spcAft>
              <a:buClr>
                <a:schemeClr val="dk1"/>
              </a:buClr>
              <a:buSzPts val="3200"/>
              <a:buChar char="•"/>
            </a:pPr>
            <a:r>
              <a:rPr b="1" lang="en-US" u="sng"/>
              <a:t>PYTHON:</a:t>
            </a:r>
            <a:r>
              <a:rPr b="0" i="0" lang="en-US" sz="2400">
                <a:solidFill>
                  <a:srgbClr val="00B050"/>
                </a:solidFill>
                <a:latin typeface="Arial Black"/>
                <a:ea typeface="Arial Black"/>
                <a:cs typeface="Arial Black"/>
                <a:sym typeface="Arial Black"/>
              </a:rPr>
              <a:t>Python is a high-level, general-purpose programming language. Its design philosophy emphasizes code readability with the use of significant indentation. Python is dynamically-typed and garbage-collected. It supports multiple programming paradigms, including structured, object-oriented and functional programming</a:t>
            </a:r>
            <a:endParaRPr b="1" sz="2400" u="sng">
              <a:solidFill>
                <a:srgbClr val="00B050"/>
              </a:solidFill>
              <a:latin typeface="Arial Black"/>
              <a:ea typeface="Arial Black"/>
              <a:cs typeface="Arial Black"/>
              <a:sym typeface="Arial Black"/>
            </a:endParaRPr>
          </a:p>
        </p:txBody>
      </p:sp>
      <p:sp>
        <p:nvSpPr>
          <p:cNvPr id="59" name="Google Shape;5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10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10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1000"/>
                                        <p:tgtEl>
                                          <p:spTgt spid="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latin typeface="Teko"/>
                <a:ea typeface="Teko"/>
                <a:cs typeface="Teko"/>
                <a:sym typeface="Teko"/>
              </a:rPr>
              <a:t>How OTP are generated?</a:t>
            </a:r>
            <a:endParaRPr b="1" sz="4400">
              <a:latin typeface="Teko"/>
              <a:ea typeface="Teko"/>
              <a:cs typeface="Teko"/>
              <a:sym typeface="Teko"/>
            </a:endParaRPr>
          </a:p>
        </p:txBody>
      </p:sp>
      <p:sp>
        <p:nvSpPr>
          <p:cNvPr id="65" name="Google Shape;65;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OTP generation algorithms typically make use of pseudo randomness or randomness. This is necessary because otherwise it would be easy to predict future OTP’s by observing previous ones. Various approaches for the generation of OTPs are:</a:t>
            </a:r>
            <a:endParaRPr/>
          </a:p>
          <a:p>
            <a:pPr indent="-139700" lvl="0" marL="342900" rtl="0" algn="l">
              <a:spcBef>
                <a:spcPts val="640"/>
              </a:spcBef>
              <a:spcAft>
                <a:spcPts val="0"/>
              </a:spcAft>
              <a:buClr>
                <a:schemeClr val="dk1"/>
              </a:buClr>
              <a:buSzPts val="3200"/>
              <a:buNone/>
            </a:pPr>
            <a:r>
              <a:t/>
            </a:r>
            <a:endParaRPr/>
          </a:p>
        </p:txBody>
      </p:sp>
      <p:sp>
        <p:nvSpPr>
          <p:cNvPr id="66" name="Google Shape;6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5D8F1"/>
            </a:gs>
            <a:gs pos="27000">
              <a:srgbClr val="C5D8F1"/>
            </a:gs>
            <a:gs pos="65000">
              <a:srgbClr val="C8D8EB"/>
            </a:gs>
            <a:gs pos="95750">
              <a:srgbClr val="953734"/>
            </a:gs>
            <a:gs pos="97875">
              <a:srgbClr val="CAD9EC"/>
            </a:gs>
            <a:gs pos="98937">
              <a:srgbClr val="CAD9EC"/>
            </a:gs>
            <a:gs pos="100000">
              <a:srgbClr val="CAD9EC"/>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72" name="Google Shape;72;p5"/>
          <p:cNvSpPr txBox="1"/>
          <p:nvPr>
            <p:ph idx="1" type="body"/>
          </p:nvPr>
        </p:nvSpPr>
        <p:spPr>
          <a:xfrm>
            <a:off x="1702965" y="1371600"/>
            <a:ext cx="5947796"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Time synchronization</a:t>
            </a:r>
            <a:endParaRPr/>
          </a:p>
          <a:p>
            <a:pPr indent="-342900" lvl="0" marL="342900" rtl="0" algn="l">
              <a:spcBef>
                <a:spcPts val="720"/>
              </a:spcBef>
              <a:spcAft>
                <a:spcPts val="0"/>
              </a:spcAft>
              <a:buClr>
                <a:schemeClr val="dk1"/>
              </a:buClr>
              <a:buSzPts val="3600"/>
              <a:buChar char="•"/>
            </a:pPr>
            <a:r>
              <a:rPr lang="en-US" sz="3600"/>
              <a:t>Algorithm to generate new password using previous one.</a:t>
            </a:r>
            <a:endParaRPr/>
          </a:p>
          <a:p>
            <a:pPr indent="-342900" lvl="0" marL="342900" rtl="0" algn="l">
              <a:spcBef>
                <a:spcPts val="720"/>
              </a:spcBef>
              <a:spcAft>
                <a:spcPts val="0"/>
              </a:spcAft>
              <a:buClr>
                <a:schemeClr val="dk1"/>
              </a:buClr>
              <a:buSzPts val="3600"/>
              <a:buChar char="•"/>
            </a:pPr>
            <a:r>
              <a:rPr lang="en-US" sz="3600"/>
              <a:t>Algorithm where new password is based on challenge</a:t>
            </a:r>
            <a:endParaRPr sz="3600"/>
          </a:p>
        </p:txBody>
      </p:sp>
      <p:sp>
        <p:nvSpPr>
          <p:cNvPr id="73" name="Google Shape;7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00000">
                <a:alpha val="28627"/>
              </a:srgbClr>
            </a:gs>
            <a:gs pos="44000">
              <a:srgbClr val="C00000">
                <a:alpha val="28627"/>
              </a:srgbClr>
            </a:gs>
            <a:gs pos="74000">
              <a:srgbClr val="AEC5E1"/>
            </a:gs>
            <a:gs pos="83000">
              <a:srgbClr val="AEC5E1"/>
            </a:gs>
            <a:gs pos="100000">
              <a:srgbClr val="C8D8EB"/>
            </a:gs>
          </a:gsLst>
          <a:path path="circle">
            <a:fillToRect l="100%" t="100%"/>
          </a:path>
          <a:tileRect b="-100%" r="-100%"/>
        </a:gradFill>
      </p:bgPr>
    </p:bg>
    <p:spTree>
      <p:nvGrpSpPr>
        <p:cNvPr id="77" name="Shape 77"/>
        <p:cNvGrpSpPr/>
        <p:nvPr/>
      </p:nvGrpSpPr>
      <p:grpSpPr>
        <a:xfrm>
          <a:off x="0" y="0"/>
          <a:ext cx="0" cy="0"/>
          <a:chOff x="0" y="0"/>
          <a:chExt cx="0" cy="0"/>
        </a:xfrm>
      </p:grpSpPr>
      <p:sp>
        <p:nvSpPr>
          <p:cNvPr id="78" name="Google Shape;78;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What is SMS OTP verification?</a:t>
            </a:r>
            <a:endParaRPr/>
          </a:p>
        </p:txBody>
      </p:sp>
      <p:sp>
        <p:nvSpPr>
          <p:cNvPr id="79" name="Google Shape;79;p6"/>
          <p:cNvSpPr txBox="1"/>
          <p:nvPr>
            <p:ph idx="1" type="body"/>
          </p:nvPr>
        </p:nvSpPr>
        <p:spPr>
          <a:xfrm>
            <a:off x="0" y="838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3200"/>
              <a:buNone/>
            </a:pPr>
            <a:r>
              <a:rPr lang="en-US">
                <a:solidFill>
                  <a:srgbClr val="00B050"/>
                </a:solidFill>
                <a:latin typeface="Arial"/>
                <a:ea typeface="Arial"/>
                <a:cs typeface="Arial"/>
                <a:sym typeface="Arial"/>
              </a:rPr>
              <a:t>OTP or One Time Password is a temporary authentication code sent via SMS to a user’s registered mobile number. </a:t>
            </a:r>
            <a:endParaRPr/>
          </a:p>
          <a:p>
            <a:pPr indent="0" lvl="0" marL="0" rtl="0" algn="l">
              <a:spcBef>
                <a:spcPts val="640"/>
              </a:spcBef>
              <a:spcAft>
                <a:spcPts val="0"/>
              </a:spcAft>
              <a:buClr>
                <a:srgbClr val="00B050"/>
              </a:buClr>
              <a:buSzPts val="3200"/>
              <a:buNone/>
            </a:pPr>
            <a:r>
              <a:rPr lang="en-US">
                <a:solidFill>
                  <a:srgbClr val="00B050"/>
                </a:solidFill>
                <a:latin typeface="Arial"/>
                <a:ea typeface="Arial"/>
                <a:cs typeface="Arial"/>
                <a:sym typeface="Arial"/>
              </a:rPr>
              <a:t>When a user logs in to an app or makes a transaction online, the system will automatically generate and send an OTP. </a:t>
            </a:r>
            <a:endParaRPr/>
          </a:p>
          <a:p>
            <a:pPr indent="0" lvl="0" marL="0" rtl="0" algn="l">
              <a:spcBef>
                <a:spcPts val="640"/>
              </a:spcBef>
              <a:spcAft>
                <a:spcPts val="0"/>
              </a:spcAft>
              <a:buClr>
                <a:srgbClr val="00B050"/>
              </a:buClr>
              <a:buSzPts val="3200"/>
              <a:buNone/>
            </a:pPr>
            <a:r>
              <a:rPr lang="en-US">
                <a:solidFill>
                  <a:srgbClr val="00B050"/>
                </a:solidFill>
                <a:latin typeface="Arial"/>
                <a:ea typeface="Arial"/>
                <a:cs typeface="Arial"/>
                <a:sym typeface="Arial"/>
              </a:rPr>
              <a:t>					Only when the user enters the right OTP within a stipulated time frame will they be allowed to login/transact. This prevents unauthorised use or fraudulent transactions before they occur.</a:t>
            </a:r>
            <a:endParaRPr/>
          </a:p>
        </p:txBody>
      </p:sp>
      <p:sp>
        <p:nvSpPr>
          <p:cNvPr id="80" name="Google Shape;8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5400" u="sng">
                <a:latin typeface="Arial"/>
                <a:ea typeface="Arial"/>
                <a:cs typeface="Arial"/>
                <a:sym typeface="Arial"/>
              </a:rPr>
              <a:t>OTP WORKING</a:t>
            </a:r>
            <a:endParaRPr b="1" sz="5400" u="sng">
              <a:latin typeface="Arial"/>
              <a:ea typeface="Arial"/>
              <a:cs typeface="Arial"/>
              <a:sym typeface="Arial"/>
            </a:endParaRPr>
          </a:p>
        </p:txBody>
      </p:sp>
      <p:sp>
        <p:nvSpPr>
          <p:cNvPr id="86" name="Google Shape;8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OTP Generation | HID Approve SDK | HID Global" id="87" name="Google Shape;87;p7"/>
          <p:cNvPicPr preferRelativeResize="0"/>
          <p:nvPr>
            <p:ph idx="1" type="body"/>
          </p:nvPr>
        </p:nvPicPr>
        <p:blipFill rotWithShape="1">
          <a:blip r:embed="rId4">
            <a:alphaModFix/>
          </a:blip>
          <a:srcRect b="0" l="0" r="0" t="0"/>
          <a:stretch/>
        </p:blipFill>
        <p:spPr>
          <a:xfrm>
            <a:off x="0" y="1371600"/>
            <a:ext cx="9144000" cy="45259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2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3" name="Google Shape;93;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id="94" name="Google Shape;9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lask (web framework) - Wikipedia" id="95" name="Google Shape;95;p8"/>
          <p:cNvPicPr preferRelativeResize="0"/>
          <p:nvPr/>
        </p:nvPicPr>
        <p:blipFill rotWithShape="1">
          <a:blip r:embed="rId3">
            <a:alphaModFix/>
          </a:blip>
          <a:srcRect b="0" l="0" r="0" t="0"/>
          <a:stretch/>
        </p:blipFill>
        <p:spPr>
          <a:xfrm>
            <a:off x="-257021" y="492406"/>
            <a:ext cx="8495078" cy="3327239"/>
          </a:xfrm>
          <a:prstGeom prst="rect">
            <a:avLst/>
          </a:prstGeom>
          <a:noFill/>
          <a:ln>
            <a:noFill/>
          </a:ln>
        </p:spPr>
      </p:pic>
      <p:sp>
        <p:nvSpPr>
          <p:cNvPr id="96" name="Google Shape;96;p8"/>
          <p:cNvSpPr txBox="1"/>
          <p:nvPr/>
        </p:nvSpPr>
        <p:spPr>
          <a:xfrm>
            <a:off x="208344" y="3565003"/>
            <a:ext cx="8229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rgbClr val="FF0000"/>
                </a:solidFill>
                <a:latin typeface="Pinyon Script"/>
                <a:ea typeface="Pinyon Script"/>
                <a:cs typeface="Pinyon Script"/>
                <a:sym typeface="Pinyon Script"/>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a:t>
            </a:r>
            <a:endParaRPr b="1" i="1" sz="3600">
              <a:solidFill>
                <a:srgbClr val="FF0000"/>
              </a:solidFill>
              <a:latin typeface="Pinyon Script"/>
              <a:ea typeface="Pinyon Script"/>
              <a:cs typeface="Pinyon Script"/>
              <a:sym typeface="Pinyon Scrip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822"/>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is the purpose of OTP verification?</a:t>
            </a:r>
            <a:endParaRPr/>
          </a:p>
        </p:txBody>
      </p:sp>
      <p:sp>
        <p:nvSpPr>
          <p:cNvPr id="102" name="Google Shape;102;p9"/>
          <p:cNvSpPr txBox="1"/>
          <p:nvPr>
            <p:ph idx="1" type="body"/>
          </p:nvPr>
        </p:nvSpPr>
        <p:spPr>
          <a:xfrm>
            <a:off x="1" y="838200"/>
            <a:ext cx="9144000" cy="5883275"/>
          </a:xfrm>
          <a:prstGeom prst="rect">
            <a:avLst/>
          </a:prstGeom>
          <a:gradFill>
            <a:gsLst>
              <a:gs pos="0">
                <a:srgbClr val="C00000">
                  <a:alpha val="28627"/>
                </a:srgbClr>
              </a:gs>
              <a:gs pos="37000">
                <a:srgbClr val="C00000">
                  <a:alpha val="28627"/>
                </a:srgbClr>
              </a:gs>
              <a:gs pos="74000">
                <a:srgbClr val="AEC5E1"/>
              </a:gs>
              <a:gs pos="83000">
                <a:srgbClr val="AEC5E1"/>
              </a:gs>
              <a:gs pos="100000">
                <a:srgbClr val="C8D8EB"/>
              </a:gs>
            </a:gsLst>
            <a:path path="circle">
              <a:fillToRect l="100%" t="100%"/>
            </a:path>
            <a:tileRect b="-100%" r="-100%"/>
          </a:grad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5400"/>
              <a:buChar char="•"/>
            </a:pPr>
            <a:r>
              <a:rPr i="1" lang="en-US" sz="5400">
                <a:latin typeface="Anton"/>
                <a:ea typeface="Anton"/>
                <a:cs typeface="Anton"/>
                <a:sym typeface="Anton"/>
              </a:rPr>
              <a:t>Reduce Friction</a:t>
            </a:r>
            <a:endParaRPr/>
          </a:p>
          <a:p>
            <a:pPr indent="-342900" lvl="0" marL="342900" rtl="0" algn="l">
              <a:spcBef>
                <a:spcPts val="1080"/>
              </a:spcBef>
              <a:spcAft>
                <a:spcPts val="0"/>
              </a:spcAft>
              <a:buClr>
                <a:schemeClr val="dk1"/>
              </a:buClr>
              <a:buSzPts val="5400"/>
              <a:buChar char="•"/>
            </a:pPr>
            <a:r>
              <a:rPr i="1" lang="en-US" sz="5400">
                <a:latin typeface="Anton"/>
                <a:ea typeface="Anton"/>
                <a:cs typeface="Anton"/>
                <a:sym typeface="Anton"/>
              </a:rPr>
              <a:t>Verification of user data</a:t>
            </a:r>
            <a:endParaRPr/>
          </a:p>
          <a:p>
            <a:pPr indent="-342900" lvl="0" marL="342900" rtl="0" algn="l">
              <a:spcBef>
                <a:spcPts val="1080"/>
              </a:spcBef>
              <a:spcAft>
                <a:spcPts val="0"/>
              </a:spcAft>
              <a:buClr>
                <a:schemeClr val="dk1"/>
              </a:buClr>
              <a:buSzPts val="5400"/>
              <a:buChar char="•"/>
            </a:pPr>
            <a:r>
              <a:rPr i="1" lang="en-US" sz="5400">
                <a:latin typeface="Anton"/>
                <a:ea typeface="Anton"/>
                <a:cs typeface="Anton"/>
                <a:sym typeface="Anton"/>
              </a:rPr>
              <a:t>Fraud prevention</a:t>
            </a:r>
            <a:endParaRPr/>
          </a:p>
          <a:p>
            <a:pPr indent="-342900" lvl="0" marL="342900" rtl="0" algn="l">
              <a:spcBef>
                <a:spcPts val="1080"/>
              </a:spcBef>
              <a:spcAft>
                <a:spcPts val="0"/>
              </a:spcAft>
              <a:buClr>
                <a:schemeClr val="dk1"/>
              </a:buClr>
              <a:buSzPts val="5400"/>
              <a:buChar char="•"/>
            </a:pPr>
            <a:r>
              <a:rPr i="1" lang="en-US" sz="5400">
                <a:latin typeface="Anton"/>
                <a:ea typeface="Anton"/>
                <a:cs typeface="Anton"/>
                <a:sym typeface="Anton"/>
              </a:rPr>
              <a:t>Improve security</a:t>
            </a:r>
            <a:endParaRPr/>
          </a:p>
          <a:p>
            <a:pPr indent="-139700" lvl="0" marL="342900" rtl="0" algn="l">
              <a:spcBef>
                <a:spcPts val="640"/>
              </a:spcBef>
              <a:spcAft>
                <a:spcPts val="0"/>
              </a:spcAft>
              <a:buClr>
                <a:schemeClr val="dk1"/>
              </a:buClr>
              <a:buSzPts val="3200"/>
              <a:buNone/>
            </a:pPr>
            <a:r>
              <a:t/>
            </a:r>
            <a:endParaRPr/>
          </a:p>
        </p:txBody>
      </p:sp>
      <p:sp>
        <p:nvSpPr>
          <p:cNvPr id="103" name="Google Shape;10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pp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2022-12-15T12:22:49Z</dcterms:created>
  <dc:creator>Inder Goswami</dc:creator>
</cp:coreProperties>
</file>