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7" r:id="rId3"/>
    <p:sldId id="258" r:id="rId4"/>
    <p:sldId id="402" r:id="rId5"/>
    <p:sldId id="403" r:id="rId6"/>
    <p:sldId id="404" r:id="rId7"/>
    <p:sldId id="385" r:id="rId8"/>
    <p:sldId id="405" r:id="rId9"/>
    <p:sldId id="406" r:id="rId10"/>
    <p:sldId id="407" r:id="rId11"/>
    <p:sldId id="408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204671-F0AB-A7D2-FD68-072352632704}" name="Hitesh Oleti Pavan" initials="HOP" userId="Hitesh Oleti Pav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167" autoAdjust="0"/>
  </p:normalViewPr>
  <p:slideViewPr>
    <p:cSldViewPr snapToGrid="0">
      <p:cViewPr varScale="1">
        <p:scale>
          <a:sx n="49" d="100"/>
          <a:sy n="49" d="100"/>
        </p:scale>
        <p:origin x="1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B1A2-3023-4E92-90B7-DDD825FC26D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5DC3-33D7-4CA5-BA84-D5F1E8FE5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5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0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2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4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1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1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5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9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2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7A4F-6901-AB2D-9A53-3F996B54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337F-8F2B-2E56-DE4D-D82CA083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476-C2D6-FF33-C243-328DA65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E017-4897-CFA5-F5BC-6D79E3C0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15E5-C4DD-C9EE-934E-AB06E7E8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29B-E12A-CA2B-EC29-F3F4B2B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318A-A2FC-6CFB-7723-31019D45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382C-A745-BE34-4E78-0C81EC34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065F-9C01-0DC3-9D96-E8A59E9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F669-D103-4AEA-31C0-7EA15F89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C2957-ECC4-05B0-89FC-848F0098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D59E-45A8-1B82-0C8A-950DAAE8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7B57-BCCA-5386-3FEE-D2FE1463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D97A-3F92-DB63-9D94-92696771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FB85-A6EC-CBEA-3CE3-1DBAAC86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D3E-C2F9-C63F-3FDC-E6EC733D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1A2A-1DEB-3B52-C4F0-9C3466C0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9ECE-506E-3DCA-07CC-AB54710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6119-B939-B5EF-5486-70B3B825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7B87-B754-E529-1036-2F244FB6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BA33-A79F-2D35-F5BA-A5EAC1B1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D2B9-EAD9-E0BD-135B-8D951811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8D4A-9C42-BA5F-D8CE-5E3C0AC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6B62-5895-80D5-5CF8-2FAFFE1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4111-CEE5-E3C7-D8A0-BC819F26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7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AC43-7613-FFB5-5464-3592DF17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73EF-417F-7784-3F8E-FE049364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2086-3C47-632B-5DF8-6835BFF5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E4BE-8FAA-4653-23D8-44C3BF8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F83C-62D0-FF2D-ABBF-4954A211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AD61-A666-ADD5-3FB0-122110A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D38D-B581-1C66-8C6F-3BC0C42A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29FD-9BAF-357C-BCDC-5605ECA4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3711F-7BF7-958A-E4F8-29D4F9F5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11F35-CCE7-3265-9816-3FF9B044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61D08-B006-5B65-A5A8-98FA8A66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9769-AC52-D25B-8397-927D11AC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5D9C4-2CC2-FE31-0C94-F628CD0D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C0203-DB35-E2C6-9ACD-23DD7CB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2EA-38AB-FB55-7A05-3D7BBDC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D9CB7-8D4F-D8D4-1D9A-6BBEE600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08FA-94D6-5B89-070C-0D36C2F7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E5B-CE06-C98C-CF7A-233D88EA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46D6-D2E0-5621-A91D-2304E35C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F7913-4F30-B419-A9AE-C2C66567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65CA-C7C7-B1BF-A8D6-12CC0FB8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6A3C-53E1-3FEC-CB3E-086D98FC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5F4-AD86-0236-A9B1-009EDEE2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333B-3C05-D606-4090-6A31D911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8422-FA1F-5CCD-403C-29A4CF37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BD9-1852-BB10-78EE-89C262FD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D0E2-0F9B-ED4E-F4CB-20EE2FF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9483-0DF1-0D06-697F-610DBACA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F68FD-60DD-62C7-E2DD-D2628930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9260-5E8D-640B-06C5-6C226D1C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DD29-C3DE-0378-C237-FD615AB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B340-EC7F-487C-262C-CCDF652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7AB55-AB9A-FF26-934C-3029B2CA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FDC20-87A2-E203-4939-C1DE3EB5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5F24-E9E5-9377-43DB-136C8A2B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C493-7C6A-7078-EDA2-FBD905B84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62F8-96DA-44B9-AFED-1E24FB235EA3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49AF-5FA6-7A5F-E9E1-831DB87C8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6335-97EE-C25A-9761-8798609E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mne.tools/dev/auto_tutorials/intro/10_overview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stamp/stamp.jsp?tp=&amp;arnumber=9925579&amp;tag=1" TargetMode="External"/><Relationship Id="rId5" Type="http://schemas.openxmlformats.org/officeDocument/2006/relationships/hyperlink" Target="https://iopscience.iop.org/article/10.1088/1741-2552/aace8c/pdf" TargetMode="Externa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F73138-B11F-7CCA-7620-A0C59207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7" y="899256"/>
            <a:ext cx="12158133" cy="1440492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chemeClr val="tx2"/>
                </a:solidFill>
                <a:latin typeface="Candara" panose="020E0502030303020204" pitchFamily="34" charset="0"/>
              </a:rPr>
              <a:t>E1 201 : HAOML 2022 Course Project</a:t>
            </a:r>
            <a:br>
              <a:rPr lang="en-IN" sz="4000" b="1" i="1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en-IN" sz="4000" b="1" i="1" dirty="0">
                <a:solidFill>
                  <a:srgbClr val="C00000"/>
                </a:solidFill>
                <a:latin typeface="Candara" panose="020E0502030303020204" pitchFamily="34" charset="0"/>
              </a:rPr>
              <a:t>An Efficient implementation of BCI EEG Net</a:t>
            </a:r>
            <a:endParaRPr lang="en-IN" sz="27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D53964-783F-EAD5-C18A-8C6F11AF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9224"/>
            <a:ext cx="12191999" cy="16773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Submitted by</a:t>
            </a:r>
          </a:p>
          <a:p>
            <a:pPr>
              <a:spcBef>
                <a:spcPts val="0"/>
              </a:spcBef>
            </a:pPr>
            <a:endParaRPr lang="en-IN" sz="2000" b="1" dirty="0">
              <a:latin typeface="Candara" panose="020E0502030303020204" pitchFamily="34" charset="0"/>
            </a:endParaRPr>
          </a:p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Anand Chauhan (19744)</a:t>
            </a:r>
          </a:p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Hitesh Pavan Oleti (19804)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79EE4-E45F-70C4-91AD-A894A59A3700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2BB791-CF54-682B-803A-CA816BCC1F11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1FA12-D6C9-3735-8AB6-B60C952550FA}"/>
              </a:ext>
            </a:extLst>
          </p:cNvPr>
          <p:cNvSpPr txBox="1"/>
          <p:nvPr/>
        </p:nvSpPr>
        <p:spPr>
          <a:xfrm>
            <a:off x="0" y="503541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Candara" panose="020E0502030303020204" pitchFamily="34" charset="0"/>
              </a:rPr>
              <a:t>Guided </a:t>
            </a:r>
          </a:p>
          <a:p>
            <a:pPr algn="ctr"/>
            <a:r>
              <a:rPr lang="en-IN" sz="1800" b="1" dirty="0">
                <a:latin typeface="Candara" panose="020E0502030303020204" pitchFamily="34" charset="0"/>
              </a:rPr>
              <a:t>by </a:t>
            </a:r>
          </a:p>
          <a:p>
            <a:pPr algn="ctr"/>
            <a:r>
              <a:rPr lang="en-IN" sz="1800" b="1" dirty="0" err="1">
                <a:latin typeface="Candara" panose="020E0502030303020204" pitchFamily="34" charset="0"/>
              </a:rPr>
              <a:t>Dr.</a:t>
            </a:r>
            <a:r>
              <a:rPr lang="en-IN" sz="1800" b="1" dirty="0">
                <a:latin typeface="Candara" panose="020E0502030303020204" pitchFamily="34" charset="0"/>
              </a:rPr>
              <a:t> Chetan Singh Thakur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220A751-577C-B20C-67E6-B65BF4F8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CDD2C92-C3AA-3231-F5E3-C5404371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10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EEGNet</a:t>
            </a:r>
            <a:r>
              <a:rPr lang="en-US" sz="2400" dirty="0"/>
              <a:t>: a compact convolutional neural network for EEG-based brain–computer interfaces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  <a:hlinkClick r:id="rId5"/>
              </a:rPr>
              <a:t>https://iopscience.iop.org/article/10.1088/1741-2552/aace8c/pdf</a:t>
            </a:r>
            <a:endParaRPr lang="en-US" sz="20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Efficient Model-Compressed </a:t>
            </a:r>
            <a:r>
              <a:rPr lang="en-US" sz="2400" dirty="0" err="1"/>
              <a:t>EEGNet</a:t>
            </a:r>
            <a:r>
              <a:rPr lang="en-US" sz="2400" dirty="0"/>
              <a:t> Accelerator for Generalized Brain-Computer Interfaces with Near Sensor Intelligence</a:t>
            </a: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33333"/>
                </a:solidFill>
                <a:latin typeface="Georgia" panose="02040502050405020303" pitchFamily="18" charset="0"/>
                <a:hlinkClick r:id="rId6"/>
              </a:rPr>
              <a:t>https://ieeexplore.ieee.org/stamp/stamp.jsp?tp=&amp;arnumber=9925579&amp;tag=1</a:t>
            </a:r>
            <a:endParaRPr lang="en-US" sz="20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MEG/EEG analysis with MNE-Python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  <a:hlinkClick r:id="rId7"/>
              </a:rPr>
              <a:t>https://mne.tools/dev/auto_tutorials/intro/10_overview.html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endParaRPr lang="en-US" sz="2000" i="1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Team Members Contribution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11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Anand : Development of Model in </a:t>
            </a:r>
            <a:r>
              <a:rPr lang="en-IN" sz="2400" dirty="0" err="1"/>
              <a:t>Colab</a:t>
            </a:r>
            <a:r>
              <a:rPr lang="en-IN" sz="2400" dirty="0"/>
              <a:t> for training, GUI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Hitesh : Design of pre-processing block, MATLAB-Arduino serial communication</a:t>
            </a:r>
          </a:p>
          <a:p>
            <a:endParaRPr lang="en-US" sz="2000" i="1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2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DF295-D5BE-E48E-CC39-794D4DB5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>
                <a:latin typeface="Candara" panose="020E0502030303020204" pitchFamily="34" charset="0"/>
              </a:rPr>
              <a:t>12</a:t>
            </a:fld>
            <a:endParaRPr lang="en-IN">
              <a:latin typeface="Candara" panose="020E0502030303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6993DA9D-DF51-B064-74F4-D60F3554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84C6F76-4158-76D8-FD69-3EFC99BB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B0895-CB83-38B1-8A5D-CD63F8815014}"/>
              </a:ext>
            </a:extLst>
          </p:cNvPr>
          <p:cNvCxnSpPr>
            <a:cxnSpLocks/>
          </p:cNvCxnSpPr>
          <p:nvPr/>
        </p:nvCxnSpPr>
        <p:spPr>
          <a:xfrm flipV="1">
            <a:off x="248194" y="522450"/>
            <a:ext cx="11562806" cy="3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52F2A-38D2-D207-B09E-743B75585642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00574-CD53-8AD2-CA66-CB38BB63D548}"/>
              </a:ext>
            </a:extLst>
          </p:cNvPr>
          <p:cNvSpPr txBox="1"/>
          <p:nvPr/>
        </p:nvSpPr>
        <p:spPr>
          <a:xfrm>
            <a:off x="0" y="2710534"/>
            <a:ext cx="11826610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1C694E-28AB-63F3-9117-E66E7716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71619"/>
            <a:ext cx="11912600" cy="69232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9B01D-B3FC-158A-3D81-F14EB4F4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70"/>
            <a:ext cx="10515600" cy="50764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Objective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BCI – Interacting with machine through neural activity as control signal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Neural activity captured by EEG signal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Pre-processing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EEG-Net  (A CNN architecture)  quantized model on Arduino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2A217B2-6B2C-655D-C868-B696A4C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1F758151-6087-87A4-CE74-462E4A36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F6EE3BA4-A5CC-1D37-CED6-78FCACB7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6E6F8D-BB6D-755F-6FA1-633351822973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F1356-135B-1739-1A88-5AAA180C9DB8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Hardware and Dataset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3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Hardware used for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Ardunio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N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ano 33 BLE Sense 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Software used for Training, Serial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Google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Colab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MATLAB</a:t>
            </a:r>
          </a:p>
          <a:p>
            <a:pPr lvl="1"/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Dataset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MNE-Python a package for exploring, visualizing and analyzing EEG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EEG dataset used for BCI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2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Details of the network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4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Pre-processing, Post-processing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5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D37-6D8F-D37F-A997-588870BC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8" y="836026"/>
            <a:ext cx="10515600" cy="50764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Fixed-point conversion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Input is converted into int16 format from float value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IIR Filter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401957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6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D37-6D8F-D37F-A997-588870BC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8" y="836026"/>
            <a:ext cx="10515600" cy="50764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Training accuracy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Testing accuracy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Some plots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0777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7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Tflite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does not support all type of layers, activation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Need to select best suited from the available sets (ELU -&gt;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333333"/>
                </a:solidFill>
                <a:latin typeface="Georgia" panose="02040502050405020303" pitchFamily="18" charset="0"/>
              </a:rPr>
              <a:t>Pointwise, Separable layers -&gt; not supported in </a:t>
            </a:r>
            <a:r>
              <a:rPr lang="en-US" sz="2400" i="1" dirty="0" err="1">
                <a:solidFill>
                  <a:srgbClr val="333333"/>
                </a:solidFill>
                <a:latin typeface="Georgia" panose="02040502050405020303" pitchFamily="18" charset="0"/>
              </a:rPr>
              <a:t>Tflite</a:t>
            </a:r>
            <a:endParaRPr lang="en-US" sz="24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limits the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333333"/>
                </a:solidFill>
                <a:latin typeface="Georgia" panose="02040502050405020303" pitchFamily="18" charset="0"/>
              </a:rPr>
              <a:t>Int8 format – significant accuracy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Pre-processing block on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Memory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/>
            <a:endParaRPr lang="en-US" sz="24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7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Standout features/ 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8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Efficient implementation with less memory footprint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Quantized model size – 9 kB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Training novelty – Use of DS-CNN for reducing computational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Interactive GUI for better visualization, input-output.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/>
            <a:endParaRPr lang="en-US" sz="24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7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9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Extend this architecture for other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MindBigData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1,207,293 brain signals of 2 seconds each,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seeing  a digit (from 0 to 9) and thinking about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End-to-end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Give input directly from EEG Electrode cap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/>
            <a:endParaRPr lang="en-US" sz="24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412</Words>
  <Application>Microsoft Office PowerPoint</Application>
  <PresentationFormat>Widescreen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Georgia</vt:lpstr>
      <vt:lpstr>Times New Roman</vt:lpstr>
      <vt:lpstr>Office Theme</vt:lpstr>
      <vt:lpstr>E1 201 : HAOML 2022 Course Project An Efficient implementation of BCI EEG Net</vt:lpstr>
      <vt:lpstr>Problem Definition</vt:lpstr>
      <vt:lpstr>Hardware and Dataset</vt:lpstr>
      <vt:lpstr>Details of the network</vt:lpstr>
      <vt:lpstr>Pre-processing, Post-processing</vt:lpstr>
      <vt:lpstr>Results</vt:lpstr>
      <vt:lpstr>Observation</vt:lpstr>
      <vt:lpstr>Standout features/ Work</vt:lpstr>
      <vt:lpstr>Future work</vt:lpstr>
      <vt:lpstr>References</vt:lpstr>
      <vt:lpstr>Team Members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SPARSE MACHINE LEARNING ARCHITECTURE  FOR  EDGE COMPUTING RAMAN  (Reconfigurable And sparse Machine learning Accelerator for deep Neural networks)</dc:title>
  <dc:creator>Anand Chauhan</dc:creator>
  <cp:lastModifiedBy>Anand Chauhan</cp:lastModifiedBy>
  <cp:revision>33</cp:revision>
  <dcterms:created xsi:type="dcterms:W3CDTF">2022-07-05T04:30:35Z</dcterms:created>
  <dcterms:modified xsi:type="dcterms:W3CDTF">2022-12-10T20:36:15Z</dcterms:modified>
</cp:coreProperties>
</file>