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77" r:id="rId3"/>
    <p:sldId id="258" r:id="rId4"/>
    <p:sldId id="402" r:id="rId5"/>
    <p:sldId id="410" r:id="rId6"/>
    <p:sldId id="403" r:id="rId7"/>
    <p:sldId id="404" r:id="rId8"/>
    <p:sldId id="385" r:id="rId9"/>
    <p:sldId id="405" r:id="rId10"/>
    <p:sldId id="406" r:id="rId11"/>
    <p:sldId id="407" r:id="rId12"/>
    <p:sldId id="408" r:id="rId13"/>
    <p:sldId id="4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204671-F0AB-A7D2-FD68-072352632704}" name="Hitesh Oleti Pavan" initials="HOP" userId="Hitesh Oleti Pava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726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4B1A2-3023-4E92-90B7-DDD825FC26D8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15DC3-33D7-4CA5-BA84-D5F1E8FE5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06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72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092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553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205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020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19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746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214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90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815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557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692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5DC3-33D7-4CA5-BA84-D5F1E8FE574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22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7A4F-6901-AB2D-9A53-3F996B543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E337F-8F2B-2E56-DE4D-D82CA083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476-C2D6-FF33-C243-328DA65A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0FBF-694D-4755-992A-8C0D95996FAA}" type="datetime1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FE017-4897-CFA5-F5BC-6D79E3C0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An-efficient-implementation-of-BCI-EEGNet-on-Arduino-Nano-33-BLE-Sense-Lite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A15E5-C4DD-C9EE-934E-AB06E7E8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03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229B-E12A-CA2B-EC29-F3F4B2B8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A318A-A2FC-6CFB-7723-31019D457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C382C-A745-BE34-4E78-0C81EC34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CE4C-9E89-4083-8045-368D6801989B}" type="datetime1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3065F-9C01-0DC3-9D96-E8A59E9E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An-efficient-implementation-of-BCI-EEGNet-on-Arduino-Nano-33-BLE-Sense-Lite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F669-D103-4AEA-31C0-7EA15F89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4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C2957-ECC4-05B0-89FC-848F00987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1D59E-45A8-1B82-0C8A-950DAAE87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87B57-BCCA-5386-3FEE-D2FE1463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4573-B3A2-4FD0-94FD-870DA888C389}" type="datetime1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CD97A-3F92-DB63-9D94-92696771F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An-efficient-implementation-of-BCI-EEGNet-on-Arduino-Nano-33-BLE-Sense-Lite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5FB85-A6EC-CBEA-3CE3-1DBAAC86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33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AD3E-C2F9-C63F-3FDC-E6EC733D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61A2A-1DEB-3B52-C4F0-9C3466C07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D9ECE-506E-3DCA-07CC-AB547107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8D13-535B-495B-855E-154DDC56F603}" type="datetime1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36119-B939-B5EF-5486-70B3B825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An-efficient-implementation-of-BCI-EEGNet-on-Arduino-Nano-33-BLE-Sense-Lite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B7B87-B754-E529-1036-2F244FB6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51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BA33-A79F-2D35-F5BA-A5EAC1B1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7D2B9-EAD9-E0BD-135B-8D951811F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D8D4A-9C42-BA5F-D8CE-5E3C0AC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8F6F-79DD-4F46-B72E-22861820D91E}" type="datetime1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E6B62-5895-80D5-5CF8-2FAFFE1B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An-efficient-implementation-of-BCI-EEGNet-on-Arduino-Nano-33-BLE-Sense-Lite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F4111-CEE5-E3C7-D8A0-BC819F26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37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AC43-7613-FFB5-5464-3592DF17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A73EF-417F-7784-3F8E-FE0493642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02086-3C47-632B-5DF8-6835BFF56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BE4BE-8FAA-4653-23D8-44C3BF82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133D-89EA-49E6-966D-D3354CA8E805}" type="datetime1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9F83C-62D0-FF2D-ABBF-4954A211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An-efficient-implementation-of-BCI-EEGNet-on-Arduino-Nano-33-BLE-Sense-Lite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7AD61-A666-ADD5-3FB0-122110AA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92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D38D-B581-1C66-8C6F-3BC0C42A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B29FD-9BAF-357C-BCDC-5605ECA40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3711F-7BF7-958A-E4F8-29D4F9F57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11F35-CCE7-3265-9816-3FF9B0449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61D08-B006-5B65-A5A8-98FA8A667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F9769-AC52-D25B-8397-927D11AC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588B-7971-4FFF-8B99-25A896AB8304}" type="datetime1">
              <a:rPr lang="en-IN" smtClean="0"/>
              <a:t>15-12-2022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5D9C4-2CC2-FE31-0C94-F628CD0D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An-efficient-implementation-of-BCI-EEGNet-on-Arduino-Nano-33-BLE-Sense-Lite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2C0203-DB35-E2C6-9ACD-23DD7CB7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40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72EA-38AB-FB55-7A05-3D7BBDC8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D9CB7-8D4F-D8D4-1D9A-6BBEE600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5D24-1F0E-44A1-A446-205A16ED7201}" type="datetime1">
              <a:rPr lang="en-IN" smtClean="0"/>
              <a:t>15-12-2022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C08FA-94D6-5B89-070C-0D36C2F7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An-efficient-implementation-of-BCI-EEGNet-on-Arduino-Nano-33-BLE-Sense-Lite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8EE5B-CE06-C98C-CF7A-233D88EA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47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046D6-D2E0-5621-A91D-2304E35C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C1FA-DAB7-40CF-BD5D-8AB8D2CCA72F}" type="datetime1">
              <a:rPr lang="en-IN" smtClean="0"/>
              <a:t>15-12-2022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F7913-4F30-B419-A9AE-C2C66567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An-efficient-implementation-of-BCI-EEGNet-on-Arduino-Nano-33-BLE-Sense-Lite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F65CA-C7C7-B1BF-A8D6-12CC0FB8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7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6A3C-53E1-3FEC-CB3E-086D98FC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745F4-AD86-0236-A9B1-009EDEE29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0333B-3C05-D606-4090-6A31D911A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38422-FA1F-5CCD-403C-29A4CF37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7EB-1461-4B95-B648-8321AFE5723C}" type="datetime1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48BD9-1852-BB10-78EE-89C262FD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An-efficient-implementation-of-BCI-EEGNet-on-Arduino-Nano-33-BLE-Sense-Lite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CD0E2-0F9B-ED4E-F4CB-20EE2FF9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6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9483-0DF1-0D06-697F-610DBACA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F68FD-60DD-62C7-E2DD-D2628930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39260-5E8D-640B-06C5-6C226D1C1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5DD29-C3DE-0378-C237-FD615ABF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456B-F855-4F84-923B-890CC119204A}" type="datetime1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BB340-EC7F-487C-262C-CCDF6520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An-efficient-implementation-of-BCI-EEGNet-on-Arduino-Nano-33-BLE-Sense-Lite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7AB55-AB9A-FF26-934C-3029B2CA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5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FDC20-87A2-E203-4939-C1DE3EB5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55F24-E9E5-9377-43DB-136C8A2B7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DC493-7C6A-7078-EDA2-FBD905B84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B6002-A77A-4C21-ADE8-DE2B3223A735}" type="datetime1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449AF-5FA6-7A5F-E9E1-831DB87C8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An-efficient-implementation-of-BCI-EEGNet-on-Arduino-Nano-33-BLE-Sense-Lite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B6335-97EE-C25A-9761-8798609E1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8363-B6F5-4B5D-A4F1-4D46FF14A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11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HiteshPavan816/An-efficient-implementation-of-BCI-EEGNet-on-Arduino-Nano-33-BLE-Sense-Lite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iteshPavan816/An-efficient-implementation-of-BCI-EEGNet-on-Arduino-Nano-33-BLE-Sense-Lite" TargetMode="Externa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iteshPavan816/An-efficient-implementation-of-BCI-EEGNet-on-Arduino-Nano-33-BLE-Sense-Lite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mne.tools/dev/auto_tutorials/intro/10_overview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stamp/stamp.jsp?tp=&amp;arnumber=9925579&amp;tag=1" TargetMode="External"/><Relationship Id="rId5" Type="http://schemas.openxmlformats.org/officeDocument/2006/relationships/hyperlink" Target="https://iopscience.iop.org/article/10.1088/1741-2552/aace8c/pdf" TargetMode="Externa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iteshPavan816/An-efficient-implementation-of-BCI-EEGNet-on-Arduino-Nano-33-BLE-Sense-Lite" TargetMode="Externa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iteshPavan816/An-efficient-implementation-of-BCI-EEGNet-on-Arduino-Nano-33-BLE-Sense-Lite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iteshPavan816/An-efficient-implementation-of-BCI-EEGNet-on-Arduino-Nano-33-BLE-Sense-Lite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github.com/HiteshPavan816/An-efficient-implementation-of-BCI-EEGNet-on-Arduino-Nano-33-BLE-Sense-Lit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github.com/HiteshPavan816/An-efficient-implementation-of-BCI-EEGNet-on-Arduino-Nano-33-BLE-Sense-Li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iteshPavan816/An-efficient-implementation-of-BCI-EEGNet-on-Arduino-Nano-33-BLE-Sense-Lite" TargetMode="Externa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iteshPavan816/An-efficient-implementation-of-BCI-EEGNet-on-Arduino-Nano-33-BLE-Sense-Lite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iteshPavan816/An-efficient-implementation-of-BCI-EEGNet-on-Arduino-Nano-33-BLE-Sense-Lite" TargetMode="Externa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iteshPavan816/An-efficient-implementation-of-BCI-EEGNet-on-Arduino-Nano-33-BLE-Sense-Lite" TargetMode="Externa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F73138-B11F-7CCA-7620-A0C592074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67" y="899256"/>
            <a:ext cx="12158133" cy="1440492"/>
          </a:xfrm>
        </p:spPr>
        <p:txBody>
          <a:bodyPr>
            <a:normAutofit/>
          </a:bodyPr>
          <a:lstStyle/>
          <a:p>
            <a:r>
              <a:rPr lang="en-IN" sz="2400" b="1" i="1" dirty="0">
                <a:solidFill>
                  <a:schemeClr val="tx2"/>
                </a:solidFill>
                <a:latin typeface="Candara" panose="020E0502030303020204" pitchFamily="34" charset="0"/>
              </a:rPr>
              <a:t>E1 201 : HAOML 2022 Course Project</a:t>
            </a:r>
            <a:br>
              <a:rPr lang="en-IN" sz="4000" b="1" i="1" dirty="0">
                <a:solidFill>
                  <a:srgbClr val="C00000"/>
                </a:solidFill>
                <a:latin typeface="Candara" panose="020E0502030303020204" pitchFamily="34" charset="0"/>
              </a:rPr>
            </a:br>
            <a:r>
              <a:rPr lang="en-IN" sz="4000" b="1" i="1" dirty="0">
                <a:solidFill>
                  <a:srgbClr val="C00000"/>
                </a:solidFill>
                <a:latin typeface="Candara" panose="020E0502030303020204" pitchFamily="34" charset="0"/>
              </a:rPr>
              <a:t>An efficient implementation of BCI EEG Net</a:t>
            </a:r>
            <a:endParaRPr lang="en-IN" sz="2700" b="1" i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CD53964-783F-EAD5-C18A-8C6F11AF6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14894"/>
            <a:ext cx="12191999" cy="167737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IN" sz="2000" b="1" dirty="0">
                <a:latin typeface="Candara" panose="020E0502030303020204" pitchFamily="34" charset="0"/>
              </a:rPr>
              <a:t>Submitted by</a:t>
            </a:r>
          </a:p>
          <a:p>
            <a:pPr>
              <a:spcBef>
                <a:spcPts val="0"/>
              </a:spcBef>
            </a:pPr>
            <a:endParaRPr lang="en-IN" sz="2000" b="1" dirty="0">
              <a:latin typeface="Candara" panose="020E0502030303020204" pitchFamily="34" charset="0"/>
            </a:endParaRPr>
          </a:p>
          <a:p>
            <a:pPr>
              <a:spcBef>
                <a:spcPts val="0"/>
              </a:spcBef>
            </a:pPr>
            <a:r>
              <a:rPr lang="en-IN" sz="2000" b="1" dirty="0">
                <a:latin typeface="Candara" panose="020E0502030303020204" pitchFamily="34" charset="0"/>
              </a:rPr>
              <a:t>Hitesh Pavan Oleti (19804)</a:t>
            </a:r>
          </a:p>
          <a:p>
            <a:pPr>
              <a:spcBef>
                <a:spcPts val="0"/>
              </a:spcBef>
            </a:pPr>
            <a:r>
              <a:rPr lang="en-IN" sz="2000" b="1" dirty="0">
                <a:latin typeface="Candara" panose="020E0502030303020204" pitchFamily="34" charset="0"/>
              </a:rPr>
              <a:t>Anand Chauhan (19744)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679EE4-E45F-70C4-91AD-A894A59A3700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2BB791-CF54-682B-803A-CA816BCC1F11}"/>
              </a:ext>
            </a:extLst>
          </p:cNvPr>
          <p:cNvCxnSpPr>
            <a:cxnSpLocks/>
          </p:cNvCxnSpPr>
          <p:nvPr/>
        </p:nvCxnSpPr>
        <p:spPr>
          <a:xfrm>
            <a:off x="246608" y="638897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E1FA12-D6C9-3735-8AB6-B60C952550FA}"/>
              </a:ext>
            </a:extLst>
          </p:cNvPr>
          <p:cNvSpPr txBox="1"/>
          <p:nvPr/>
        </p:nvSpPr>
        <p:spPr>
          <a:xfrm>
            <a:off x="0" y="5035414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latin typeface="Candara" panose="020E0502030303020204" pitchFamily="34" charset="0"/>
              </a:rPr>
              <a:t>Guided </a:t>
            </a:r>
          </a:p>
          <a:p>
            <a:pPr algn="ctr"/>
            <a:r>
              <a:rPr lang="en-IN" sz="1800" b="1" dirty="0">
                <a:latin typeface="Candara" panose="020E0502030303020204" pitchFamily="34" charset="0"/>
              </a:rPr>
              <a:t>by </a:t>
            </a:r>
          </a:p>
          <a:p>
            <a:pPr algn="ctr"/>
            <a:r>
              <a:rPr lang="en-IN" sz="1800" b="1" dirty="0" err="1">
                <a:latin typeface="Candara" panose="020E0502030303020204" pitchFamily="34" charset="0"/>
              </a:rPr>
              <a:t>Dr.</a:t>
            </a:r>
            <a:r>
              <a:rPr lang="en-IN" sz="1800" b="1" dirty="0">
                <a:latin typeface="Candara" panose="020E0502030303020204" pitchFamily="34" charset="0"/>
              </a:rPr>
              <a:t> Chetan Singh Thakur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4220A751-577C-B20C-67E6-B65BF4F82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8CDD2C92-C3AA-3231-F5E3-C54043716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3CF61D-58AA-689B-0B2E-2FAB8AEB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8363-B6F5-4B5D-A4F1-4D46FF14A1E8}" type="slidenum">
              <a:rPr lang="en-IN" smtClean="0"/>
              <a:t>1</a:t>
            </a:fld>
            <a:endParaRPr lang="en-IN"/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40B9F78C-2B5E-65A9-FE02-C59E6942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67319" y="6421607"/>
            <a:ext cx="6733162" cy="365125"/>
          </a:xfrm>
        </p:spPr>
        <p:txBody>
          <a:bodyPr/>
          <a:lstStyle/>
          <a:p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An-efficient-implementation-of-BCI-EEGNet-on-Arduino-Nano-33-BLE-Sense-Lite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289209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BA678D9-CE53-9915-3DD4-CB37397E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8" y="-4096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latin typeface="Candara" panose="020E0502030303020204" pitchFamily="34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F433100-81C3-8890-D0EC-0194F32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/>
              <a:t>10</a:t>
            </a:fld>
            <a:endParaRPr lang="en-IN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D12EB84A-4E4E-4089-75A8-46E36121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9A2AC617-3251-21F0-6D52-4DBF532A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D0CEB0-BCEE-5C0F-A820-B9FD17BEA2EC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16FD8-57EB-A3F6-9FBC-8EEC7283F4F4}"/>
              </a:ext>
            </a:extLst>
          </p:cNvPr>
          <p:cNvCxnSpPr>
            <a:cxnSpLocks/>
          </p:cNvCxnSpPr>
          <p:nvPr/>
        </p:nvCxnSpPr>
        <p:spPr>
          <a:xfrm>
            <a:off x="246608" y="638897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593349-EE29-1AAA-C74D-C5DBB45F71FD}"/>
              </a:ext>
            </a:extLst>
          </p:cNvPr>
          <p:cNvSpPr txBox="1"/>
          <p:nvPr/>
        </p:nvSpPr>
        <p:spPr>
          <a:xfrm>
            <a:off x="754608" y="915871"/>
            <a:ext cx="1059919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Extend this architecture for other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333333"/>
                </a:solidFill>
                <a:latin typeface="Georgia" panose="02040502050405020303" pitchFamily="18" charset="0"/>
              </a:rPr>
              <a:t>MindBigData</a:t>
            </a: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 (MNIST of Brain signals)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1,207,293 brain signals of 2 seconds each,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seeing  a digit (from 0 to 9) and thinking about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End-to-end 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Give input directly from EEG Electrode cap kit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Hardware implementation of the preprocessing (filtering and feature extraction) and BCI decoder blocks.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lvl="1"/>
            <a:endParaRPr lang="en-US" sz="2400" b="0" i="1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BF236B32-35B0-F49D-85C4-877ACDA1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67319" y="6421607"/>
            <a:ext cx="6733162" cy="365125"/>
          </a:xfrm>
        </p:spPr>
        <p:txBody>
          <a:bodyPr/>
          <a:lstStyle/>
          <a:p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An-efficient-implementation-of-BCI-EEGNet-on-Arduino-Nano-33-BLE-Sense-Lite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73538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BA678D9-CE53-9915-3DD4-CB37397E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8" y="-4096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ndara" panose="020E0502030303020204" pitchFamily="34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F433100-81C3-8890-D0EC-0194F32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/>
              <a:t>11</a:t>
            </a:fld>
            <a:endParaRPr lang="en-IN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D12EB84A-4E4E-4089-75A8-46E36121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9A2AC617-3251-21F0-6D52-4DBF532A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D0CEB0-BCEE-5C0F-A820-B9FD17BEA2EC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16FD8-57EB-A3F6-9FBC-8EEC7283F4F4}"/>
              </a:ext>
            </a:extLst>
          </p:cNvPr>
          <p:cNvCxnSpPr>
            <a:cxnSpLocks/>
          </p:cNvCxnSpPr>
          <p:nvPr/>
        </p:nvCxnSpPr>
        <p:spPr>
          <a:xfrm>
            <a:off x="246608" y="638897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593349-EE29-1AAA-C74D-C5DBB45F71FD}"/>
              </a:ext>
            </a:extLst>
          </p:cNvPr>
          <p:cNvSpPr txBox="1"/>
          <p:nvPr/>
        </p:nvSpPr>
        <p:spPr>
          <a:xfrm>
            <a:off x="754608" y="981042"/>
            <a:ext cx="10599192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EEGNet</a:t>
            </a:r>
            <a:r>
              <a:rPr lang="en-US" sz="2400" dirty="0"/>
              <a:t>: a compact convolutional neural network for EEG-based brain–computer interfaces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  <a:hlinkClick r:id="rId5"/>
              </a:rPr>
              <a:t>https://iopscience.iop.org/article/10.1088/1741-2552/aace8c/pdf</a:t>
            </a:r>
            <a:endParaRPr lang="en-US" b="0" i="1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Efficient Model-Compressed </a:t>
            </a:r>
            <a:r>
              <a:rPr lang="en-US" sz="2400" dirty="0" err="1"/>
              <a:t>EEGNet</a:t>
            </a:r>
            <a:r>
              <a:rPr lang="en-US" sz="2400" dirty="0"/>
              <a:t> Accelerator for Generalized Brain-Computer Interfaces with Near Sensor Intelligence</a:t>
            </a:r>
            <a:endParaRPr lang="en-US" sz="2400" i="1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333333"/>
                </a:solidFill>
                <a:latin typeface="Georgia" panose="02040502050405020303" pitchFamily="18" charset="0"/>
                <a:hlinkClick r:id="rId6"/>
              </a:rPr>
              <a:t>https://ieeexplore.ieee.org/stamp/stamp.jsp?tp=&amp;arnumber=9925579&amp;tag=1</a:t>
            </a:r>
            <a:endParaRPr lang="en-US" i="1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1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</a:rPr>
              <a:t>MEG/EEG analysis with MNE-Python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  <a:hlinkClick r:id="rId7"/>
              </a:rPr>
              <a:t>https://mne.tools/dev/auto_tutorials/intro/10_overview.html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en-US" sz="2000" i="1" dirty="0">
              <a:solidFill>
                <a:srgbClr val="333333"/>
              </a:solidFill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2045DE-EFB6-9CB9-DD64-30C3BC8F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67319" y="6421607"/>
            <a:ext cx="6733162" cy="365125"/>
          </a:xfrm>
        </p:spPr>
        <p:txBody>
          <a:bodyPr/>
          <a:lstStyle/>
          <a:p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An-efficient-implementation-of-BCI-EEGNet-on-Arduino-Nano-33-BLE-Sense-Lite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218601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BA678D9-CE53-9915-3DD4-CB37397E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8" y="-4096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ndara" panose="020E0502030303020204" pitchFamily="34" charset="0"/>
                <a:cs typeface="Times New Roman" panose="02020603050405020304" pitchFamily="18" charset="0"/>
              </a:rPr>
              <a:t>Team Members Contribution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F433100-81C3-8890-D0EC-0194F32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/>
              <a:t>12</a:t>
            </a:fld>
            <a:endParaRPr lang="en-IN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D12EB84A-4E4E-4089-75A8-46E36121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9A2AC617-3251-21F0-6D52-4DBF532A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D0CEB0-BCEE-5C0F-A820-B9FD17BEA2EC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16FD8-57EB-A3F6-9FBC-8EEC7283F4F4}"/>
              </a:ext>
            </a:extLst>
          </p:cNvPr>
          <p:cNvCxnSpPr>
            <a:cxnSpLocks/>
          </p:cNvCxnSpPr>
          <p:nvPr/>
        </p:nvCxnSpPr>
        <p:spPr>
          <a:xfrm>
            <a:off x="246608" y="638897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593349-EE29-1AAA-C74D-C5DBB45F71FD}"/>
              </a:ext>
            </a:extLst>
          </p:cNvPr>
          <p:cNvSpPr txBox="1"/>
          <p:nvPr/>
        </p:nvSpPr>
        <p:spPr>
          <a:xfrm>
            <a:off x="754608" y="616317"/>
            <a:ext cx="10599192" cy="5832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Georgia" panose="02040502050405020303" pitchFamily="18" charset="0"/>
              </a:rPr>
              <a:t>Anand: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Georgia" panose="02040502050405020303" pitchFamily="18" charset="0"/>
              </a:rPr>
              <a:t>Development of Model in </a:t>
            </a:r>
            <a:r>
              <a:rPr lang="en-IN" sz="2400" dirty="0" err="1">
                <a:latin typeface="Georgia" panose="02040502050405020303" pitchFamily="18" charset="0"/>
              </a:rPr>
              <a:t>Colab</a:t>
            </a:r>
            <a:r>
              <a:rPr lang="en-IN" sz="2400" dirty="0">
                <a:latin typeface="Georgia" panose="02040502050405020303" pitchFamily="18" charset="0"/>
              </a:rPr>
              <a:t> for training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Georgia" panose="02040502050405020303" pitchFamily="18" charset="0"/>
              </a:rPr>
              <a:t>Data Visualization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Georgia" panose="02040502050405020303" pitchFamily="18" charset="0"/>
              </a:rPr>
              <a:t>Model parameters tweaking to get high accuracy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Georgia" panose="02040502050405020303" pitchFamily="18" charset="0"/>
              </a:rPr>
              <a:t>Generation of Quantized and non-quantized model Hex files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Georgia" panose="02040502050405020303" pitchFamily="18" charset="0"/>
              </a:rPr>
              <a:t>GUI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Georgia" panose="02040502050405020303" pitchFamily="18" charset="0"/>
              </a:rPr>
              <a:t>Hitesh: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MATLAB codes: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Custom Filter Design for better noise removal and fixed-point conversion of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Sending and receiving the data through UART and finding accuracy based on the prediction received from Arduino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Arduino Codes: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Implementation of preprocessing block on Arduino</a:t>
            </a:r>
            <a:endParaRPr lang="en-US" sz="6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en-US" sz="8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LED indication on Arduino to check the classified output</a:t>
            </a:r>
            <a:endParaRPr lang="en-IN" sz="2400" dirty="0">
              <a:latin typeface="Georgia" panose="02040502050405020303" pitchFamily="18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D8386DAB-B163-3063-C0E3-13CDAB77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67319" y="6421607"/>
            <a:ext cx="6733162" cy="365125"/>
          </a:xfrm>
        </p:spPr>
        <p:txBody>
          <a:bodyPr/>
          <a:lstStyle/>
          <a:p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An-efficient-implementation-of-BCI-EEGNet-on-Arduino-Nano-33-BLE-Sense-Lite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200622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DF295-D5BE-E48E-CC39-794D4DB5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>
                <a:latin typeface="Candara" panose="020E0502030303020204" pitchFamily="34" charset="0"/>
              </a:rPr>
              <a:t>13</a:t>
            </a:fld>
            <a:endParaRPr lang="en-IN">
              <a:latin typeface="Candara" panose="020E0502030303020204" pitchFamily="34" charset="0"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6993DA9D-DF51-B064-74F4-D60F35545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584C6F76-4158-76D8-FD69-3EFC99BB4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8B0895-CB83-38B1-8A5D-CD63F8815014}"/>
              </a:ext>
            </a:extLst>
          </p:cNvPr>
          <p:cNvCxnSpPr>
            <a:cxnSpLocks/>
          </p:cNvCxnSpPr>
          <p:nvPr/>
        </p:nvCxnSpPr>
        <p:spPr>
          <a:xfrm flipV="1">
            <a:off x="248194" y="522450"/>
            <a:ext cx="11562806" cy="392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52F2A-38D2-D207-B09E-743B75585642}"/>
              </a:ext>
            </a:extLst>
          </p:cNvPr>
          <p:cNvCxnSpPr>
            <a:cxnSpLocks/>
          </p:cNvCxnSpPr>
          <p:nvPr/>
        </p:nvCxnSpPr>
        <p:spPr>
          <a:xfrm>
            <a:off x="246608" y="638897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600574-CD53-8AD2-CA66-CB38BB63D548}"/>
              </a:ext>
            </a:extLst>
          </p:cNvPr>
          <p:cNvSpPr txBox="1"/>
          <p:nvPr/>
        </p:nvSpPr>
        <p:spPr>
          <a:xfrm>
            <a:off x="0" y="2710534"/>
            <a:ext cx="11826610" cy="718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07000"/>
              </a:lnSpc>
              <a:spcAft>
                <a:spcPts val="800"/>
              </a:spcAft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89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1C694E-28AB-63F3-9117-E66E7716F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-71619"/>
            <a:ext cx="11912600" cy="692324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latin typeface="Candara" panose="020E0502030303020204" pitchFamily="34" charset="0"/>
                <a:cs typeface="Times New Roman" panose="02020603050405020304" pitchFamily="18" charset="0"/>
              </a:rPr>
              <a:t>Problem Definition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E9B01D-B3FC-158A-3D81-F14EB4F4C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053"/>
            <a:ext cx="10515600" cy="497989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andara" panose="020E0502030303020204" pitchFamily="34" charset="0"/>
              </a:rPr>
              <a:t>Project Title:  </a:t>
            </a:r>
            <a:r>
              <a:rPr lang="en-US" dirty="0">
                <a:latin typeface="Candara" panose="020E0502030303020204" pitchFamily="34" charset="0"/>
              </a:rPr>
              <a:t>An efficient implementation of BCI EEG net architecture</a:t>
            </a:r>
            <a:endParaRPr lang="en-US" b="1" dirty="0">
              <a:latin typeface="Candara" panose="020E0502030303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andara" panose="020E0502030303020204" pitchFamily="34" charset="0"/>
              </a:rPr>
              <a:t>Objective: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latin typeface="Candara" panose="020E0502030303020204" pitchFamily="34" charset="0"/>
              </a:rPr>
              <a:t>Implement the EEG Net on Arduino Nano 33 BLE Sense Lite kit. 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latin typeface="Candara" panose="020E0502030303020204" pitchFamily="34" charset="0"/>
              </a:rPr>
              <a:t>Application: Classification of audio and visual EEG signals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latin typeface="Candara" panose="020E0502030303020204" pitchFamily="34" charset="0"/>
              </a:rPr>
              <a:t>Implementation details: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Candara" panose="020E0502030303020204" pitchFamily="34" charset="0"/>
              </a:rPr>
              <a:t>Google </a:t>
            </a:r>
            <a:r>
              <a:rPr lang="en-US" sz="2600" dirty="0" err="1">
                <a:latin typeface="Candara" panose="020E0502030303020204" pitchFamily="34" charset="0"/>
              </a:rPr>
              <a:t>Colab</a:t>
            </a:r>
            <a:r>
              <a:rPr lang="en-US" sz="2600" dirty="0">
                <a:latin typeface="Candara" panose="020E0502030303020204" pitchFamily="34" charset="0"/>
              </a:rPr>
              <a:t>:</a:t>
            </a:r>
            <a:r>
              <a:rPr lang="en-US" sz="2200" dirty="0">
                <a:latin typeface="Candara" panose="020E0502030303020204" pitchFamily="34" charset="0"/>
              </a:rPr>
              <a:t> </a:t>
            </a:r>
            <a:r>
              <a:rPr lang="en-US" dirty="0">
                <a:latin typeface="Candara" panose="020E0502030303020204" pitchFamily="34" charset="0"/>
              </a:rPr>
              <a:t>Modify and optimize the EEG Net to be compatible with the given hardware and generate the quantized and non-quantized model files.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Candara" panose="020E0502030303020204" pitchFamily="34" charset="0"/>
              </a:rPr>
              <a:t>MATLAB:</a:t>
            </a:r>
            <a:r>
              <a:rPr lang="en-US" dirty="0">
                <a:latin typeface="Candara" panose="020E0502030303020204" pitchFamily="34" charset="0"/>
              </a:rPr>
              <a:t> Send and receive test data through UART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Candara" panose="020E0502030303020204" pitchFamily="34" charset="0"/>
              </a:rPr>
              <a:t>C++:</a:t>
            </a:r>
            <a:r>
              <a:rPr lang="en-US" dirty="0">
                <a:latin typeface="Candara" panose="020E0502030303020204" pitchFamily="34" charset="0"/>
              </a:rPr>
              <a:t> Design the preprocessing block and setup to load the </a:t>
            </a:r>
            <a:r>
              <a:rPr lang="en-US" dirty="0" err="1">
                <a:latin typeface="Candara" panose="020E0502030303020204" pitchFamily="34" charset="0"/>
              </a:rPr>
              <a:t>TensorFlowLite</a:t>
            </a:r>
            <a:r>
              <a:rPr lang="en-US" dirty="0">
                <a:latin typeface="Candara" panose="020E0502030303020204" pitchFamily="34" charset="0"/>
              </a:rPr>
              <a:t> model.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2A217B2-6B2C-655D-C868-B696A4CC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/>
              <a:t>2</a:t>
            </a:fld>
            <a:endParaRPr lang="en-IN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1F758151-6087-87A4-CE74-462E4A367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>
            <a:extLst>
              <a:ext uri="{FF2B5EF4-FFF2-40B4-BE49-F238E27FC236}">
                <a16:creationId xmlns:a16="http://schemas.microsoft.com/office/drawing/2014/main" id="{F6EE3BA4-A5CC-1D37-CED6-78FCACB78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6E6F8D-BB6D-755F-6FA1-633351822973}"/>
              </a:ext>
            </a:extLst>
          </p:cNvPr>
          <p:cNvCxnSpPr>
            <a:cxnSpLocks/>
          </p:cNvCxnSpPr>
          <p:nvPr/>
        </p:nvCxnSpPr>
        <p:spPr>
          <a:xfrm>
            <a:off x="279400" y="4716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2F1356-135B-1739-1A88-5AAA180C9DB8}"/>
              </a:ext>
            </a:extLst>
          </p:cNvPr>
          <p:cNvCxnSpPr>
            <a:cxnSpLocks/>
          </p:cNvCxnSpPr>
          <p:nvPr/>
        </p:nvCxnSpPr>
        <p:spPr>
          <a:xfrm>
            <a:off x="279400" y="646009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674939E-1B63-492B-0FC4-464A2FA7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67319" y="6518884"/>
            <a:ext cx="6733162" cy="365125"/>
          </a:xfrm>
        </p:spPr>
        <p:txBody>
          <a:bodyPr/>
          <a:lstStyle/>
          <a:p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An-efficient-implementation-of-BCI-EEGNet-on-Arduino-Nano-33-BLE-Sense-Lite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271850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BA678D9-CE53-9915-3DD4-CB37397E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8" y="-4096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latin typeface="Candara" panose="020E0502030303020204" pitchFamily="34" charset="0"/>
                <a:cs typeface="Times New Roman" panose="02020603050405020304" pitchFamily="18" charset="0"/>
              </a:rPr>
              <a:t>Hardware and Dataset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F433100-81C3-8890-D0EC-0194F32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/>
              <a:t>3</a:t>
            </a:fld>
            <a:endParaRPr lang="en-IN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D12EB84A-4E4E-4089-75A8-46E36121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9A2AC617-3251-21F0-6D52-4DBF532A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D0CEB0-BCEE-5C0F-A820-B9FD17BEA2EC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16FD8-57EB-A3F6-9FBC-8EEC7283F4F4}"/>
              </a:ext>
            </a:extLst>
          </p:cNvPr>
          <p:cNvCxnSpPr>
            <a:cxnSpLocks/>
          </p:cNvCxnSpPr>
          <p:nvPr/>
        </p:nvCxnSpPr>
        <p:spPr>
          <a:xfrm>
            <a:off x="246608" y="638897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593349-EE29-1AAA-C74D-C5DBB45F71FD}"/>
              </a:ext>
            </a:extLst>
          </p:cNvPr>
          <p:cNvSpPr txBox="1"/>
          <p:nvPr/>
        </p:nvSpPr>
        <p:spPr>
          <a:xfrm>
            <a:off x="712812" y="830465"/>
            <a:ext cx="10599192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Hardware used for inference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Ardunio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N</a:t>
            </a: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ano 33 BLE Sense Lite</a:t>
            </a:r>
          </a:p>
          <a:p>
            <a:pPr lvl="1"/>
            <a:endParaRPr lang="en-US" sz="10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Software used for Training, Serial communication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Google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Colab</a:t>
            </a:r>
            <a:endParaRPr lang="en-US" sz="24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MATLAB</a:t>
            </a:r>
          </a:p>
          <a:p>
            <a:pPr lvl="1"/>
            <a:endParaRPr lang="en-US" sz="10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Dataset used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MNE-Python: a package for exploring, visualizing </a:t>
            </a:r>
            <a:r>
              <a:rPr lang="en-US" sz="2000" dirty="0">
                <a:solidFill>
                  <a:srgbClr val="333333"/>
                </a:solidFill>
                <a:latin typeface="Georgia" panose="02040502050405020303" pitchFamily="18" charset="0"/>
              </a:rPr>
              <a:t>&amp;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analyzing EEG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EEG dataset used for BCI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Details: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Dataset is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288*60*151</a:t>
            </a:r>
            <a:r>
              <a:rPr lang="en-US" sz="2400" dirty="0">
                <a:latin typeface="Georgia" panose="02040502050405020303" pitchFamily="18" charset="0"/>
              </a:rPr>
              <a:t> multidimensional array: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288</a:t>
            </a:r>
            <a:r>
              <a:rPr lang="en-US" sz="2400" dirty="0">
                <a:latin typeface="Georgia" panose="02040502050405020303" pitchFamily="18" charset="0"/>
              </a:rPr>
              <a:t> samples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Each samples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60*151</a:t>
            </a:r>
            <a:r>
              <a:rPr lang="en-US" sz="2400" dirty="0">
                <a:latin typeface="Georgia" panose="02040502050405020303" pitchFamily="18" charset="0"/>
              </a:rPr>
              <a:t> floating point numbers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Georgia" panose="02040502050405020303" pitchFamily="18" charset="0"/>
              </a:rPr>
              <a:t> Output labels : one-hot encoded (1-out-of-4 is 1, rest are 0)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Georgia" panose="02040502050405020303" pitchFamily="18" charset="0"/>
              </a:rPr>
              <a:t>Audio_Left</a:t>
            </a:r>
            <a:r>
              <a:rPr lang="en-US" sz="2400" dirty="0">
                <a:latin typeface="Georgia" panose="02040502050405020303" pitchFamily="18" charset="0"/>
              </a:rPr>
              <a:t> , </a:t>
            </a:r>
            <a:r>
              <a:rPr lang="en-US" sz="2400" dirty="0" err="1">
                <a:latin typeface="Georgia" panose="02040502050405020303" pitchFamily="18" charset="0"/>
              </a:rPr>
              <a:t>Audio_Right</a:t>
            </a:r>
            <a:r>
              <a:rPr lang="en-US" sz="2400" dirty="0">
                <a:latin typeface="Georgia" panose="02040502050405020303" pitchFamily="18" charset="0"/>
              </a:rPr>
              <a:t> , </a:t>
            </a:r>
            <a:r>
              <a:rPr lang="en-US" sz="2400" dirty="0" err="1">
                <a:latin typeface="Georgia" panose="02040502050405020303" pitchFamily="18" charset="0"/>
              </a:rPr>
              <a:t>Visual_Left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dirty="0" err="1">
                <a:latin typeface="Georgia" panose="02040502050405020303" pitchFamily="18" charset="0"/>
              </a:rPr>
              <a:t>Visual_Right</a:t>
            </a:r>
            <a:endParaRPr lang="en-US" sz="24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DD35A2D9-3C90-3DD2-9ADA-173EDD45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67319" y="6421607"/>
            <a:ext cx="6733162" cy="365125"/>
          </a:xfrm>
        </p:spPr>
        <p:txBody>
          <a:bodyPr/>
          <a:lstStyle/>
          <a:p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An-efficient-implementation-of-BCI-EEGNet-on-Arduino-Nano-33-BLE-Sense-Lite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92742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BA678D9-CE53-9915-3DD4-CB37397E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8" y="-4096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latin typeface="Candara" panose="020E0502030303020204" pitchFamily="34" charset="0"/>
                <a:cs typeface="Times New Roman" panose="02020603050405020304" pitchFamily="18" charset="0"/>
              </a:rPr>
              <a:t>Details of the network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F433100-81C3-8890-D0EC-0194F32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/>
              <a:t>4</a:t>
            </a:fld>
            <a:endParaRPr lang="en-IN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D12EB84A-4E4E-4089-75A8-46E36121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9A2AC617-3251-21F0-6D52-4DBF532A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D0CEB0-BCEE-5C0F-A820-B9FD17BEA2EC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16FD8-57EB-A3F6-9FBC-8EEC7283F4F4}"/>
              </a:ext>
            </a:extLst>
          </p:cNvPr>
          <p:cNvCxnSpPr>
            <a:cxnSpLocks/>
          </p:cNvCxnSpPr>
          <p:nvPr/>
        </p:nvCxnSpPr>
        <p:spPr>
          <a:xfrm>
            <a:off x="246608" y="638897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593349-EE29-1AAA-C74D-C5DBB45F71FD}"/>
              </a:ext>
            </a:extLst>
          </p:cNvPr>
          <p:cNvSpPr txBox="1"/>
          <p:nvPr/>
        </p:nvSpPr>
        <p:spPr>
          <a:xfrm>
            <a:off x="754608" y="1088571"/>
            <a:ext cx="105991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F74866-7F2D-B968-89D2-71E902083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934" y="1372805"/>
            <a:ext cx="8636132" cy="4858382"/>
          </a:xfrm>
          <a:prstGeom prst="rect">
            <a:avLst/>
          </a:prstGeom>
          <a:ln w="38100"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9A0AA5-740F-37D2-582E-B7B4BDBA3018}"/>
              </a:ext>
            </a:extLst>
          </p:cNvPr>
          <p:cNvSpPr txBox="1"/>
          <p:nvPr/>
        </p:nvSpPr>
        <p:spPr>
          <a:xfrm>
            <a:off x="3757924" y="782005"/>
            <a:ext cx="492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ndara" panose="020E0502030303020204" pitchFamily="34" charset="0"/>
              </a:rPr>
              <a:t>Overall visualization of the </a:t>
            </a:r>
            <a:r>
              <a:rPr lang="en-US" b="1" dirty="0" err="1">
                <a:latin typeface="Candara" panose="020E0502030303020204" pitchFamily="34" charset="0"/>
              </a:rPr>
              <a:t>EEGNet</a:t>
            </a:r>
            <a:r>
              <a:rPr lang="en-US" b="1" dirty="0">
                <a:latin typeface="Candara" panose="020E0502030303020204" pitchFamily="34" charset="0"/>
              </a:rPr>
              <a:t> architecture</a:t>
            </a:r>
            <a:endParaRPr lang="en-IN" b="1" dirty="0">
              <a:latin typeface="Candara" panose="020E05020303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E4DFF-6E00-EBDF-A5E8-ACD9F16D75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626" y="1582863"/>
            <a:ext cx="7477475" cy="4042510"/>
          </a:xfrm>
          <a:prstGeom prst="rect">
            <a:avLst/>
          </a:prstGeom>
          <a:ln w="31750">
            <a:solidFill>
              <a:schemeClr val="bg1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864BD1-9A62-D583-6A0C-93F92697A5B4}"/>
              </a:ext>
            </a:extLst>
          </p:cNvPr>
          <p:cNvSpPr txBox="1"/>
          <p:nvPr/>
        </p:nvSpPr>
        <p:spPr>
          <a:xfrm>
            <a:off x="8006637" y="2034458"/>
            <a:ext cx="426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C  = number of channels      = 60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T  = number of time points  = 151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F1 = number of temporal filters   =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D  = number of spatial filters       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F2 = number of pointwise filters =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N  = number of classes  =  4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For the Dropout layer, we used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p = 0.5 for within-subject classification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p = 0.25 for cross-subject classification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C63E6F63-893F-27A8-7C99-DAB26C0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67319" y="6421607"/>
            <a:ext cx="6733162" cy="365125"/>
          </a:xfrm>
        </p:spPr>
        <p:txBody>
          <a:bodyPr/>
          <a:lstStyle/>
          <a:p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An-efficient-implementation-of-BCI-EEGNet-on-Arduino-Nano-33-BLE-Sense-Lite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8623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BA678D9-CE53-9915-3DD4-CB37397E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8" y="-4096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latin typeface="Candara" panose="020E0502030303020204" pitchFamily="34" charset="0"/>
                <a:cs typeface="Times New Roman" panose="02020603050405020304" pitchFamily="18" charset="0"/>
              </a:rPr>
              <a:t>Details of the network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F433100-81C3-8890-D0EC-0194F32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/>
              <a:t>5</a:t>
            </a:fld>
            <a:endParaRPr lang="en-IN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D12EB84A-4E4E-4089-75A8-46E36121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9A2AC617-3251-21F0-6D52-4DBF532A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D0CEB0-BCEE-5C0F-A820-B9FD17BEA2EC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16FD8-57EB-A3F6-9FBC-8EEC7283F4F4}"/>
              </a:ext>
            </a:extLst>
          </p:cNvPr>
          <p:cNvCxnSpPr>
            <a:cxnSpLocks/>
          </p:cNvCxnSpPr>
          <p:nvPr/>
        </p:nvCxnSpPr>
        <p:spPr>
          <a:xfrm>
            <a:off x="246608" y="638897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593349-EE29-1AAA-C74D-C5DBB45F71FD}"/>
              </a:ext>
            </a:extLst>
          </p:cNvPr>
          <p:cNvSpPr txBox="1"/>
          <p:nvPr/>
        </p:nvSpPr>
        <p:spPr>
          <a:xfrm>
            <a:off x="754608" y="1088571"/>
            <a:ext cx="105991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CACDD-E74A-E83A-DA6E-27DC867C7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749" y="825930"/>
            <a:ext cx="1897484" cy="4852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4D8AA1-E992-04DD-9422-6EA8339A1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5304" y="918977"/>
            <a:ext cx="1897484" cy="475943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807E33-82F6-AAA3-1014-F5EC548D310E}"/>
              </a:ext>
            </a:extLst>
          </p:cNvPr>
          <p:cNvCxnSpPr>
            <a:cxnSpLocks/>
          </p:cNvCxnSpPr>
          <p:nvPr/>
        </p:nvCxnSpPr>
        <p:spPr>
          <a:xfrm>
            <a:off x="6022240" y="925703"/>
            <a:ext cx="41796" cy="5105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371783-413B-956E-F55D-56FEF4203F50}"/>
              </a:ext>
            </a:extLst>
          </p:cNvPr>
          <p:cNvCxnSpPr>
            <a:cxnSpLocks/>
          </p:cNvCxnSpPr>
          <p:nvPr/>
        </p:nvCxnSpPr>
        <p:spPr>
          <a:xfrm>
            <a:off x="6022240" y="915871"/>
            <a:ext cx="2071638" cy="3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E1D0B2-B20D-9464-9660-234CD45C2441}"/>
              </a:ext>
            </a:extLst>
          </p:cNvPr>
          <p:cNvCxnSpPr/>
          <p:nvPr/>
        </p:nvCxnSpPr>
        <p:spPr>
          <a:xfrm flipH="1">
            <a:off x="3531819" y="6031253"/>
            <a:ext cx="2532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CF5D25-6067-8027-9CA6-F80C8A5D8DF9}"/>
              </a:ext>
            </a:extLst>
          </p:cNvPr>
          <p:cNvCxnSpPr>
            <a:cxnSpLocks/>
          </p:cNvCxnSpPr>
          <p:nvPr/>
        </p:nvCxnSpPr>
        <p:spPr>
          <a:xfrm flipV="1">
            <a:off x="3551275" y="5658749"/>
            <a:ext cx="0" cy="352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C497433E-41D9-10CA-2CCA-10959326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67319" y="6421607"/>
            <a:ext cx="6733162" cy="365125"/>
          </a:xfrm>
        </p:spPr>
        <p:txBody>
          <a:bodyPr/>
          <a:lstStyle/>
          <a:p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An-efficient-implementation-of-BCI-EEGNet-on-Arduino-Nano-33-BLE-Sense-Lite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5060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BA678D9-CE53-9915-3DD4-CB37397E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8" y="-4096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latin typeface="Candara" panose="020E0502030303020204" pitchFamily="34" charset="0"/>
                <a:cs typeface="Times New Roman" panose="02020603050405020304" pitchFamily="18" charset="0"/>
              </a:rPr>
              <a:t>Pre-processing &amp; Post-processing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F433100-81C3-8890-D0EC-0194F32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/>
              <a:t>6</a:t>
            </a:fld>
            <a:endParaRPr lang="en-IN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D12EB84A-4E4E-4089-75A8-46E36121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9A2AC617-3251-21F0-6D52-4DBF532A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D0CEB0-BCEE-5C0F-A820-B9FD17BEA2EC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16FD8-57EB-A3F6-9FBC-8EEC7283F4F4}"/>
              </a:ext>
            </a:extLst>
          </p:cNvPr>
          <p:cNvCxnSpPr>
            <a:cxnSpLocks/>
          </p:cNvCxnSpPr>
          <p:nvPr/>
        </p:nvCxnSpPr>
        <p:spPr>
          <a:xfrm>
            <a:off x="246608" y="644993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58D37-6D8F-D37F-A997-588870BC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608" y="709718"/>
            <a:ext cx="11704320" cy="555295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333333"/>
                </a:solidFill>
                <a:latin typeface="Georgia" panose="02040502050405020303" pitchFamily="18" charset="0"/>
              </a:rPr>
              <a:t>Preprocessing: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Custom Filter Design for better noise removal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Designed a 5</a:t>
            </a:r>
            <a:r>
              <a:rPr lang="en-US" baseline="30000" dirty="0">
                <a:solidFill>
                  <a:srgbClr val="333333"/>
                </a:solidFill>
                <a:latin typeface="Georgia" panose="02040502050405020303" pitchFamily="18" charset="0"/>
              </a:rPr>
              <a:t>th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 order Elliptic IIR filter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Fixed point conversion of input float data to reduce the storage requirements, and to achieve low power and low latency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-bit fixed point conversion with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 bits for fraction part (normalized data)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Implementation of preprocessing block on Arduino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Packing the two unpacked  bytes of input received from MATLAB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Pass the packed data through IIR filter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Performing Quantization on filter outputs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Efficient implementation of it with less memory footprint by reusing the variables effectively</a:t>
            </a:r>
          </a:p>
          <a:p>
            <a:r>
              <a:rPr lang="en-US" sz="2400" b="1" dirty="0">
                <a:solidFill>
                  <a:srgbClr val="333333"/>
                </a:solidFill>
                <a:latin typeface="Georgia" panose="02040502050405020303" pitchFamily="18" charset="0"/>
              </a:rPr>
              <a:t>Post-processing:</a:t>
            </a:r>
          </a:p>
          <a:p>
            <a:pPr marL="742950" lvl="1" indent="-285750"/>
            <a:r>
              <a:rPr lang="en-US" dirty="0">
                <a:latin typeface="Georgia" panose="02040502050405020303" pitchFamily="18" charset="0"/>
              </a:rPr>
              <a:t>Dequantize the quantized predicted labels to get the exact </a:t>
            </a:r>
            <a:r>
              <a:rPr lang="en-US" sz="2000" dirty="0">
                <a:latin typeface="Georgia" panose="02040502050405020303" pitchFamily="18" charset="0"/>
              </a:rPr>
              <a:t>S</a:t>
            </a:r>
            <a:r>
              <a:rPr lang="en-US" dirty="0">
                <a:latin typeface="Georgia" panose="02040502050405020303" pitchFamily="18" charset="0"/>
              </a:rPr>
              <a:t>oft</a:t>
            </a:r>
            <a:r>
              <a:rPr lang="en-US" sz="2000" dirty="0">
                <a:latin typeface="Georgia" panose="02040502050405020303" pitchFamily="18" charset="0"/>
              </a:rPr>
              <a:t>M</a:t>
            </a:r>
            <a:r>
              <a:rPr lang="en-US" dirty="0">
                <a:latin typeface="Georgia" panose="02040502050405020303" pitchFamily="18" charset="0"/>
              </a:rPr>
              <a:t>ax layer outputs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10E9D360-0C3B-D5CA-4BD6-8A56C5B3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67319" y="6489703"/>
            <a:ext cx="6733162" cy="365125"/>
          </a:xfrm>
        </p:spPr>
        <p:txBody>
          <a:bodyPr/>
          <a:lstStyle/>
          <a:p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An-efficient-implementation-of-BCI-EEGNet-on-Arduino-Nano-33-BLE-Sense-Lite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401957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BA678D9-CE53-9915-3DD4-CB37397E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8" y="-4096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latin typeface="Candara" panose="020E0502030303020204" pitchFamily="34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F433100-81C3-8890-D0EC-0194F32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/>
              <a:t>7</a:t>
            </a:fld>
            <a:endParaRPr lang="en-IN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D12EB84A-4E4E-4089-75A8-46E36121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9A2AC617-3251-21F0-6D52-4DBF532A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D0CEB0-BCEE-5C0F-A820-B9FD17BEA2EC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16FD8-57EB-A3F6-9FBC-8EEC7283F4F4}"/>
              </a:ext>
            </a:extLst>
          </p:cNvPr>
          <p:cNvCxnSpPr>
            <a:cxnSpLocks/>
          </p:cNvCxnSpPr>
          <p:nvPr/>
        </p:nvCxnSpPr>
        <p:spPr>
          <a:xfrm>
            <a:off x="246608" y="638897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58D37-6D8F-D37F-A997-588870BC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06" y="611208"/>
            <a:ext cx="11993794" cy="5745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Georgia" panose="02040502050405020303" pitchFamily="18" charset="0"/>
              </a:rPr>
              <a:t>Training accuracy : </a:t>
            </a:r>
            <a:r>
              <a:rPr lang="en-US" sz="1600" dirty="0">
                <a:latin typeface="Georgia" panose="02040502050405020303" pitchFamily="18" charset="0"/>
              </a:rPr>
              <a:t>99.31%</a:t>
            </a:r>
            <a:endParaRPr lang="en-US" sz="2000" dirty="0"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Georgia" panose="02040502050405020303" pitchFamily="18" charset="0"/>
              </a:rPr>
              <a:t>Testing accuracy : 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Georgia" panose="02040502050405020303" pitchFamily="18" charset="0"/>
              </a:rPr>
              <a:t>Quantized model: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latin typeface="Georgia" panose="02040502050405020303" pitchFamily="18" charset="0"/>
              </a:rPr>
              <a:t>On Software: 90.64%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latin typeface="Georgia" panose="02040502050405020303" pitchFamily="18" charset="0"/>
              </a:rPr>
              <a:t>On Arduino  : 90.64%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Georgia" panose="02040502050405020303" pitchFamily="18" charset="0"/>
              </a:rPr>
              <a:t>Non-Quantized model: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latin typeface="Georgia" panose="02040502050405020303" pitchFamily="18" charset="0"/>
              </a:rPr>
              <a:t>On Software: 91.08%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latin typeface="Georgia" panose="02040502050405020303" pitchFamily="18" charset="0"/>
              </a:rPr>
              <a:t>On Arduino  : 91.08%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Georgia" panose="02040502050405020303" pitchFamily="18" charset="0"/>
              </a:rPr>
              <a:t>Confusion matrix: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0E38960-F472-C780-A2C3-CF201D2A05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74" y="3752831"/>
            <a:ext cx="2625670" cy="2493961"/>
          </a:xfrm>
          <a:prstGeom prst="rect">
            <a:avLst/>
          </a:prstGeom>
          <a:ln w="22225"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544972C-DFEA-8613-D045-666B43EAB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33854"/>
              </p:ext>
            </p:extLst>
          </p:nvPr>
        </p:nvGraphicFramePr>
        <p:xfrm>
          <a:off x="3865794" y="863526"/>
          <a:ext cx="8128000" cy="5240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183241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29478278"/>
                    </a:ext>
                  </a:extLst>
                </a:gridCol>
              </a:tblGrid>
              <a:tr h="419583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ndara" panose="020E0502030303020204" pitchFamily="34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Candara" panose="020E0502030303020204" pitchFamily="34" charset="0"/>
                        </a:rPr>
                        <a:t>EEG 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095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ndara" panose="020E0502030303020204" pitchFamily="34" charset="0"/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Candara" panose="020E0502030303020204" pitchFamily="34" charset="0"/>
                        </a:rPr>
                        <a:t>MNE – EEG data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79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ndara" panose="020E0502030303020204" pitchFamily="34" charset="0"/>
                        </a:rPr>
                        <a:t>Technology currently used to implement </a:t>
                      </a:r>
                      <a:endParaRPr lang="en-IN" sz="14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ndara" panose="020E0502030303020204" pitchFamily="34" charset="0"/>
                        </a:rPr>
                        <a:t>MATLAB, Google </a:t>
                      </a:r>
                      <a:r>
                        <a:rPr lang="en-US" sz="1400" b="0" dirty="0" err="1">
                          <a:latin typeface="Candara" panose="020E0502030303020204" pitchFamily="34" charset="0"/>
                        </a:rPr>
                        <a:t>Colab</a:t>
                      </a:r>
                      <a:r>
                        <a:rPr lang="en-US" sz="1400" b="0" dirty="0">
                          <a:latin typeface="Candara" panose="020E0502030303020204" pitchFamily="34" charset="0"/>
                        </a:rPr>
                        <a:t>, C++ </a:t>
                      </a:r>
                      <a:endParaRPr lang="en-IN" sz="1400" b="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77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ndara" panose="020E0502030303020204" pitchFamily="34" charset="0"/>
                        </a:rPr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ndara" panose="020E0502030303020204" pitchFamily="34" charset="0"/>
                        </a:rPr>
                        <a:t>Arduino Nano 33 BLE Sense Lite</a:t>
                      </a:r>
                      <a:endParaRPr lang="en-IN" sz="1400" b="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38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Input dimension supported</a:t>
                      </a:r>
                      <a:endParaRPr lang="en-IN" sz="14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Candara" panose="020E0502030303020204" pitchFamily="34" charset="0"/>
                        </a:rPr>
                        <a:t>1*60*151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0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ndara" panose="020E0502030303020204" pitchFamily="34" charset="0"/>
                        </a:rPr>
                        <a:t>Number of input channels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Candara" panose="020E0502030303020204" pitchFamily="34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42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ndara" panose="020E0502030303020204" pitchFamily="34" charset="0"/>
                        </a:rPr>
                        <a:t>Sampling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Candara" panose="020E0502030303020204" pitchFamily="34" charset="0"/>
                        </a:rPr>
                        <a:t>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03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ndara" panose="020E0502030303020204" pitchFamily="34" charset="0"/>
                        </a:rPr>
                        <a:t>Layers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ndara" panose="020E0502030303020204" pitchFamily="34" charset="0"/>
                        </a:rPr>
                        <a:t>Conv2d, DW, PW,  GAP</a:t>
                      </a:r>
                      <a:endParaRPr lang="en-IN" sz="1400" b="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52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ndara" panose="020E0502030303020204" pitchFamily="34" charset="0"/>
                        </a:rPr>
                        <a:t>Output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Candara" panose="020E0502030303020204" pitchFamily="34" charset="0"/>
                        </a:rPr>
                        <a:t>4 (</a:t>
                      </a:r>
                      <a:r>
                        <a:rPr lang="en-IN" sz="1400" b="0" dirty="0" err="1">
                          <a:latin typeface="Candara" panose="020E0502030303020204" pitchFamily="34" charset="0"/>
                        </a:rPr>
                        <a:t>Audio_left</a:t>
                      </a:r>
                      <a:r>
                        <a:rPr lang="en-IN" sz="1400" b="0" dirty="0">
                          <a:latin typeface="Candara" panose="020E0502030303020204" pitchFamily="34" charset="0"/>
                        </a:rPr>
                        <a:t>, </a:t>
                      </a:r>
                      <a:r>
                        <a:rPr lang="en-IN" sz="1400" b="0" dirty="0" err="1">
                          <a:latin typeface="Candara" panose="020E0502030303020204" pitchFamily="34" charset="0"/>
                        </a:rPr>
                        <a:t>Audio_right</a:t>
                      </a:r>
                      <a:r>
                        <a:rPr lang="en-IN" sz="1400" b="0" dirty="0">
                          <a:latin typeface="Candara" panose="020E0502030303020204" pitchFamily="34" charset="0"/>
                        </a:rPr>
                        <a:t>, </a:t>
                      </a:r>
                      <a:r>
                        <a:rPr lang="en-IN" sz="1400" b="0" dirty="0" err="1">
                          <a:latin typeface="Candara" panose="020E0502030303020204" pitchFamily="34" charset="0"/>
                        </a:rPr>
                        <a:t>Visual_left</a:t>
                      </a:r>
                      <a:r>
                        <a:rPr lang="en-IN" sz="1400" b="0" dirty="0">
                          <a:latin typeface="Candara" panose="020E0502030303020204" pitchFamily="34" charset="0"/>
                        </a:rPr>
                        <a:t>, </a:t>
                      </a:r>
                      <a:r>
                        <a:rPr lang="en-IN" sz="1400" b="0" dirty="0" err="1">
                          <a:latin typeface="Candara" panose="020E0502030303020204" pitchFamily="34" charset="0"/>
                        </a:rPr>
                        <a:t>Visual_right</a:t>
                      </a:r>
                      <a:r>
                        <a:rPr lang="en-IN" sz="1400" b="0" dirty="0">
                          <a:latin typeface="Candara" panose="020E0502030303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77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# Quantized model parameters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Candara" panose="020E0502030303020204" pitchFamily="34" charset="0"/>
                        </a:rPr>
                        <a:t>8256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07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# Non - quantized model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Candara" panose="020E0502030303020204" pitchFamily="34" charset="0"/>
                        </a:rPr>
                        <a:t>12216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42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Dynamic memory usage of Global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175.5 KB (68%)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02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 Dynamic memory available for local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ndara" panose="020E0502030303020204" pitchFamily="34" charset="0"/>
                        </a:rPr>
                        <a:t>80.5KB (32%)</a:t>
                      </a:r>
                      <a:endParaRPr lang="en-IN" sz="1400" b="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8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Program storage space used by Sketch </a:t>
                      </a:r>
                      <a:endParaRPr lang="en-IN" sz="1400" b="1" kern="120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dirty="0"/>
                        <a:t>251.85KB (26%)</a:t>
                      </a:r>
                      <a:endParaRPr lang="en-IN" sz="1400" b="0" kern="1200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307420"/>
                  </a:ext>
                </a:extLst>
              </a:tr>
            </a:tbl>
          </a:graphicData>
        </a:graphic>
      </p:graphicFrame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08E6A5AE-5605-F951-BC7E-4614338D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67319" y="6421607"/>
            <a:ext cx="6733162" cy="365125"/>
          </a:xfrm>
        </p:spPr>
        <p:txBody>
          <a:bodyPr/>
          <a:lstStyle/>
          <a:p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An-efficient-implementation-of-BCI-EEGNet-on-Arduino-Nano-33-BLE-Sense-Lite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70777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BA678D9-CE53-9915-3DD4-CB37397E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8" y="-4096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latin typeface="Candara" panose="020E0502030303020204" pitchFamily="34" charset="0"/>
                <a:cs typeface="Times New Roman" panose="02020603050405020304" pitchFamily="18" charset="0"/>
              </a:rPr>
              <a:t>Observation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F433100-81C3-8890-D0EC-0194F32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/>
              <a:t>8</a:t>
            </a:fld>
            <a:endParaRPr lang="en-IN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D12EB84A-4E4E-4089-75A8-46E36121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9A2AC617-3251-21F0-6D52-4DBF532A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D0CEB0-BCEE-5C0F-A820-B9FD17BEA2EC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16FD8-57EB-A3F6-9FBC-8EEC7283F4F4}"/>
              </a:ext>
            </a:extLst>
          </p:cNvPr>
          <p:cNvCxnSpPr>
            <a:cxnSpLocks/>
          </p:cNvCxnSpPr>
          <p:nvPr/>
        </p:nvCxnSpPr>
        <p:spPr>
          <a:xfrm>
            <a:off x="246608" y="638897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593349-EE29-1AAA-C74D-C5DBB45F71FD}"/>
              </a:ext>
            </a:extLst>
          </p:cNvPr>
          <p:cNvSpPr txBox="1"/>
          <p:nvPr/>
        </p:nvSpPr>
        <p:spPr>
          <a:xfrm>
            <a:off x="520008" y="908076"/>
            <a:ext cx="11050384" cy="4993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TensorFlow Lite does not support all type of layers, activation functions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Need to select best suited from the available sets (ELU -&gt; RELU)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Pointwise, Separable layers -&gt; not supported in </a:t>
            </a:r>
            <a:r>
              <a:rPr lang="en-US" sz="2400" dirty="0" err="1">
                <a:solidFill>
                  <a:srgbClr val="333333"/>
                </a:solidFill>
                <a:latin typeface="Georgia" panose="02040502050405020303" pitchFamily="18" charset="0"/>
              </a:rPr>
              <a:t>Tflite</a:t>
            </a:r>
            <a:endParaRPr lang="en-US" sz="2400" b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lvl="1" algn="just"/>
            <a:endParaRPr lang="en-US" sz="105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Fixed point conversion limits the accuracy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Int8 format : significant accuracy drop </a:t>
            </a: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 go for Int16 format</a:t>
            </a:r>
            <a:endParaRPr lang="en-US" sz="24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lvl="1" algn="just"/>
            <a:endParaRPr lang="en-US" sz="11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Using UART to send each samples enables testing of any number of samples in a single go and squeezes the storage requirement to one data sample </a:t>
            </a:r>
            <a:r>
              <a:rPr lang="en-US" sz="2000" dirty="0">
                <a:solidFill>
                  <a:srgbClr val="333333"/>
                </a:solidFill>
                <a:latin typeface="Georgia" panose="02040502050405020303" pitchFamily="18" charset="0"/>
              </a:rPr>
              <a:t>(18120B)</a:t>
            </a:r>
            <a:endParaRPr lang="en-US" sz="28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algn="just"/>
            <a:endParaRPr lang="en-US" sz="1000" dirty="0">
              <a:solidFill>
                <a:srgbClr val="333333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Handling </a:t>
            </a:r>
            <a:r>
              <a:rPr lang="en-US" sz="2400" i="1" dirty="0">
                <a:solidFill>
                  <a:srgbClr val="333333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Serial port reading time out</a:t>
            </a: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 errors by clearing and reassigning serial port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Pre-processing block on hardware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Memory constraints </a:t>
            </a: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 Effective reuse of memory assigned previously</a:t>
            </a:r>
            <a:endParaRPr lang="en-US" sz="2400" dirty="0">
              <a:solidFill>
                <a:srgbClr val="333333"/>
              </a:solidFill>
              <a:latin typeface="Georgia" panose="02040502050405020303" pitchFamily="18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05D55116-55A1-D4D0-1348-EBC40C04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67319" y="6421607"/>
            <a:ext cx="6733162" cy="365125"/>
          </a:xfrm>
        </p:spPr>
        <p:txBody>
          <a:bodyPr/>
          <a:lstStyle/>
          <a:p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An-efficient-implementation-of-BCI-EEGNet-on-Arduino-Nano-33-BLE-Sense-Lite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46267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BA678D9-CE53-9915-3DD4-CB37397E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8" y="-4096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latin typeface="Candara" panose="020E0502030303020204" pitchFamily="34" charset="0"/>
                <a:cs typeface="Times New Roman" panose="02020603050405020304" pitchFamily="18" charset="0"/>
              </a:rPr>
              <a:t>Standout features/ Work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F433100-81C3-8890-D0EC-0194F329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AB690E-B781-4B45-B8CC-F7E2CF7B2334}" type="slidenum">
              <a:rPr lang="en-IN" smtClean="0"/>
              <a:t>9</a:t>
            </a:fld>
            <a:endParaRPr lang="en-IN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D12EB84A-4E4E-4089-75A8-46E36121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88" y="48902"/>
            <a:ext cx="402094" cy="40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9A2AC617-3251-21F0-6D52-4DBF532A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784" y="77437"/>
            <a:ext cx="1770826" cy="3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D0CEB0-BCEE-5C0F-A820-B9FD17BEA2EC}"/>
              </a:ext>
            </a:extLst>
          </p:cNvPr>
          <p:cNvCxnSpPr>
            <a:cxnSpLocks/>
          </p:cNvCxnSpPr>
          <p:nvPr/>
        </p:nvCxnSpPr>
        <p:spPr>
          <a:xfrm>
            <a:off x="279400" y="522450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16FD8-57EB-A3F6-9FBC-8EEC7283F4F4}"/>
              </a:ext>
            </a:extLst>
          </p:cNvPr>
          <p:cNvCxnSpPr>
            <a:cxnSpLocks/>
          </p:cNvCxnSpPr>
          <p:nvPr/>
        </p:nvCxnSpPr>
        <p:spPr>
          <a:xfrm>
            <a:off x="246608" y="6429618"/>
            <a:ext cx="1153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593349-EE29-1AAA-C74D-C5DBB45F71FD}"/>
              </a:ext>
            </a:extLst>
          </p:cNvPr>
          <p:cNvSpPr txBox="1"/>
          <p:nvPr/>
        </p:nvSpPr>
        <p:spPr>
          <a:xfrm>
            <a:off x="413792" y="889984"/>
            <a:ext cx="11364416" cy="5098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Training novelty </a:t>
            </a: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 Use of DS-CNN for reducing computational cost</a:t>
            </a:r>
            <a:endParaRPr lang="en-US" sz="20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Tiny Model (Quantized model size =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 kB), yet highly accurate (more than 90%)</a:t>
            </a:r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Custom Filter Design for better noise removal</a:t>
            </a:r>
          </a:p>
          <a:p>
            <a:pPr marL="742950" lvl="1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Designed a 5</a:t>
            </a:r>
            <a:r>
              <a:rPr lang="en-US" baseline="30000" dirty="0">
                <a:solidFill>
                  <a:srgbClr val="333333"/>
                </a:solidFill>
                <a:latin typeface="Georgia" panose="02040502050405020303" pitchFamily="18" charset="0"/>
              </a:rPr>
              <a:t>th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 order Elliptic IIR filter</a:t>
            </a:r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Fixed point conversion of input data to reduce the storage requirements, and to achieve low power and low latency</a:t>
            </a:r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US" sz="3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Implementation of preprocessing block on Arduino</a:t>
            </a:r>
          </a:p>
          <a:p>
            <a:pPr marL="742950" lvl="1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Efficient implementation of it with less memory footprint by reusing the variables effectively</a:t>
            </a:r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US" sz="5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US" sz="6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Sending and receiving the data through UART enables testing of any number of samples in a single go and squeezes the storage requirement to one data sample</a:t>
            </a:r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Interactive GUI for better visualization, input-output</a:t>
            </a:r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Georgia" panose="02040502050405020303" pitchFamily="18" charset="0"/>
              </a:rPr>
              <a:t>LED indication on Arduino to check the classified output 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BEF1A1D0-2515-32A5-C005-C57A335D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67319" y="6421607"/>
            <a:ext cx="6733162" cy="365125"/>
          </a:xfrm>
        </p:spPr>
        <p:txBody>
          <a:bodyPr/>
          <a:lstStyle/>
          <a:p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An-efficient-implementation-of-BCI-EEGNet-on-Arduino-Nano-33-BLE-Sense-Lite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3447771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5452</TotalTime>
  <Words>1066</Words>
  <Application>Microsoft Office PowerPoint</Application>
  <PresentationFormat>Widescreen</PresentationFormat>
  <Paragraphs>208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Georgia</vt:lpstr>
      <vt:lpstr>Times New Roman</vt:lpstr>
      <vt:lpstr>Wingdings</vt:lpstr>
      <vt:lpstr>Office Theme</vt:lpstr>
      <vt:lpstr>E1 201 : HAOML 2022 Course Project An efficient implementation of BCI EEG Net</vt:lpstr>
      <vt:lpstr>Problem Definition</vt:lpstr>
      <vt:lpstr>Hardware and Dataset</vt:lpstr>
      <vt:lpstr>Details of the network</vt:lpstr>
      <vt:lpstr>Details of the network</vt:lpstr>
      <vt:lpstr>Pre-processing &amp; Post-processing</vt:lpstr>
      <vt:lpstr>Results</vt:lpstr>
      <vt:lpstr>Observation</vt:lpstr>
      <vt:lpstr>Standout features/ Work</vt:lpstr>
      <vt:lpstr>Future work</vt:lpstr>
      <vt:lpstr>References</vt:lpstr>
      <vt:lpstr>Team Members Contribution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SPARSE MACHINE LEARNING ARCHITECTURE  FOR  EDGE COMPUTING RAMAN  (Reconfigurable And sparse Machine learning Accelerator for deep Neural networks)</dc:title>
  <dc:creator>Anand Chauhan</dc:creator>
  <cp:lastModifiedBy>Hitesh Oleti Pavan</cp:lastModifiedBy>
  <cp:revision>46</cp:revision>
  <dcterms:created xsi:type="dcterms:W3CDTF">2022-07-05T04:30:35Z</dcterms:created>
  <dcterms:modified xsi:type="dcterms:W3CDTF">2022-12-15T13:42:09Z</dcterms:modified>
</cp:coreProperties>
</file>