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7" r:id="rId4"/>
    <p:sldId id="268" r:id="rId5"/>
    <p:sldId id="269" r:id="rId6"/>
    <p:sldId id="272" r:id="rId7"/>
    <p:sldId id="261" r:id="rId8"/>
    <p:sldId id="275" r:id="rId9"/>
    <p:sldId id="276" r:id="rId10"/>
    <p:sldId id="274" r:id="rId11"/>
    <p:sldId id="270" r:id="rId12"/>
    <p:sldId id="271"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DAC663-75C6-4BA0-8696-6FDFBF0D214B}" v="3" dt="2025-04-01T15:57:50.7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5"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61EEE-23F8-4397-A609-1B9B4F6E36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06E9F9-2062-4664-8F90-D110AFA9EF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C64D1F-2A08-4996-B91B-E4C45B939B37}"/>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D575B5A9-52A4-4F9B-AD93-A2B61B084F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2C5057-F5C3-4C61-B704-A85575F6F38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9655543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5C09-5457-43B9-B264-884881D2DCE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7798CC-4698-4106-8FDA-DCACE0D8B4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F67DF3-27EB-440F-AED8-EEC71274C9F9}"/>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1ABE3C94-5266-4BE2-88A6-B5E8C0044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BB1195-C37B-4781-89A1-2DE853399FE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337725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8FBF95-B559-4018-980C-9DC7A57E30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FB8EE0-AA29-479C-80EF-9FBF2D26BF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DF5B60-13F2-44AF-8E93-793AE49C0C73}"/>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B1920C94-7681-45A9-A314-218049BB5C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BFCF10-50B6-497C-9E04-1118BF5957C2}"/>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804643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C404B-2584-405B-BF2E-35F94D044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FE00CD-071B-486A-BD56-2FC607DD91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C66549-4552-48E8-B597-BF44BBDD112E}"/>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5AB4C52D-ABD5-4248-A23A-CFA4DC8A6E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42182-CD45-48DB-ACB5-115DAF8C28AA}"/>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134988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FCAD-EB27-49C3-ADCB-567453B3B7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CFB0736-3B58-44D4-8AD6-B67D9A53A3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5768BC-7DB8-44BC-B030-90D7E7D16688}"/>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4C50501F-EEC3-459D-AEE0-0740E8FCEB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328B01-37BE-4B2D-ACC8-0A81FDE40BCB}"/>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212125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2484-70ED-425A-BCEE-75BBE43F6A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2BB42B-ACA5-41BD-8FA9-DB9B9E23D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EE7A450-5341-4BE3-821E-49E46115DA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53D2F4-C560-4AD4-86DD-2C7B17A82DBC}"/>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6" name="Footer Placeholder 5">
            <a:extLst>
              <a:ext uri="{FF2B5EF4-FFF2-40B4-BE49-F238E27FC236}">
                <a16:creationId xmlns:a16="http://schemas.microsoft.com/office/drawing/2014/main" id="{775B7BF0-41AC-4308-9CED-4376EAC306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DB180-F869-49CB-9D4D-BC7B3DEE1EE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11817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D79F-C593-447D-B49B-8CE76D13A3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FEED66-151D-421C-BE3B-5658F8E0B4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93900B-84CD-4079-AB20-F69B6B748D6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B7FE8E-4029-495B-8767-F533B7214A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B82EB3-2380-42DC-B839-A78E1AEC9B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EA981D7-5FF4-4E8F-A0C6-EECB4C69B097}"/>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8" name="Footer Placeholder 7">
            <a:extLst>
              <a:ext uri="{FF2B5EF4-FFF2-40B4-BE49-F238E27FC236}">
                <a16:creationId xmlns:a16="http://schemas.microsoft.com/office/drawing/2014/main" id="{673A36C2-3AA8-4A16-AFB8-5E20CAD7B8F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9E91E7-63C1-4B11-8259-33D129743DD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687726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5740A-BDAB-4C35-BD60-26ED99830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E92389-FFA1-4791-90B6-33ADA5D50A79}"/>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4" name="Footer Placeholder 3">
            <a:extLst>
              <a:ext uri="{FF2B5EF4-FFF2-40B4-BE49-F238E27FC236}">
                <a16:creationId xmlns:a16="http://schemas.microsoft.com/office/drawing/2014/main" id="{0AD4E6EC-EA01-4094-B88F-6540E9132A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1F47EC-3751-46AE-B454-C09995D8F88F}"/>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460225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21A570-0DF4-4A0B-B9AB-1B6DC336E9B7}"/>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3" name="Footer Placeholder 2">
            <a:extLst>
              <a:ext uri="{FF2B5EF4-FFF2-40B4-BE49-F238E27FC236}">
                <a16:creationId xmlns:a16="http://schemas.microsoft.com/office/drawing/2014/main" id="{E4073E93-1313-4314-BBA9-B183287834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B70830-4642-4D3C-94CD-5F63DC9A1D18}"/>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2515314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9ED98-6103-429A-B254-2419D0B95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E1CE2-5AF7-4CF4-8F83-30C4829CBD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96899E-BCD6-4E46-811C-0C603D949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C72B5-2273-48C0-8EB7-20F1A71078A9}"/>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6" name="Footer Placeholder 5">
            <a:extLst>
              <a:ext uri="{FF2B5EF4-FFF2-40B4-BE49-F238E27FC236}">
                <a16:creationId xmlns:a16="http://schemas.microsoft.com/office/drawing/2014/main" id="{A554E18B-65C7-4C78-A3CE-D9BA121558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E776B6-72F4-45E3-9FC4-58214D9A90FE}"/>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3769716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1F0AF-5BA2-4EBB-817E-B9136B4A2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CC6A85-364B-4F83-9D4C-D5EFC456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49C4D5-F6DF-48E3-9CCB-64A3979A10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E56E60-8D94-4E7A-A36C-4F863399238D}"/>
              </a:ext>
            </a:extLst>
          </p:cNvPr>
          <p:cNvSpPr>
            <a:spLocks noGrp="1"/>
          </p:cNvSpPr>
          <p:nvPr>
            <p:ph type="dt" sz="half" idx="10"/>
          </p:nvPr>
        </p:nvSpPr>
        <p:spPr/>
        <p:txBody>
          <a:bodyPr/>
          <a:lstStyle/>
          <a:p>
            <a:fld id="{7CD0E93C-1A7B-40B1-94C3-27A6A3823D72}" type="datetimeFigureOut">
              <a:rPr lang="en-IN" smtClean="0"/>
              <a:t>01-04-2025</a:t>
            </a:fld>
            <a:endParaRPr lang="en-IN"/>
          </a:p>
        </p:txBody>
      </p:sp>
      <p:sp>
        <p:nvSpPr>
          <p:cNvPr id="6" name="Footer Placeholder 5">
            <a:extLst>
              <a:ext uri="{FF2B5EF4-FFF2-40B4-BE49-F238E27FC236}">
                <a16:creationId xmlns:a16="http://schemas.microsoft.com/office/drawing/2014/main" id="{641EAA3E-1289-4AAA-A6FF-AF00B02CDC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A5B66D-D0F5-4374-B867-23F3F2EB4440}"/>
              </a:ext>
            </a:extLst>
          </p:cNvPr>
          <p:cNvSpPr>
            <a:spLocks noGrp="1"/>
          </p:cNvSpPr>
          <p:nvPr>
            <p:ph type="sldNum" sz="quarter" idx="12"/>
          </p:nvPr>
        </p:nvSpPr>
        <p:spPr/>
        <p:txBody>
          <a:bodyPr/>
          <a:lstStyle/>
          <a:p>
            <a:fld id="{933ED4FD-44AF-4737-AA0D-68A77C9C9091}" type="slidenum">
              <a:rPr lang="en-IN" smtClean="0"/>
              <a:t>‹#›</a:t>
            </a:fld>
            <a:endParaRPr lang="en-IN"/>
          </a:p>
        </p:txBody>
      </p:sp>
    </p:spTree>
    <p:extLst>
      <p:ext uri="{BB962C8B-B14F-4D97-AF65-F5344CB8AC3E}">
        <p14:creationId xmlns:p14="http://schemas.microsoft.com/office/powerpoint/2010/main" val="72679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84F568-96BC-46EB-9D43-A8F646EBE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42F078-EDAF-4F52-A929-B2B984E2FE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4783EE-94ED-458B-9C77-88BCC52F00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D0E93C-1A7B-40B1-94C3-27A6A3823D72}" type="datetimeFigureOut">
              <a:rPr lang="en-IN" smtClean="0"/>
              <a:t>01-04-2025</a:t>
            </a:fld>
            <a:endParaRPr lang="en-IN"/>
          </a:p>
        </p:txBody>
      </p:sp>
      <p:sp>
        <p:nvSpPr>
          <p:cNvPr id="5" name="Footer Placeholder 4">
            <a:extLst>
              <a:ext uri="{FF2B5EF4-FFF2-40B4-BE49-F238E27FC236}">
                <a16:creationId xmlns:a16="http://schemas.microsoft.com/office/drawing/2014/main" id="{AA066F3F-9A0D-47E0-A4D1-42EDEDFE25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6CA242D-3DBC-4899-AC1C-49906619E5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ED4FD-44AF-4737-AA0D-68A77C9C9091}" type="slidenum">
              <a:rPr lang="en-IN" smtClean="0"/>
              <a:t>‹#›</a:t>
            </a:fld>
            <a:endParaRPr lang="en-IN"/>
          </a:p>
        </p:txBody>
      </p:sp>
    </p:spTree>
    <p:extLst>
      <p:ext uri="{BB962C8B-B14F-4D97-AF65-F5344CB8AC3E}">
        <p14:creationId xmlns:p14="http://schemas.microsoft.com/office/powerpoint/2010/main" val="3065115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8B642-E872-4A6B-85E6-BD01ADE0F3D6}"/>
              </a:ext>
            </a:extLst>
          </p:cNvPr>
          <p:cNvSpPr>
            <a:spLocks noGrp="1"/>
          </p:cNvSpPr>
          <p:nvPr>
            <p:ph type="title"/>
          </p:nvPr>
        </p:nvSpPr>
        <p:spPr>
          <a:xfrm>
            <a:off x="812802" y="1119674"/>
            <a:ext cx="10645189" cy="2540598"/>
          </a:xfrm>
        </p:spPr>
        <p:txBody>
          <a:bodyPr>
            <a:noAutofit/>
          </a:bodyPr>
          <a:lstStyle/>
          <a:p>
            <a:pPr algn="ctr">
              <a:lnSpc>
                <a:spcPct val="150000"/>
              </a:lnSpc>
            </a:pPr>
            <a:r>
              <a:rPr lang="en-US" sz="3600" b="1" dirty="0">
                <a:solidFill>
                  <a:schemeClr val="accent1">
                    <a:lumMod val="75000"/>
                  </a:schemeClr>
                </a:solidFill>
                <a:latin typeface="Times New Roman" panose="02020603050405020304" pitchFamily="18" charset="0"/>
                <a:cs typeface="Times New Roman" panose="02020603050405020304" pitchFamily="18" charset="0"/>
              </a:rPr>
              <a:t/>
            </a:r>
            <a:br>
              <a:rPr lang="en-US" sz="36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Department of Computer Science and Engineering </a:t>
            </a:r>
            <a:br>
              <a:rPr lang="en-US" sz="2800" b="1" dirty="0">
                <a:solidFill>
                  <a:schemeClr val="accent1">
                    <a:lumMod val="75000"/>
                  </a:schemeClr>
                </a:solidFill>
                <a:latin typeface="Times New Roman" panose="02020603050405020304" pitchFamily="18" charset="0"/>
                <a:cs typeface="Times New Roman" panose="02020603050405020304" pitchFamily="18" charset="0"/>
              </a:rPr>
            </a:br>
            <a:r>
              <a:rPr lang="en-US" sz="2800" b="1" dirty="0">
                <a:solidFill>
                  <a:schemeClr val="accent1">
                    <a:lumMod val="75000"/>
                  </a:schemeClr>
                </a:solidFill>
                <a:latin typeface="Times New Roman" panose="02020603050405020304" pitchFamily="18" charset="0"/>
                <a:cs typeface="Times New Roman" panose="02020603050405020304" pitchFamily="18" charset="0"/>
              </a:rPr>
              <a:t>Academic Year (2024-25) </a:t>
            </a:r>
            <a:r>
              <a:rPr lang="en-US" sz="2400" b="1" dirty="0">
                <a:latin typeface="Times New Roman" panose="02020603050405020304" pitchFamily="18" charset="0"/>
                <a:cs typeface="Times New Roman" panose="02020603050405020304" pitchFamily="18" charset="0"/>
              </a:rPr>
              <a:t/>
            </a:r>
            <a:br>
              <a:rPr lang="en-US" sz="2400" b="1" dirty="0">
                <a:latin typeface="Times New Roman" panose="02020603050405020304" pitchFamily="18" charset="0"/>
                <a:cs typeface="Times New Roman" panose="02020603050405020304" pitchFamily="18" charset="0"/>
              </a:rPr>
            </a:br>
            <a:r>
              <a:rPr lang="en-US" sz="2400" b="1" dirty="0">
                <a:solidFill>
                  <a:srgbClr val="C00000"/>
                </a:solidFill>
                <a:latin typeface="Times New Roman" panose="02020603050405020304" pitchFamily="18" charset="0"/>
                <a:cs typeface="Times New Roman" panose="02020603050405020304" pitchFamily="18" charset="0"/>
              </a:rPr>
              <a:t>22CSE48 - Mini Project using Java</a:t>
            </a:r>
            <a:r>
              <a:rPr lang="en-US" sz="2000" b="1" dirty="0">
                <a:solidFill>
                  <a:srgbClr val="C00000"/>
                </a:solidFill>
                <a:latin typeface="Times New Roman" panose="02020603050405020304" pitchFamily="18" charset="0"/>
                <a:cs typeface="Times New Roman" panose="02020603050405020304" pitchFamily="18" charset="0"/>
              </a:rPr>
              <a:t/>
            </a:r>
            <a:br>
              <a:rPr lang="en-US" sz="2000" b="1" dirty="0">
                <a:solidFill>
                  <a:srgbClr val="C00000"/>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Review 1</a:t>
            </a:r>
            <a:br>
              <a:rPr lang="en-US" sz="2000" b="1" dirty="0">
                <a:solidFill>
                  <a:schemeClr val="accent1">
                    <a:lumMod val="75000"/>
                  </a:schemeClr>
                </a:solidFill>
                <a:latin typeface="Times New Roman" panose="02020603050405020304" pitchFamily="18" charset="0"/>
                <a:cs typeface="Times New Roman" panose="02020603050405020304" pitchFamily="18" charset="0"/>
              </a:rPr>
            </a:br>
            <a:r>
              <a:rPr lang="en-US" sz="2000" b="1" dirty="0">
                <a:solidFill>
                  <a:schemeClr val="accent1">
                    <a:lumMod val="75000"/>
                  </a:schemeClr>
                </a:solidFill>
                <a:latin typeface="Times New Roman" panose="02020603050405020304" pitchFamily="18" charset="0"/>
                <a:cs typeface="Times New Roman" panose="02020603050405020304" pitchFamily="18" charset="0"/>
              </a:rPr>
              <a:t>Book My Stay</a:t>
            </a:r>
            <a:r>
              <a:rPr lang="en-US" sz="2000" b="1" dirty="0">
                <a:solidFill>
                  <a:srgbClr val="C00000"/>
                </a:solidFill>
                <a:latin typeface="Times New Roman" panose="02020603050405020304" pitchFamily="18" charset="0"/>
                <a:cs typeface="Times New Roman" panose="02020603050405020304" pitchFamily="18" charset="0"/>
              </a:rPr>
              <a:t/>
            </a:r>
            <a:br>
              <a:rPr lang="en-US" sz="2000" b="1" dirty="0">
                <a:solidFill>
                  <a:srgbClr val="C00000"/>
                </a:solidFill>
                <a:latin typeface="Times New Roman" panose="02020603050405020304" pitchFamily="18" charset="0"/>
                <a:cs typeface="Times New Roman" panose="02020603050405020304" pitchFamily="18" charset="0"/>
              </a:rPr>
            </a:br>
            <a:endParaRPr lang="en-IN" sz="3200" b="1"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49CDC7B-CFE1-4353-A7A6-61BB4EC58952}"/>
              </a:ext>
            </a:extLst>
          </p:cNvPr>
          <p:cNvSpPr>
            <a:spLocks noGrp="1"/>
          </p:cNvSpPr>
          <p:nvPr>
            <p:ph sz="half" idx="1"/>
          </p:nvPr>
        </p:nvSpPr>
        <p:spPr>
          <a:xfrm>
            <a:off x="382817" y="3919539"/>
            <a:ext cx="4525997" cy="2346508"/>
          </a:xfrm>
        </p:spPr>
        <p:txBody>
          <a:bodyPr>
            <a:normAutofit fontScale="92500" lnSpcReduction="20000"/>
          </a:bodyPr>
          <a:lstStyle/>
          <a:p>
            <a:pPr marL="0" indent="0">
              <a:lnSpc>
                <a:spcPct val="150000"/>
              </a:lnSpc>
              <a:buNone/>
            </a:pPr>
            <a:r>
              <a:rPr lang="en-US" sz="2400" b="1" dirty="0">
                <a:solidFill>
                  <a:srgbClr val="C00000"/>
                </a:solidFill>
                <a:latin typeface="Times New Roman" panose="02020603050405020304" pitchFamily="18" charset="0"/>
                <a:cs typeface="Times New Roman" panose="02020603050405020304" pitchFamily="18" charset="0"/>
              </a:rPr>
              <a:t>Team Members</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1NH23CS095-Hitesh R- B section</a:t>
            </a:r>
          </a:p>
          <a:p>
            <a:pPr>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1NH23CS103-K M Gokul- B section</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4331EB39-098E-49CF-905F-7E94B43AEE9B}"/>
              </a:ext>
            </a:extLst>
          </p:cNvPr>
          <p:cNvSpPr>
            <a:spLocks noGrp="1"/>
          </p:cNvSpPr>
          <p:nvPr>
            <p:ph sz="half" idx="2"/>
          </p:nvPr>
        </p:nvSpPr>
        <p:spPr>
          <a:xfrm>
            <a:off x="6647284" y="4028358"/>
            <a:ext cx="5161899" cy="2166695"/>
          </a:xfrm>
        </p:spPr>
        <p:txBody>
          <a:bodyPr>
            <a:normAutofit fontScale="92500" lnSpcReduction="20000"/>
          </a:bodyPr>
          <a:lstStyle/>
          <a:p>
            <a:pPr marL="0" indent="0">
              <a:lnSpc>
                <a:spcPct val="160000"/>
              </a:lnSpc>
              <a:buNone/>
            </a:pPr>
            <a:r>
              <a:rPr lang="en-US" sz="2400" b="1" dirty="0">
                <a:solidFill>
                  <a:srgbClr val="C00000"/>
                </a:solidFill>
                <a:latin typeface="Times New Roman" panose="02020603050405020304" pitchFamily="18" charset="0"/>
                <a:cs typeface="Times New Roman" panose="02020603050405020304" pitchFamily="18" charset="0"/>
              </a:rPr>
              <a:t>Reviewer</a:t>
            </a:r>
          </a:p>
          <a:p>
            <a:pPr marL="0" indent="0">
              <a:lnSpc>
                <a:spcPct val="160000"/>
              </a:lnSpc>
              <a:buNone/>
            </a:pPr>
            <a:r>
              <a:rPr lang="en-US" sz="2000" b="1" dirty="0" err="1">
                <a:latin typeface="Times New Roman" panose="02020603050405020304" pitchFamily="18" charset="0"/>
                <a:cs typeface="Times New Roman" panose="02020603050405020304" pitchFamily="18" charset="0"/>
              </a:rPr>
              <a:t>Ms.Saranya</a:t>
            </a:r>
            <a:r>
              <a:rPr lang="en-US" sz="2000" b="1" dirty="0">
                <a:latin typeface="Times New Roman" panose="02020603050405020304" pitchFamily="18" charset="0"/>
                <a:cs typeface="Times New Roman" panose="02020603050405020304" pitchFamily="18" charset="0"/>
              </a:rPr>
              <a:t> S</a:t>
            </a:r>
          </a:p>
          <a:p>
            <a:pPr marL="0" indent="0">
              <a:lnSpc>
                <a:spcPct val="160000"/>
              </a:lnSpc>
              <a:buNone/>
            </a:pPr>
            <a:r>
              <a:rPr lang="en-US" sz="2000" b="1" dirty="0">
                <a:latin typeface="Times New Roman" panose="02020603050405020304" pitchFamily="18" charset="0"/>
                <a:cs typeface="Times New Roman" panose="02020603050405020304" pitchFamily="18" charset="0"/>
              </a:rPr>
              <a:t>Professor</a:t>
            </a:r>
          </a:p>
          <a:p>
            <a:pPr marL="0" indent="0">
              <a:lnSpc>
                <a:spcPct val="160000"/>
              </a:lnSpc>
              <a:buNone/>
            </a:pPr>
            <a:r>
              <a:rPr lang="en-US" sz="2000" b="1" dirty="0">
                <a:latin typeface="Times New Roman" panose="02020603050405020304" pitchFamily="18" charset="0"/>
                <a:cs typeface="Times New Roman" panose="02020603050405020304" pitchFamily="18" charset="0"/>
              </a:rPr>
              <a:t>Dept. of CSE, NHCE</a:t>
            </a:r>
          </a:p>
        </p:txBody>
      </p:sp>
      <p:pic>
        <p:nvPicPr>
          <p:cNvPr id="11" name="Picture 10">
            <a:extLst>
              <a:ext uri="{FF2B5EF4-FFF2-40B4-BE49-F238E27FC236}">
                <a16:creationId xmlns:a16="http://schemas.microsoft.com/office/drawing/2014/main" id="{B50314D2-C144-4A46-8261-B6831FBFA13E}"/>
              </a:ext>
            </a:extLst>
          </p:cNvPr>
          <p:cNvPicPr>
            <a:picLocks noChangeAspect="1"/>
          </p:cNvPicPr>
          <p:nvPr/>
        </p:nvPicPr>
        <p:blipFill rotWithShape="1">
          <a:blip r:embed="rId2"/>
          <a:srcRect r="24268"/>
          <a:stretch/>
        </p:blipFill>
        <p:spPr>
          <a:xfrm>
            <a:off x="1371601" y="38634"/>
            <a:ext cx="9489232" cy="1081039"/>
          </a:xfrm>
          <a:prstGeom prst="rect">
            <a:avLst/>
          </a:prstGeom>
        </p:spPr>
      </p:pic>
    </p:spTree>
    <p:extLst>
      <p:ext uri="{BB962C8B-B14F-4D97-AF65-F5344CB8AC3E}">
        <p14:creationId xmlns:p14="http://schemas.microsoft.com/office/powerpoint/2010/main" val="2674041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C00000"/>
                </a:solidFill>
                <a:latin typeface="Times New Roman" panose="02020603050405020304" pitchFamily="18" charset="0"/>
                <a:cs typeface="Times New Roman" panose="02020603050405020304" pitchFamily="18" charset="0"/>
              </a:rPr>
              <a:t>Road Map</a:t>
            </a:r>
            <a:endParaRPr lang="en-IN" sz="4000" b="1" dirty="0">
              <a:solidFill>
                <a:srgbClr val="C0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0555" y="1941859"/>
            <a:ext cx="8866182" cy="4409685"/>
          </a:xfrm>
        </p:spPr>
      </p:pic>
    </p:spTree>
    <p:extLst>
      <p:ext uri="{BB962C8B-B14F-4D97-AF65-F5344CB8AC3E}">
        <p14:creationId xmlns:p14="http://schemas.microsoft.com/office/powerpoint/2010/main" val="537135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CBD452D2-54FB-0140-B879-934768E5A333}"/>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Methodology</a:t>
            </a:r>
          </a:p>
        </p:txBody>
      </p:sp>
      <p:sp>
        <p:nvSpPr>
          <p:cNvPr id="8195" name="Content Placeholder 2">
            <a:extLst>
              <a:ext uri="{FF2B5EF4-FFF2-40B4-BE49-F238E27FC236}">
                <a16:creationId xmlns:a16="http://schemas.microsoft.com/office/drawing/2014/main" id="{71054BFE-E22B-29A1-9287-DE50CC83681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Requirement Analysis</a:t>
            </a:r>
            <a:r>
              <a:rPr lang="en-US" sz="2600" dirty="0">
                <a:latin typeface="Times New Roman" panose="02020603050405020304" pitchFamily="18" charset="0"/>
                <a:cs typeface="Times New Roman" panose="02020603050405020304" pitchFamily="18" charset="0"/>
              </a:rPr>
              <a:t>: Gather and analyze project requirements.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System Design</a:t>
            </a:r>
            <a:r>
              <a:rPr lang="en-US" sz="2600" dirty="0">
                <a:latin typeface="Times New Roman" panose="02020603050405020304" pitchFamily="18" charset="0"/>
                <a:cs typeface="Times New Roman" panose="02020603050405020304" pitchFamily="18" charset="0"/>
              </a:rPr>
              <a:t>: Plan architecture, database schema.</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Database Setup</a:t>
            </a:r>
            <a:r>
              <a:rPr lang="en-US" sz="2600" dirty="0">
                <a:latin typeface="Times New Roman" panose="02020603050405020304" pitchFamily="18" charset="0"/>
                <a:cs typeface="Times New Roman" panose="02020603050405020304" pitchFamily="18" charset="0"/>
              </a:rPr>
              <a:t>: Implement MySQL for structured data storage.</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Frontend Development</a:t>
            </a:r>
            <a:r>
              <a:rPr lang="en-US" sz="2600" dirty="0">
                <a:latin typeface="Times New Roman" panose="02020603050405020304" pitchFamily="18" charset="0"/>
                <a:cs typeface="Times New Roman" panose="02020603050405020304" pitchFamily="18" charset="0"/>
              </a:rPr>
              <a:t>: Develop user interface using JavaFX.</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Authentication &amp; Security</a:t>
            </a:r>
            <a:r>
              <a:rPr lang="en-US" sz="2600" dirty="0">
                <a:latin typeface="Times New Roman" panose="02020603050405020304" pitchFamily="18" charset="0"/>
                <a:cs typeface="Times New Roman" panose="02020603050405020304" pitchFamily="18" charset="0"/>
              </a:rPr>
              <a:t>: Implement user authentication and secure transactions.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Integration</a:t>
            </a:r>
            <a:r>
              <a:rPr lang="en-US" sz="2600" dirty="0">
                <a:latin typeface="Times New Roman" panose="02020603050405020304" pitchFamily="18" charset="0"/>
                <a:cs typeface="Times New Roman" panose="02020603050405020304" pitchFamily="18" charset="0"/>
              </a:rPr>
              <a:t>: Connect frontend, backend, and database components.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Testing &amp; Debugging</a:t>
            </a:r>
            <a:r>
              <a:rPr lang="en-US" sz="2600" dirty="0">
                <a:latin typeface="Times New Roman" panose="02020603050405020304" pitchFamily="18" charset="0"/>
                <a:cs typeface="Times New Roman" panose="02020603050405020304" pitchFamily="18" charset="0"/>
              </a:rPr>
              <a:t>: Perform unit testing, integration testing, and bug fixes.</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Deployment</a:t>
            </a:r>
            <a:r>
              <a:rPr lang="en-US" sz="2600" dirty="0">
                <a:latin typeface="Times New Roman" panose="02020603050405020304" pitchFamily="18" charset="0"/>
                <a:cs typeface="Times New Roman" panose="02020603050405020304" pitchFamily="18" charset="0"/>
              </a:rPr>
              <a:t>: Host the application on a suitable server.</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Maintenance &amp; Updates</a:t>
            </a:r>
            <a:r>
              <a:rPr lang="en-US" sz="2600" dirty="0">
                <a:latin typeface="Times New Roman" panose="02020603050405020304" pitchFamily="18" charset="0"/>
                <a:cs typeface="Times New Roman" panose="02020603050405020304" pitchFamily="18" charset="0"/>
              </a:rPr>
              <a:t>: Regularly update and optimize the system.</a:t>
            </a: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8466640-E6E7-02AC-883A-7E6C5E56FF93}"/>
              </a:ext>
            </a:extLst>
          </p:cNvPr>
          <p:cNvSpPr>
            <a:spLocks noGrp="1"/>
          </p:cNvSpPr>
          <p:nvPr>
            <p:ph type="title"/>
          </p:nvPr>
        </p:nvSpPr>
        <p:spPr>
          <a:xfrm>
            <a:off x="194388" y="206505"/>
            <a:ext cx="10515600" cy="1325563"/>
          </a:xfrm>
        </p:spPr>
        <p:txBody>
          <a:bodyPr/>
          <a:lstStyle/>
          <a:p>
            <a:pPr marL="536575" algn="l" eaLnBrk="1" fontAlgn="auto" hangingPunct="1">
              <a:lnSpc>
                <a:spcPct val="150000"/>
              </a:lnSpc>
              <a:spcAft>
                <a:spcPts val="0"/>
              </a:spcAft>
              <a:tabLst>
                <a:tab pos="630238" algn="l"/>
              </a:tabLst>
              <a:defRPr/>
            </a:pPr>
            <a:r>
              <a:rPr lang="en-US" sz="4000" b="1" dirty="0">
                <a:solidFill>
                  <a:srgbClr val="C00000"/>
                </a:solidFill>
                <a:latin typeface="Times New Roman" panose="02020603050405020304" pitchFamily="18" charset="0"/>
                <a:cs typeface="Times New Roman" panose="02020603050405020304" pitchFamily="18" charset="0"/>
              </a:rPr>
              <a:t>Implementation Roadmap</a:t>
            </a:r>
          </a:p>
        </p:txBody>
      </p:sp>
      <p:pic>
        <p:nvPicPr>
          <p:cNvPr id="3" name="Content Placeholder 2">
            <a:extLst>
              <a:ext uri="{FF2B5EF4-FFF2-40B4-BE49-F238E27FC236}">
                <a16:creationId xmlns:a16="http://schemas.microsoft.com/office/drawing/2014/main" id="{3BEA1C41-266C-9BE4-B5E0-A56BB1804161}"/>
              </a:ext>
            </a:extLst>
          </p:cNvPr>
          <p:cNvPicPr>
            <a:picLocks noGrp="1" noChangeAspect="1"/>
          </p:cNvPicPr>
          <p:nvPr>
            <p:ph idx="1"/>
          </p:nvPr>
        </p:nvPicPr>
        <p:blipFill>
          <a:blip r:embed="rId2"/>
          <a:stretch>
            <a:fillRect/>
          </a:stretch>
        </p:blipFill>
        <p:spPr>
          <a:xfrm>
            <a:off x="2945331" y="1532068"/>
            <a:ext cx="6296364" cy="466660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C8D756-B75B-CE7F-8687-16AC2C6DAE15}"/>
              </a:ext>
            </a:extLst>
          </p:cNvPr>
          <p:cNvSpPr txBox="1"/>
          <p:nvPr/>
        </p:nvSpPr>
        <p:spPr>
          <a:xfrm>
            <a:off x="929951" y="2520324"/>
            <a:ext cx="9591869" cy="1569660"/>
          </a:xfrm>
          <a:prstGeom prst="rect">
            <a:avLst/>
          </a:prstGeom>
          <a:noFill/>
        </p:spPr>
        <p:txBody>
          <a:bodyPr wrap="square" rtlCol="0">
            <a:spAutoFit/>
          </a:bodyPr>
          <a:lstStyle/>
          <a:p>
            <a:pPr algn="ctr"/>
            <a:r>
              <a:rPr lang="en-IN" sz="9600" b="1" dirty="0">
                <a:solidFill>
                  <a:srgbClr val="0070C0"/>
                </a:solidFill>
                <a:latin typeface="Blackadder ITC" panose="04020505050007020D02" pitchFamily="82" charset="0"/>
                <a:cs typeface="Arabic Typesetting" panose="03020402040406030203" pitchFamily="66" charset="-78"/>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65D5-E228-4BC4-98BA-B1C6045F1E55}"/>
              </a:ext>
            </a:extLst>
          </p:cNvPr>
          <p:cNvSpPr>
            <a:spLocks noGrp="1"/>
          </p:cNvSpPr>
          <p:nvPr>
            <p:ph type="ctrTitle"/>
          </p:nvPr>
        </p:nvSpPr>
        <p:spPr>
          <a:xfrm>
            <a:off x="1524000" y="298937"/>
            <a:ext cx="9144000" cy="839787"/>
          </a:xfrm>
        </p:spPr>
        <p:txBody>
          <a:bodyPr>
            <a:normAutofit fontScale="90000"/>
          </a:bodyPr>
          <a:lstStyle/>
          <a:p>
            <a:r>
              <a:rPr lang="en-US" b="1" dirty="0">
                <a:solidFill>
                  <a:srgbClr val="C00000"/>
                </a:solidFill>
                <a:latin typeface="Times New Roman" panose="02020603050405020304" pitchFamily="18" charset="0"/>
                <a:cs typeface="Times New Roman" panose="02020603050405020304" pitchFamily="18" charset="0"/>
              </a:rPr>
              <a:t>Contents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749B645-3271-4353-8BE5-8405349E88F3}"/>
              </a:ext>
            </a:extLst>
          </p:cNvPr>
          <p:cNvSpPr>
            <a:spLocks noGrp="1"/>
          </p:cNvSpPr>
          <p:nvPr>
            <p:ph type="subTitle" idx="1"/>
          </p:nvPr>
        </p:nvSpPr>
        <p:spPr>
          <a:xfrm>
            <a:off x="819149" y="1516063"/>
            <a:ext cx="10963275" cy="4932362"/>
          </a:xfrm>
        </p:spPr>
        <p:txBody>
          <a:bodyPr>
            <a:normAutofit fontScale="92500" lnSpcReduction="20000"/>
          </a:bodyPr>
          <a:lstStyle/>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Objectives</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Abstract</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Requirement Specification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Novelty of the work</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Design</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Methodology </a:t>
            </a:r>
          </a:p>
          <a:p>
            <a:pPr marL="914400" indent="-377825" algn="l" eaLnBrk="1" fontAlgn="auto" hangingPunct="1">
              <a:lnSpc>
                <a:spcPct val="150000"/>
              </a:lnSpc>
              <a:spcAft>
                <a:spcPts val="0"/>
              </a:spcAft>
              <a:buFont typeface="Arial" panose="020B0604020202020204" pitchFamily="34" charset="0"/>
              <a:buChar char="•"/>
              <a:tabLst>
                <a:tab pos="630238" algn="l"/>
              </a:tabLst>
              <a:defRPr/>
            </a:pPr>
            <a:r>
              <a:rPr lang="en-US" sz="3000" dirty="0">
                <a:latin typeface="Times New Roman" pitchFamily="18" charset="0"/>
                <a:cs typeface="Times New Roman" pitchFamily="18" charset="0"/>
              </a:rPr>
              <a:t>Implementation Roadmap</a:t>
            </a:r>
          </a:p>
          <a:p>
            <a:pPr marL="742950" indent="-742950" algn="l">
              <a:buFont typeface="Arial" panose="020B0604020202020204" pitchFamily="34" charset="0"/>
              <a:buChar char="•"/>
            </a:pP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006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85C44A5E-8EE2-1DED-281A-8DDC46EA1F15}"/>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Objectives</a:t>
            </a:r>
          </a:p>
        </p:txBody>
      </p:sp>
      <p:sp>
        <p:nvSpPr>
          <p:cNvPr id="4099" name="Content Placeholder 2">
            <a:extLst>
              <a:ext uri="{FF2B5EF4-FFF2-40B4-BE49-F238E27FC236}">
                <a16:creationId xmlns:a16="http://schemas.microsoft.com/office/drawing/2014/main" id="{906D895E-984D-7056-EECC-807B06BAE063}"/>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 a user-friendly hotel booking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Enable real-time room availability tracking.</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secure and efficient transactions.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Simplify hotel management for administrators.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a database-driven system using MySQL.</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 user experience.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Ensure robust authentication and authorization.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Provide detailed booking reports and analytics.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Make the application scalable and maintainable.</a:t>
            </a: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4A2C1F57-351D-0D47-A18F-8B37F02285F9}"/>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Abstract</a:t>
            </a:r>
          </a:p>
        </p:txBody>
      </p:sp>
      <p:sp>
        <p:nvSpPr>
          <p:cNvPr id="5123" name="Content Placeholder 2">
            <a:extLst>
              <a:ext uri="{FF2B5EF4-FFF2-40B4-BE49-F238E27FC236}">
                <a16:creationId xmlns:a16="http://schemas.microsoft.com/office/drawing/2014/main" id="{77D8CD95-5FBF-BC20-71C7-61B28FE1E07A}"/>
              </a:ext>
            </a:extLst>
          </p:cNvPr>
          <p:cNvSpPr>
            <a:spLocks noGrp="1"/>
          </p:cNvSpPr>
          <p:nvPr>
            <p:ph idx="1"/>
          </p:nvPr>
        </p:nvSpPr>
        <p:spPr/>
        <p:txBody>
          <a:bodyPr>
            <a:normAutofit/>
          </a:bodyPr>
          <a:lstStyle/>
          <a:p>
            <a:pPr algn="just">
              <a:buNone/>
            </a:pPr>
            <a:r>
              <a:rPr lang="en-US" dirty="0"/>
              <a:t>	</a:t>
            </a:r>
            <a:r>
              <a:rPr lang="en-US" sz="2400" dirty="0">
                <a:latin typeface="Times New Roman" panose="02020603050405020304" pitchFamily="18" charset="0"/>
                <a:cs typeface="Times New Roman" panose="02020603050405020304" pitchFamily="18" charset="0"/>
              </a:rPr>
              <a:t>The Java-based hotel booking system streamlines reservations. It enables real-time room availability tracking, ensuring efficient management and preventing overbooking. With a user-friendly interface, customers can easily book rooms while administrators manage reservations seamlessly. The system integrates MySQL for secure data storage and retrieval, with authentication mechanisms ensuring authorized access. Administrators can update room statuses, oversee bookings, and generate analytical reports for data-driven decision-making. Designed for scalability and maintainability, this solution leverages Java and MySQL to enhance efficiency, security, and long-term usability in hotel management.</a:t>
            </a:r>
            <a:endParaRPr lang="en-US" altLang="en-US" sz="2400" dirty="0">
              <a:latin typeface="Times New Roman" panose="02020603050405020304" pitchFamily="18" charset="0"/>
              <a:cs typeface="Times New Roman" panose="02020603050405020304" pitchFamily="18" charset="0"/>
            </a:endParaRPr>
          </a:p>
          <a:p>
            <a:pPr algn="just"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BD214B4-976C-4FF6-D07D-62467C5620A1}"/>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6147" name="Content Placeholder 2">
            <a:extLst>
              <a:ext uri="{FF2B5EF4-FFF2-40B4-BE49-F238E27FC236}">
                <a16:creationId xmlns:a16="http://schemas.microsoft.com/office/drawing/2014/main" id="{18F537AB-194E-800C-4741-8C2F1F3BC5CE}"/>
              </a:ext>
            </a:extLst>
          </p:cNvPr>
          <p:cNvSpPr>
            <a:spLocks noGrp="1"/>
          </p:cNvSpPr>
          <p:nvPr>
            <p:ph idx="1"/>
          </p:nvPr>
        </p:nvSpPr>
        <p:spPr/>
        <p:txBody>
          <a:bodyPr>
            <a:normAutofit fontScale="85000" lnSpcReduction="20000"/>
          </a:bodyPr>
          <a:lstStyle/>
          <a:p>
            <a:pPr>
              <a:buNone/>
            </a:pPr>
            <a:r>
              <a:rPr lang="en-US" b="1" dirty="0">
                <a:latin typeface="Times New Roman" panose="02020603050405020304" pitchFamily="18" charset="0"/>
                <a:cs typeface="Times New Roman" panose="02020603050405020304" pitchFamily="18" charset="0"/>
              </a:rPr>
              <a:t>Software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Operating System</a:t>
            </a:r>
            <a:r>
              <a:rPr lang="en-US" dirty="0">
                <a:latin typeface="Times New Roman" panose="02020603050405020304" pitchFamily="18" charset="0"/>
                <a:cs typeface="Times New Roman" panose="02020603050405020304" pitchFamily="18" charset="0"/>
              </a:rPr>
              <a:t>: Windows/Linux/MacOS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Programming Language</a:t>
            </a:r>
            <a:r>
              <a:rPr lang="en-US" dirty="0">
                <a:latin typeface="Times New Roman" panose="02020603050405020304" pitchFamily="18" charset="0"/>
                <a:cs typeface="Times New Roman" panose="02020603050405020304" pitchFamily="18" charset="0"/>
              </a:rPr>
              <a:t>: Java (JDK 8 or above)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Database</a:t>
            </a:r>
            <a:r>
              <a:rPr lang="en-US" dirty="0">
                <a:latin typeface="Times New Roman" panose="02020603050405020304" pitchFamily="18" charset="0"/>
                <a:cs typeface="Times New Roman" panose="02020603050405020304" pitchFamily="18" charset="0"/>
              </a:rPr>
              <a:t>: MySQL</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Development Environment</a:t>
            </a:r>
            <a:r>
              <a:rPr lang="en-US" dirty="0">
                <a:latin typeface="Times New Roman" panose="02020603050405020304" pitchFamily="18" charset="0"/>
                <a:cs typeface="Times New Roman" panose="02020603050405020304" pitchFamily="18" charset="0"/>
              </a:rPr>
              <a:t>: IntelliJ IDEA </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Frameworks &amp; Libraries</a:t>
            </a:r>
            <a:r>
              <a:rPr lang="en-US" dirty="0">
                <a:latin typeface="Times New Roman" panose="02020603050405020304" pitchFamily="18" charset="0"/>
                <a:cs typeface="Times New Roman" panose="02020603050405020304" pitchFamily="18" charset="0"/>
              </a:rPr>
              <a:t>: JavaFX/Swing</a:t>
            </a:r>
          </a:p>
          <a:p>
            <a:pPr>
              <a:buNone/>
            </a:pPr>
            <a:r>
              <a:rPr lang="en-US"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i3 or higher</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RAM</a:t>
            </a:r>
            <a:r>
              <a:rPr lang="en-US" dirty="0">
                <a:latin typeface="Times New Roman" panose="02020603050405020304" pitchFamily="18" charset="0"/>
                <a:cs typeface="Times New Roman" panose="02020603050405020304" pitchFamily="18" charset="0"/>
              </a:rPr>
              <a:t>: 4GB or higher</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Storage</a:t>
            </a:r>
            <a:r>
              <a:rPr lang="en-US" dirty="0">
                <a:latin typeface="Times New Roman" panose="02020603050405020304" pitchFamily="18" charset="0"/>
                <a:cs typeface="Times New Roman" panose="02020603050405020304" pitchFamily="18" charset="0"/>
              </a:rPr>
              <a:t>: Minimum 10GB free space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Internet Connection</a:t>
            </a:r>
            <a:r>
              <a:rPr lang="en-US" dirty="0">
                <a:latin typeface="Times New Roman" panose="02020603050405020304" pitchFamily="18" charset="0"/>
                <a:cs typeface="Times New Roman" panose="02020603050405020304" pitchFamily="18" charset="0"/>
              </a:rPr>
              <a:t>: Required for cloud-based functionalities</a:t>
            </a: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a:p>
            <a:pPr eaLnBrk="1" hangingPunct="1"/>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6362-4A5D-5F25-1E8B-F914600EE498}"/>
              </a:ext>
            </a:extLst>
          </p:cNvPr>
          <p:cNvSpPr>
            <a:spLocks noGrp="1"/>
          </p:cNvSpPr>
          <p:nvPr>
            <p:ph type="title"/>
          </p:nvPr>
        </p:nvSpPr>
        <p:spPr/>
        <p:txBody>
          <a:bodyPr/>
          <a:lstStyle/>
          <a:p>
            <a:r>
              <a:rPr lang="en-US" altLang="en-US" sz="4400" b="1" dirty="0">
                <a:solidFill>
                  <a:srgbClr val="C00000"/>
                </a:solidFill>
                <a:latin typeface="Times New Roman" panose="02020603050405020304" pitchFamily="18" charset="0"/>
                <a:cs typeface="Times New Roman" panose="02020603050405020304" pitchFamily="18" charset="0"/>
              </a:rPr>
              <a:t>Novelty of the work</a:t>
            </a:r>
            <a:endParaRPr lang="en-IN" dirty="0"/>
          </a:p>
        </p:txBody>
      </p:sp>
      <p:sp>
        <p:nvSpPr>
          <p:cNvPr id="3" name="Content Placeholder 2">
            <a:extLst>
              <a:ext uri="{FF2B5EF4-FFF2-40B4-BE49-F238E27FC236}">
                <a16:creationId xmlns:a16="http://schemas.microsoft.com/office/drawing/2014/main" id="{55C1D4AC-9CD5-F194-B565-45CA44B1BBB8}"/>
              </a:ext>
            </a:extLst>
          </p:cNvPr>
          <p:cNvSpPr>
            <a:spLocks noGrp="1"/>
          </p:cNvSpPr>
          <p:nvPr>
            <p:ph idx="1"/>
          </p:nvPr>
        </p:nvSpPr>
        <p:spPr/>
        <p:txBody>
          <a:bodyPr>
            <a:normAutofit/>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Real-time room availability updates.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Secure booking system.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secure payment gateways.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Personalized user experience.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Role-based access control for users and admins.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Scalable and maintainable architecture</a:t>
            </a:r>
            <a:r>
              <a:rPr lang="en-US" dirty="0"/>
              <a:t>.</a:t>
            </a:r>
          </a:p>
          <a:p>
            <a:pPr eaLnBrk="1" hangingPunct="1">
              <a:buFont typeface="Arial" panose="020B0604020202020204" pitchFamily="34" charset="0"/>
              <a:buNone/>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9083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A18F5363-F392-C9E2-AE43-E4F6C906FBC4}"/>
              </a:ext>
            </a:extLst>
          </p:cNvPr>
          <p:cNvSpPr>
            <a:spLocks noGrp="1"/>
          </p:cNvSpPr>
          <p:nvPr>
            <p:ph type="title"/>
          </p:nvPr>
        </p:nvSpPr>
        <p:spPr/>
        <p:txBody>
          <a:bodyPr/>
          <a:lstStyle/>
          <a:p>
            <a:pPr eaLnBrk="1" hangingPunct="1"/>
            <a:r>
              <a:rPr lang="en-US" altLang="en-US" sz="4000" b="1" dirty="0">
                <a:solidFill>
                  <a:srgbClr val="C00000"/>
                </a:solidFill>
                <a:latin typeface="Times New Roman" panose="02020603050405020304" pitchFamily="18" charset="0"/>
                <a:cs typeface="Times New Roman" panose="02020603050405020304" pitchFamily="18" charset="0"/>
              </a:rPr>
              <a:t>Design</a:t>
            </a:r>
          </a:p>
        </p:txBody>
      </p:sp>
      <p:sp>
        <p:nvSpPr>
          <p:cNvPr id="7171" name="Content Placeholder 2">
            <a:extLst>
              <a:ext uri="{FF2B5EF4-FFF2-40B4-BE49-F238E27FC236}">
                <a16:creationId xmlns:a16="http://schemas.microsoft.com/office/drawing/2014/main" id="{D73506F0-1667-E7CA-DB49-9B81BB1780ED}"/>
              </a:ext>
            </a:extLst>
          </p:cNvPr>
          <p:cNvSpPr>
            <a:spLocks noGrp="1"/>
          </p:cNvSpPr>
          <p:nvPr>
            <p:ph idx="1"/>
          </p:nvPr>
        </p:nvSpPr>
        <p:spPr>
          <a:xfrm>
            <a:off x="744893" y="1690688"/>
            <a:ext cx="10515600" cy="4802187"/>
          </a:xfrm>
        </p:spPr>
        <p:txBody>
          <a:bodyPr>
            <a:normAutofit/>
          </a:bodyPr>
          <a:lstStyle/>
          <a:p>
            <a:pPr>
              <a:buNone/>
            </a:pPr>
            <a:r>
              <a:rPr lang="en-US" b="1">
                <a:latin typeface="Times New Roman" panose="02020603050405020304" pitchFamily="18" charset="0"/>
                <a:cs typeface="Times New Roman" panose="02020603050405020304" pitchFamily="18" charset="0"/>
              </a:rPr>
              <a:t>System </a:t>
            </a:r>
            <a:r>
              <a:rPr lang="en-US" b="1" smtClean="0">
                <a:latin typeface="Times New Roman" panose="02020603050405020304" pitchFamily="18" charset="0"/>
                <a:cs typeface="Times New Roman" panose="02020603050405020304" pitchFamily="18" charset="0"/>
              </a:rPr>
              <a:t>Architecture </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Multi-tier architecture (Frontend, </a:t>
            </a:r>
            <a:r>
              <a:rPr lang="en-US" dirty="0" smtClean="0">
                <a:latin typeface="Times New Roman" panose="02020603050405020304" pitchFamily="18" charset="0"/>
                <a:cs typeface="Times New Roman" panose="02020603050405020304" pitchFamily="18" charset="0"/>
              </a:rPr>
              <a:t>Backend </a:t>
            </a:r>
            <a:r>
              <a:rPr lang="en-US" sz="2400" dirty="0" smtClean="0">
                <a:latin typeface="Times New Roman" panose="02020603050405020304" pitchFamily="18" charset="0"/>
                <a:cs typeface="Times New Roman" panose="02020603050405020304" pitchFamily="18" charset="0"/>
              </a:rPr>
              <a:t>, Database</a:t>
            </a:r>
            <a:r>
              <a:rPr lang="en-US" sz="2400" dirty="0">
                <a:latin typeface="Times New Roman" panose="02020603050405020304" pitchFamily="18" charset="0"/>
                <a:cs typeface="Times New Roman" panose="02020603050405020304" pitchFamily="18" charset="0"/>
              </a:rPr>
              <a:t>).</a:t>
            </a:r>
          </a:p>
          <a:p>
            <a:pPr marL="0" indent="0">
              <a:buNone/>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b="16501"/>
          <a:stretch/>
        </p:blipFill>
        <p:spPr>
          <a:xfrm>
            <a:off x="2608003" y="2919194"/>
            <a:ext cx="6789380" cy="34112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395E08-2680-DE78-9BF7-5C8D549961FB}"/>
              </a:ext>
            </a:extLst>
          </p:cNvPr>
          <p:cNvSpPr txBox="1"/>
          <p:nvPr/>
        </p:nvSpPr>
        <p:spPr>
          <a:xfrm>
            <a:off x="634482" y="709127"/>
            <a:ext cx="10030408" cy="3600986"/>
          </a:xfrm>
          <a:prstGeom prst="rect">
            <a:avLst/>
          </a:prstGeom>
          <a:noFill/>
        </p:spPr>
        <p:txBody>
          <a:bodyPr wrap="square">
            <a:spAutoFit/>
          </a:bodyPr>
          <a:lstStyle/>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Secure authentication and authorization mechanisms.</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5A3BA61-100F-4A1E-2C28-E1F916122CF9}"/>
              </a:ext>
            </a:extLst>
          </p:cNvPr>
          <p:cNvPicPr>
            <a:picLocks noChangeAspect="1"/>
          </p:cNvPicPr>
          <p:nvPr/>
        </p:nvPicPr>
        <p:blipFill>
          <a:blip r:embed="rId2"/>
          <a:stretch>
            <a:fillRect/>
          </a:stretch>
        </p:blipFill>
        <p:spPr>
          <a:xfrm>
            <a:off x="1438955" y="1965649"/>
            <a:ext cx="6962775" cy="3505200"/>
          </a:xfrm>
          <a:prstGeom prst="rect">
            <a:avLst/>
          </a:prstGeom>
        </p:spPr>
      </p:pic>
    </p:spTree>
    <p:extLst>
      <p:ext uri="{BB962C8B-B14F-4D97-AF65-F5344CB8AC3E}">
        <p14:creationId xmlns:p14="http://schemas.microsoft.com/office/powerpoint/2010/main" val="288150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7920A-DF13-39A1-F057-BB823784A6CE}"/>
              </a:ext>
            </a:extLst>
          </p:cNvPr>
          <p:cNvSpPr txBox="1"/>
          <p:nvPr/>
        </p:nvSpPr>
        <p:spPr>
          <a:xfrm>
            <a:off x="774441" y="1082350"/>
            <a:ext cx="8528179" cy="3416320"/>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System Components</a:t>
            </a:r>
          </a:p>
          <a:p>
            <a:pPr>
              <a:buNone/>
            </a:pPr>
            <a:endParaRPr lang="en-US" sz="24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Frontend (User Interface):</a:t>
            </a:r>
            <a:r>
              <a:rPr lang="en-US" sz="2400" dirty="0">
                <a:latin typeface="Times New Roman" panose="02020603050405020304" pitchFamily="18" charset="0"/>
                <a:cs typeface="Times New Roman" panose="02020603050405020304" pitchFamily="18" charset="0"/>
              </a:rPr>
              <a:t> JavaFX for desktop-based UI, Swing</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Backend (Business Logic):</a:t>
            </a:r>
            <a:r>
              <a:rPr lang="en-US" sz="2400" dirty="0">
                <a:latin typeface="Times New Roman" panose="02020603050405020304" pitchFamily="18" charset="0"/>
                <a:cs typeface="Times New Roman" panose="02020603050405020304" pitchFamily="18" charset="0"/>
              </a:rPr>
              <a:t> Java</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MySQL for structured data storage.</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Authentication Module:</a:t>
            </a:r>
            <a:r>
              <a:rPr lang="en-US" sz="2400" dirty="0">
                <a:latin typeface="Times New Roman" panose="02020603050405020304" pitchFamily="18" charset="0"/>
                <a:cs typeface="Times New Roman" panose="02020603050405020304" pitchFamily="18" charset="0"/>
              </a:rPr>
              <a:t> Secure login/logout system with role-based access.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Admin Dashboard:</a:t>
            </a:r>
            <a:r>
              <a:rPr lang="en-US" sz="2400" dirty="0">
                <a:latin typeface="Times New Roman" panose="02020603050405020304" pitchFamily="18" charset="0"/>
                <a:cs typeface="Times New Roman" panose="02020603050405020304" pitchFamily="18" charset="0"/>
              </a:rPr>
              <a:t> Management panel for hotel reservations and user control</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1709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482</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Arabic Typesetting</vt:lpstr>
      <vt:lpstr>Arial</vt:lpstr>
      <vt:lpstr>Blackadder ITC</vt:lpstr>
      <vt:lpstr>Calibri</vt:lpstr>
      <vt:lpstr>Calibri Light</vt:lpstr>
      <vt:lpstr>Times New Roman</vt:lpstr>
      <vt:lpstr>Wingdings</vt:lpstr>
      <vt:lpstr>Office Theme</vt:lpstr>
      <vt:lpstr> Department of Computer Science and Engineering  Academic Year (2024-25)  22CSE48 - Mini Project using Java Review 1 Book My Stay </vt:lpstr>
      <vt:lpstr>Contents</vt:lpstr>
      <vt:lpstr>Objectives</vt:lpstr>
      <vt:lpstr>Abstract</vt:lpstr>
      <vt:lpstr>Requirement Specification</vt:lpstr>
      <vt:lpstr>Novelty of the work</vt:lpstr>
      <vt:lpstr>Design</vt:lpstr>
      <vt:lpstr>PowerPoint Presentation</vt:lpstr>
      <vt:lpstr>PowerPoint Presentation</vt:lpstr>
      <vt:lpstr>Road Map</vt:lpstr>
      <vt:lpstr>Methodology</vt:lpstr>
      <vt:lpstr>Implementation Roadmap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HELMET</dc:title>
  <dc:creator>Deepti Rai</dc:creator>
  <cp:lastModifiedBy>Hitesh R</cp:lastModifiedBy>
  <cp:revision>38</cp:revision>
  <dcterms:created xsi:type="dcterms:W3CDTF">2020-10-20T04:21:28Z</dcterms:created>
  <dcterms:modified xsi:type="dcterms:W3CDTF">2025-04-01T17:35:29Z</dcterms:modified>
</cp:coreProperties>
</file>