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p:regular r:id="rId24"/>
      <p:bold r:id="rId25"/>
      <p:italic r:id="rId26"/>
      <p:boldItalic r:id="rId27"/>
    </p:embeddedFont>
    <p:embeddedFont>
      <p:font typeface="Nuni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Nunito-regular.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boldItalic.fntdata"/><Relationship Id="rId30" Type="http://schemas.openxmlformats.org/officeDocument/2006/relationships/font" Target="fonts/Nuni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f1f63cd6d3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f1f63cd6d3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f1f63cd6d3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f1f63cd6d3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00f785c4a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00f785c4a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00f785c4a8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00f785c4a8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00f785c4a8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00f785c4a8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f1f63cd6d3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f1f63cd6d3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00f785c4a8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00f785c4a8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00f785c4a8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00f785c4a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00f785c4a8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00f785c4a8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f6dcdbfd93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f6dcdbfd93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f6dcdbfd93_2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f6dcdbfd93_2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f6dcdbfd93_2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f6dcdbfd93_2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00f785c4a8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00f785c4a8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f6dcdbfd93_2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f6dcdbfd93_2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f6dcdbfd93_2_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f6dcdbfd93_2_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f6dcdbfd93_2_6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f6dcdbfd93_2_6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f1f63cd6d3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f1f63cd6d3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jpg"/><Relationship Id="rId4" Type="http://schemas.openxmlformats.org/officeDocument/2006/relationships/image" Target="../media/image4.png"/><Relationship Id="rId5"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www.jobsity.com/blog/7-reasons-php-developers-love-using-laravel" TargetMode="Externa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kinsta.com/blog/php-benchmarks/" TargetMode="Externa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jp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5.png"/><Relationship Id="rId5" Type="http://schemas.openxmlformats.org/officeDocument/2006/relationships/image" Target="../media/image3.png"/><Relationship Id="rId6"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www.tandfonline.com/doi/abs/10.1080/01449290500330448" TargetMode="Externa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91353" y="2080008"/>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GB">
                <a:solidFill>
                  <a:srgbClr val="CC0000"/>
                </a:solidFill>
              </a:rPr>
              <a:t>Health Governance and Services</a:t>
            </a:r>
            <a:endParaRPr b="1">
              <a:solidFill>
                <a:srgbClr val="CC0000"/>
              </a:solidFill>
            </a:endParaRPr>
          </a:p>
        </p:txBody>
      </p:sp>
      <p:pic>
        <p:nvPicPr>
          <p:cNvPr id="129" name="Google Shape;129;p13"/>
          <p:cNvPicPr preferRelativeResize="0"/>
          <p:nvPr/>
        </p:nvPicPr>
        <p:blipFill>
          <a:blip r:embed="rId3">
            <a:alphaModFix/>
          </a:blip>
          <a:stretch>
            <a:fillRect/>
          </a:stretch>
        </p:blipFill>
        <p:spPr>
          <a:xfrm>
            <a:off x="3367075" y="315808"/>
            <a:ext cx="2284219" cy="1567767"/>
          </a:xfrm>
          <a:prstGeom prst="rect">
            <a:avLst/>
          </a:prstGeom>
          <a:noFill/>
          <a:ln>
            <a:noFill/>
          </a:ln>
        </p:spPr>
      </p:pic>
      <p:pic>
        <p:nvPicPr>
          <p:cNvPr id="130" name="Google Shape;130;p13"/>
          <p:cNvPicPr preferRelativeResize="0"/>
          <p:nvPr/>
        </p:nvPicPr>
        <p:blipFill>
          <a:blip r:embed="rId4">
            <a:alphaModFix/>
          </a:blip>
          <a:stretch>
            <a:fillRect/>
          </a:stretch>
        </p:blipFill>
        <p:spPr>
          <a:xfrm>
            <a:off x="7849325" y="228325"/>
            <a:ext cx="1121525" cy="11215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lnSpc>
                <a:spcPct val="130000"/>
              </a:lnSpc>
              <a:spcBef>
                <a:spcPts val="1800"/>
              </a:spcBef>
              <a:spcAft>
                <a:spcPts val="400"/>
              </a:spcAft>
              <a:buNone/>
            </a:pPr>
            <a:r>
              <a:rPr b="1" lang="en-GB" sz="2000">
                <a:solidFill>
                  <a:srgbClr val="000000"/>
                </a:solidFill>
                <a:highlight>
                  <a:schemeClr val="dk1"/>
                </a:highlight>
                <a:latin typeface="Roboto"/>
                <a:ea typeface="Roboto"/>
                <a:cs typeface="Roboto"/>
                <a:sym typeface="Roboto"/>
              </a:rPr>
              <a:t>Database Management</a:t>
            </a:r>
            <a:endParaRPr sz="3300">
              <a:highlight>
                <a:schemeClr val="dk1"/>
              </a:highlight>
            </a:endParaRPr>
          </a:p>
        </p:txBody>
      </p:sp>
      <p:sp>
        <p:nvSpPr>
          <p:cNvPr id="193" name="Google Shape;193;p22"/>
          <p:cNvSpPr txBox="1"/>
          <p:nvPr>
            <p:ph idx="1" type="body"/>
          </p:nvPr>
        </p:nvSpPr>
        <p:spPr>
          <a:xfrm>
            <a:off x="819150" y="1990725"/>
            <a:ext cx="7505700" cy="2448000"/>
          </a:xfrm>
          <a:prstGeom prst="rect">
            <a:avLst/>
          </a:prstGeom>
          <a:solidFill>
            <a:schemeClr val="dk1"/>
          </a:solidFill>
        </p:spPr>
        <p:txBody>
          <a:bodyPr anchorCtr="0" anchor="t" bIns="91425" lIns="91425" spcFirstLastPara="1" rIns="91425" wrap="square" tIns="91425">
            <a:normAutofit fontScale="92500" lnSpcReduction="10000"/>
          </a:bodyPr>
          <a:lstStyle/>
          <a:p>
            <a:pPr indent="0" lvl="0" marL="0" rtl="0" algn="l">
              <a:lnSpc>
                <a:spcPct val="130000"/>
              </a:lnSpc>
              <a:spcBef>
                <a:spcPts val="1800"/>
              </a:spcBef>
              <a:spcAft>
                <a:spcPts val="0"/>
              </a:spcAft>
              <a:buNone/>
            </a:pPr>
            <a:r>
              <a:t/>
            </a:r>
            <a:endParaRPr b="1" sz="1700">
              <a:solidFill>
                <a:srgbClr val="000000"/>
              </a:solidFill>
              <a:highlight>
                <a:schemeClr val="dk1"/>
              </a:highlight>
              <a:latin typeface="Roboto"/>
              <a:ea typeface="Roboto"/>
              <a:cs typeface="Roboto"/>
              <a:sym typeface="Roboto"/>
            </a:endParaRPr>
          </a:p>
          <a:p>
            <a:pPr indent="0" lvl="0" marL="0" rtl="0" algn="l">
              <a:spcBef>
                <a:spcPts val="1400"/>
              </a:spcBef>
              <a:spcAft>
                <a:spcPts val="0"/>
              </a:spcAft>
              <a:buNone/>
            </a:pPr>
            <a:r>
              <a:rPr lang="en-GB" sz="1350">
                <a:solidFill>
                  <a:srgbClr val="12181B"/>
                </a:solidFill>
                <a:highlight>
                  <a:schemeClr val="dk1"/>
                </a:highlight>
                <a:latin typeface="Arial"/>
                <a:ea typeface="Arial"/>
                <a:cs typeface="Arial"/>
                <a:sym typeface="Arial"/>
              </a:rPr>
              <a:t>Databases are used to store data and save memory load of the web server. When a client makes a data request, the backend acts as a middleman to retrieve the corresponding response from the database and send it to the client. A client can also submit data to be added to the database.</a:t>
            </a:r>
            <a:endParaRPr sz="1350">
              <a:solidFill>
                <a:srgbClr val="12181B"/>
              </a:solidFill>
              <a:highlight>
                <a:schemeClr val="dk1"/>
              </a:highlight>
              <a:latin typeface="Arial"/>
              <a:ea typeface="Arial"/>
              <a:cs typeface="Arial"/>
              <a:sym typeface="Arial"/>
            </a:endParaRPr>
          </a:p>
          <a:p>
            <a:pPr indent="0" lvl="0" marL="0" rtl="0" algn="l">
              <a:spcBef>
                <a:spcPts val="2400"/>
              </a:spcBef>
              <a:spcAft>
                <a:spcPts val="0"/>
              </a:spcAft>
              <a:buNone/>
            </a:pPr>
            <a:r>
              <a:rPr lang="en-GB" sz="1350">
                <a:solidFill>
                  <a:srgbClr val="12181B"/>
                </a:solidFill>
                <a:highlight>
                  <a:schemeClr val="dk1"/>
                </a:highlight>
                <a:latin typeface="Arial"/>
                <a:ea typeface="Arial"/>
                <a:cs typeface="Arial"/>
                <a:sym typeface="Arial"/>
              </a:rPr>
              <a:t>As a backend developer, you must be familiar with database concepts to store data (MongoDB, MySQL) in the database and also caching (Redis) for quick access of data</a:t>
            </a:r>
            <a:endParaRPr sz="1350">
              <a:solidFill>
                <a:srgbClr val="12181B"/>
              </a:solidFill>
              <a:highlight>
                <a:schemeClr val="dk1"/>
              </a:highlight>
              <a:latin typeface="Arial"/>
              <a:ea typeface="Arial"/>
              <a:cs typeface="Arial"/>
              <a:sym typeface="Arial"/>
            </a:endParaRPr>
          </a:p>
          <a:p>
            <a:pPr indent="0" lvl="0" marL="0" rtl="0" algn="l">
              <a:spcBef>
                <a:spcPts val="2400"/>
              </a:spcBef>
              <a:spcAft>
                <a:spcPts val="1200"/>
              </a:spcAft>
              <a:buNone/>
            </a:pPr>
            <a:r>
              <a:t/>
            </a:r>
            <a:endParaRPr>
              <a:highlight>
                <a:schemeClr val="dk1"/>
              </a:highlight>
            </a:endParaRPr>
          </a:p>
        </p:txBody>
      </p:sp>
      <p:pic>
        <p:nvPicPr>
          <p:cNvPr id="194" name="Google Shape;194;p22"/>
          <p:cNvPicPr preferRelativeResize="0"/>
          <p:nvPr/>
        </p:nvPicPr>
        <p:blipFill>
          <a:blip r:embed="rId3">
            <a:alphaModFix/>
          </a:blip>
          <a:stretch>
            <a:fillRect/>
          </a:stretch>
        </p:blipFill>
        <p:spPr>
          <a:xfrm>
            <a:off x="1048925" y="1258500"/>
            <a:ext cx="1790701" cy="1219199"/>
          </a:xfrm>
          <a:prstGeom prst="rect">
            <a:avLst/>
          </a:prstGeom>
          <a:noFill/>
          <a:ln>
            <a:noFill/>
          </a:ln>
        </p:spPr>
      </p:pic>
      <p:pic>
        <p:nvPicPr>
          <p:cNvPr id="195" name="Google Shape;195;p22"/>
          <p:cNvPicPr preferRelativeResize="0"/>
          <p:nvPr/>
        </p:nvPicPr>
        <p:blipFill>
          <a:blip r:embed="rId4">
            <a:alphaModFix/>
          </a:blip>
          <a:stretch>
            <a:fillRect/>
          </a:stretch>
        </p:blipFill>
        <p:spPr>
          <a:xfrm>
            <a:off x="3431075" y="1581150"/>
            <a:ext cx="4448175" cy="409575"/>
          </a:xfrm>
          <a:prstGeom prst="rect">
            <a:avLst/>
          </a:prstGeom>
          <a:noFill/>
          <a:ln>
            <a:noFill/>
          </a:ln>
        </p:spPr>
      </p:pic>
      <p:pic>
        <p:nvPicPr>
          <p:cNvPr id="196" name="Google Shape;196;p22"/>
          <p:cNvPicPr preferRelativeResize="0"/>
          <p:nvPr/>
        </p:nvPicPr>
        <p:blipFill>
          <a:blip r:embed="rId5">
            <a:alphaModFix/>
          </a:blip>
          <a:stretch>
            <a:fillRect/>
          </a:stretch>
        </p:blipFill>
        <p:spPr>
          <a:xfrm>
            <a:off x="7849325" y="228325"/>
            <a:ext cx="1121525" cy="1121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3"/>
          <p:cNvSpPr txBox="1"/>
          <p:nvPr>
            <p:ph idx="1" type="body"/>
          </p:nvPr>
        </p:nvSpPr>
        <p:spPr>
          <a:xfrm>
            <a:off x="819150" y="304700"/>
            <a:ext cx="7505700" cy="4134000"/>
          </a:xfrm>
          <a:prstGeom prst="rect">
            <a:avLst/>
          </a:prstGeom>
        </p:spPr>
        <p:txBody>
          <a:bodyPr anchorCtr="0" anchor="t" bIns="91425" lIns="91425" spcFirstLastPara="1" rIns="91425" wrap="square" tIns="91425">
            <a:normAutofit lnSpcReduction="20000"/>
          </a:bodyPr>
          <a:lstStyle/>
          <a:p>
            <a:pPr indent="0" lvl="0" marL="0" rtl="0" algn="l">
              <a:lnSpc>
                <a:spcPct val="130000"/>
              </a:lnSpc>
              <a:spcBef>
                <a:spcPts val="2400"/>
              </a:spcBef>
              <a:spcAft>
                <a:spcPts val="0"/>
              </a:spcAft>
              <a:buNone/>
            </a:pPr>
            <a:r>
              <a:rPr b="1" lang="en-GB" sz="2300">
                <a:solidFill>
                  <a:srgbClr val="12181B"/>
                </a:solidFill>
                <a:highlight>
                  <a:schemeClr val="dk1"/>
                </a:highlight>
                <a:latin typeface="Roboto"/>
                <a:ea typeface="Roboto"/>
                <a:cs typeface="Roboto"/>
                <a:sym typeface="Roboto"/>
              </a:rPr>
              <a:t>What does a backend developer do?</a:t>
            </a:r>
            <a:endParaRPr b="1" sz="2300">
              <a:solidFill>
                <a:srgbClr val="12181B"/>
              </a:solidFill>
              <a:highlight>
                <a:schemeClr val="dk1"/>
              </a:highlight>
              <a:latin typeface="Roboto"/>
              <a:ea typeface="Roboto"/>
              <a:cs typeface="Roboto"/>
              <a:sym typeface="Roboto"/>
            </a:endParaRPr>
          </a:p>
          <a:p>
            <a:pPr indent="0" lvl="0" marL="0" rtl="0" algn="l">
              <a:spcBef>
                <a:spcPts val="1400"/>
              </a:spcBef>
              <a:spcAft>
                <a:spcPts val="0"/>
              </a:spcAft>
              <a:buNone/>
            </a:pPr>
            <a:r>
              <a:rPr lang="en-GB" sz="1350">
                <a:solidFill>
                  <a:srgbClr val="12181B"/>
                </a:solidFill>
                <a:highlight>
                  <a:schemeClr val="dk1"/>
                </a:highlight>
                <a:latin typeface="Arial"/>
                <a:ea typeface="Arial"/>
                <a:cs typeface="Arial"/>
                <a:sym typeface="Arial"/>
              </a:rPr>
              <a:t>Backend developers are in charge of the proper functioning of a web application. They write logical code to implement the functionality and enhance the speed and efficiency of a web app.</a:t>
            </a:r>
            <a:endParaRPr sz="1350">
              <a:solidFill>
                <a:srgbClr val="12181B"/>
              </a:solidFill>
              <a:highlight>
                <a:schemeClr val="dk1"/>
              </a:highlight>
              <a:latin typeface="Arial"/>
              <a:ea typeface="Arial"/>
              <a:cs typeface="Arial"/>
              <a:sym typeface="Arial"/>
            </a:endParaRPr>
          </a:p>
          <a:p>
            <a:pPr indent="0" lvl="0" marL="0" rtl="0" algn="l">
              <a:spcBef>
                <a:spcPts val="2400"/>
              </a:spcBef>
              <a:spcAft>
                <a:spcPts val="0"/>
              </a:spcAft>
              <a:buNone/>
            </a:pPr>
            <a:r>
              <a:rPr lang="en-GB" sz="1350">
                <a:solidFill>
                  <a:srgbClr val="12181B"/>
                </a:solidFill>
                <a:highlight>
                  <a:schemeClr val="dk1"/>
                </a:highlight>
                <a:latin typeface="Arial"/>
                <a:ea typeface="Arial"/>
                <a:cs typeface="Arial"/>
                <a:sym typeface="Arial"/>
              </a:rPr>
              <a:t>This means that a backend developer is responsible for:</a:t>
            </a:r>
            <a:endParaRPr sz="1350">
              <a:solidFill>
                <a:srgbClr val="12181B"/>
              </a:solidFill>
              <a:highlight>
                <a:schemeClr val="dk1"/>
              </a:highlight>
              <a:latin typeface="Arial"/>
              <a:ea typeface="Arial"/>
              <a:cs typeface="Arial"/>
              <a:sym typeface="Arial"/>
            </a:endParaRPr>
          </a:p>
          <a:p>
            <a:pPr indent="-314325" lvl="0" marL="457200" rtl="0" algn="l">
              <a:spcBef>
                <a:spcPts val="2400"/>
              </a:spcBef>
              <a:spcAft>
                <a:spcPts val="0"/>
              </a:spcAft>
              <a:buClr>
                <a:srgbClr val="12181B"/>
              </a:buClr>
              <a:buSzPts val="1350"/>
              <a:buFont typeface="Arial"/>
              <a:buAutoNum type="arabicPeriod"/>
            </a:pPr>
            <a:r>
              <a:rPr lang="en-GB" sz="1350">
                <a:solidFill>
                  <a:srgbClr val="12181B"/>
                </a:solidFill>
                <a:highlight>
                  <a:schemeClr val="dk1"/>
                </a:highlight>
                <a:latin typeface="Arial"/>
                <a:ea typeface="Arial"/>
                <a:cs typeface="Arial"/>
                <a:sym typeface="Arial"/>
              </a:rPr>
              <a:t>Implementation of the backend web architecture that comprises servers, databases, operating systems.</a:t>
            </a:r>
            <a:endParaRPr sz="1350">
              <a:solidFill>
                <a:srgbClr val="12181B"/>
              </a:solidFill>
              <a:highlight>
                <a:schemeClr val="dk1"/>
              </a:highlight>
              <a:latin typeface="Arial"/>
              <a:ea typeface="Arial"/>
              <a:cs typeface="Arial"/>
              <a:sym typeface="Arial"/>
            </a:endParaRPr>
          </a:p>
          <a:p>
            <a:pPr indent="-314325" lvl="0" marL="457200" rtl="0" algn="l">
              <a:spcBef>
                <a:spcPts val="0"/>
              </a:spcBef>
              <a:spcAft>
                <a:spcPts val="0"/>
              </a:spcAft>
              <a:buClr>
                <a:srgbClr val="12181B"/>
              </a:buClr>
              <a:buSzPts val="1350"/>
              <a:buFont typeface="Arial"/>
              <a:buAutoNum type="arabicPeriod"/>
            </a:pPr>
            <a:r>
              <a:rPr lang="en-GB" sz="1350">
                <a:solidFill>
                  <a:srgbClr val="12181B"/>
                </a:solidFill>
                <a:highlight>
                  <a:schemeClr val="dk1"/>
                </a:highlight>
                <a:latin typeface="Arial"/>
                <a:ea typeface="Arial"/>
                <a:cs typeface="Arial"/>
                <a:sym typeface="Arial"/>
              </a:rPr>
              <a:t>Handling client requests with APIs.</a:t>
            </a:r>
            <a:endParaRPr sz="1350">
              <a:solidFill>
                <a:srgbClr val="12181B"/>
              </a:solidFill>
              <a:highlight>
                <a:schemeClr val="dk1"/>
              </a:highlight>
              <a:latin typeface="Arial"/>
              <a:ea typeface="Arial"/>
              <a:cs typeface="Arial"/>
              <a:sym typeface="Arial"/>
            </a:endParaRPr>
          </a:p>
          <a:p>
            <a:pPr indent="-314325" lvl="0" marL="457200" rtl="0" algn="l">
              <a:spcBef>
                <a:spcPts val="0"/>
              </a:spcBef>
              <a:spcAft>
                <a:spcPts val="0"/>
              </a:spcAft>
              <a:buClr>
                <a:srgbClr val="12181B"/>
              </a:buClr>
              <a:buSzPts val="1350"/>
              <a:buFont typeface="Arial"/>
              <a:buAutoNum type="arabicPeriod"/>
            </a:pPr>
            <a:r>
              <a:rPr lang="en-GB" sz="1350">
                <a:solidFill>
                  <a:srgbClr val="12181B"/>
                </a:solidFill>
                <a:highlight>
                  <a:schemeClr val="dk1"/>
                </a:highlight>
                <a:latin typeface="Arial"/>
                <a:ea typeface="Arial"/>
                <a:cs typeface="Arial"/>
                <a:sym typeface="Arial"/>
              </a:rPr>
              <a:t>Managing database(s) and caching.</a:t>
            </a:r>
            <a:endParaRPr sz="1350">
              <a:solidFill>
                <a:srgbClr val="12181B"/>
              </a:solidFill>
              <a:highlight>
                <a:schemeClr val="dk1"/>
              </a:highlight>
              <a:latin typeface="Arial"/>
              <a:ea typeface="Arial"/>
              <a:cs typeface="Arial"/>
              <a:sym typeface="Arial"/>
            </a:endParaRPr>
          </a:p>
          <a:p>
            <a:pPr indent="-314325" lvl="0" marL="457200" rtl="0" algn="l">
              <a:spcBef>
                <a:spcPts val="0"/>
              </a:spcBef>
              <a:spcAft>
                <a:spcPts val="0"/>
              </a:spcAft>
              <a:buClr>
                <a:srgbClr val="12181B"/>
              </a:buClr>
              <a:buSzPts val="1350"/>
              <a:buFont typeface="Arial"/>
              <a:buAutoNum type="arabicPeriod"/>
            </a:pPr>
            <a:r>
              <a:rPr lang="en-GB" sz="1350">
                <a:solidFill>
                  <a:srgbClr val="12181B"/>
                </a:solidFill>
                <a:highlight>
                  <a:schemeClr val="dk1"/>
                </a:highlight>
                <a:latin typeface="Arial"/>
                <a:ea typeface="Arial"/>
                <a:cs typeface="Arial"/>
                <a:sym typeface="Arial"/>
              </a:rPr>
              <a:t>Creating the business logic to run the application.</a:t>
            </a:r>
            <a:endParaRPr sz="1350">
              <a:solidFill>
                <a:srgbClr val="12181B"/>
              </a:solidFill>
              <a:highlight>
                <a:schemeClr val="dk1"/>
              </a:highlight>
              <a:latin typeface="Arial"/>
              <a:ea typeface="Arial"/>
              <a:cs typeface="Arial"/>
              <a:sym typeface="Arial"/>
            </a:endParaRPr>
          </a:p>
          <a:p>
            <a:pPr indent="-314325" lvl="0" marL="457200" rtl="0" algn="l">
              <a:spcBef>
                <a:spcPts val="0"/>
              </a:spcBef>
              <a:spcAft>
                <a:spcPts val="0"/>
              </a:spcAft>
              <a:buClr>
                <a:srgbClr val="12181B"/>
              </a:buClr>
              <a:buSzPts val="1350"/>
              <a:buFont typeface="Arial"/>
              <a:buAutoNum type="arabicPeriod"/>
            </a:pPr>
            <a:r>
              <a:rPr lang="en-GB" sz="1350">
                <a:solidFill>
                  <a:srgbClr val="12181B"/>
                </a:solidFill>
                <a:highlight>
                  <a:schemeClr val="dk1"/>
                </a:highlight>
                <a:latin typeface="Arial"/>
                <a:ea typeface="Arial"/>
                <a:cs typeface="Arial"/>
                <a:sym typeface="Arial"/>
              </a:rPr>
              <a:t>Troubleshooting performance bottlenecks using scientific debugging.</a:t>
            </a:r>
            <a:endParaRPr sz="1350">
              <a:solidFill>
                <a:srgbClr val="12181B"/>
              </a:solidFill>
              <a:highlight>
                <a:schemeClr val="dk1"/>
              </a:highlight>
              <a:latin typeface="Arial"/>
              <a:ea typeface="Arial"/>
              <a:cs typeface="Arial"/>
              <a:sym typeface="Arial"/>
            </a:endParaRPr>
          </a:p>
          <a:p>
            <a:pPr indent="-314325" lvl="0" marL="457200" rtl="0" algn="l">
              <a:spcBef>
                <a:spcPts val="0"/>
              </a:spcBef>
              <a:spcAft>
                <a:spcPts val="0"/>
              </a:spcAft>
              <a:buClr>
                <a:srgbClr val="12181B"/>
              </a:buClr>
              <a:buSzPts val="1350"/>
              <a:buFont typeface="Arial"/>
              <a:buAutoNum type="arabicPeriod"/>
            </a:pPr>
            <a:r>
              <a:rPr lang="en-GB" sz="1350">
                <a:solidFill>
                  <a:srgbClr val="12181B"/>
                </a:solidFill>
                <a:highlight>
                  <a:schemeClr val="dk1"/>
                </a:highlight>
                <a:latin typeface="Arial"/>
                <a:ea typeface="Arial"/>
                <a:cs typeface="Arial"/>
                <a:sym typeface="Arial"/>
              </a:rPr>
              <a:t>Build reusable code and libraries for future use.</a:t>
            </a:r>
            <a:endParaRPr sz="1350">
              <a:solidFill>
                <a:srgbClr val="12181B"/>
              </a:solidFill>
              <a:highlight>
                <a:schemeClr val="dk1"/>
              </a:highlight>
              <a:latin typeface="Arial"/>
              <a:ea typeface="Arial"/>
              <a:cs typeface="Arial"/>
              <a:sym typeface="Arial"/>
            </a:endParaRPr>
          </a:p>
          <a:p>
            <a:pPr indent="-314325" lvl="0" marL="457200" rtl="0" algn="l">
              <a:spcBef>
                <a:spcPts val="0"/>
              </a:spcBef>
              <a:spcAft>
                <a:spcPts val="0"/>
              </a:spcAft>
              <a:buClr>
                <a:srgbClr val="12181B"/>
              </a:buClr>
              <a:buSzPts val="1350"/>
              <a:buFont typeface="Arial"/>
              <a:buAutoNum type="arabicPeriod"/>
            </a:pPr>
            <a:r>
              <a:rPr lang="en-GB" sz="1350">
                <a:solidFill>
                  <a:srgbClr val="12181B"/>
                </a:solidFill>
                <a:highlight>
                  <a:schemeClr val="dk1"/>
                </a:highlight>
                <a:latin typeface="Arial"/>
                <a:ea typeface="Arial"/>
                <a:cs typeface="Arial"/>
                <a:sym typeface="Arial"/>
              </a:rPr>
              <a:t>Optimizing functionality, page loading speed, and scalability of the application.</a:t>
            </a:r>
            <a:endParaRPr sz="1350">
              <a:solidFill>
                <a:srgbClr val="12181B"/>
              </a:solidFill>
              <a:highlight>
                <a:schemeClr val="dk1"/>
              </a:highlight>
              <a:latin typeface="Arial"/>
              <a:ea typeface="Arial"/>
              <a:cs typeface="Arial"/>
              <a:sym typeface="Arial"/>
            </a:endParaRPr>
          </a:p>
          <a:p>
            <a:pPr indent="-314325" lvl="0" marL="457200" rtl="0" algn="l">
              <a:spcBef>
                <a:spcPts val="0"/>
              </a:spcBef>
              <a:spcAft>
                <a:spcPts val="0"/>
              </a:spcAft>
              <a:buClr>
                <a:srgbClr val="12181B"/>
              </a:buClr>
              <a:buSzPts val="1350"/>
              <a:buFont typeface="Arial"/>
              <a:buAutoNum type="arabicPeriod"/>
            </a:pPr>
            <a:r>
              <a:rPr lang="en-GB" sz="1350">
                <a:solidFill>
                  <a:srgbClr val="12181B"/>
                </a:solidFill>
                <a:highlight>
                  <a:schemeClr val="dk1"/>
                </a:highlight>
                <a:latin typeface="Arial"/>
                <a:ea typeface="Arial"/>
                <a:cs typeface="Arial"/>
                <a:sym typeface="Arial"/>
              </a:rPr>
              <a:t>Improving site infrastructure with timely enhancements and upgrades.</a:t>
            </a:r>
            <a:endParaRPr sz="1350">
              <a:solidFill>
                <a:srgbClr val="12181B"/>
              </a:solidFill>
              <a:highlight>
                <a:schemeClr val="dk1"/>
              </a:highlight>
              <a:latin typeface="Arial"/>
              <a:ea typeface="Arial"/>
              <a:cs typeface="Arial"/>
              <a:sym typeface="Arial"/>
            </a:endParaRPr>
          </a:p>
          <a:p>
            <a:pPr indent="0" lvl="0" marL="0" rtl="0" algn="l">
              <a:spcBef>
                <a:spcPts val="1400"/>
              </a:spcBef>
              <a:spcAft>
                <a:spcPts val="1200"/>
              </a:spcAft>
              <a:buNone/>
            </a:pPr>
            <a:r>
              <a:t/>
            </a:r>
            <a:endParaRPr>
              <a:solidFill>
                <a:srgbClr val="12181B"/>
              </a:solidFill>
              <a:highlight>
                <a:schemeClr val="dk1"/>
              </a:highlight>
            </a:endParaRPr>
          </a:p>
        </p:txBody>
      </p:sp>
      <p:pic>
        <p:nvPicPr>
          <p:cNvPr id="202" name="Google Shape;202;p23"/>
          <p:cNvPicPr preferRelativeResize="0"/>
          <p:nvPr/>
        </p:nvPicPr>
        <p:blipFill>
          <a:blip r:embed="rId3">
            <a:alphaModFix/>
          </a:blip>
          <a:stretch>
            <a:fillRect/>
          </a:stretch>
        </p:blipFill>
        <p:spPr>
          <a:xfrm>
            <a:off x="8178400" y="228325"/>
            <a:ext cx="792450" cy="792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4"/>
          <p:cNvSpPr txBox="1"/>
          <p:nvPr>
            <p:ph type="title"/>
          </p:nvPr>
        </p:nvSpPr>
        <p:spPr>
          <a:xfrm>
            <a:off x="618850" y="2046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Why do we need PHP?</a:t>
            </a:r>
            <a:endParaRPr/>
          </a:p>
        </p:txBody>
      </p:sp>
      <p:sp>
        <p:nvSpPr>
          <p:cNvPr id="208" name="Google Shape;208;p24"/>
          <p:cNvSpPr txBox="1"/>
          <p:nvPr>
            <p:ph idx="1" type="body"/>
          </p:nvPr>
        </p:nvSpPr>
        <p:spPr>
          <a:xfrm>
            <a:off x="819150" y="914125"/>
            <a:ext cx="7305300" cy="3524700"/>
          </a:xfrm>
          <a:prstGeom prst="rect">
            <a:avLst/>
          </a:prstGeom>
        </p:spPr>
        <p:txBody>
          <a:bodyPr anchorCtr="0" anchor="t" bIns="91425" lIns="91425" spcFirstLastPara="1" rIns="91425" wrap="square" tIns="91425">
            <a:normAutofit/>
          </a:bodyPr>
          <a:lstStyle/>
          <a:p>
            <a:pPr indent="0" lvl="0" marL="0" rtl="0" algn="l">
              <a:spcBef>
                <a:spcPts val="2900"/>
              </a:spcBef>
              <a:spcAft>
                <a:spcPts val="0"/>
              </a:spcAft>
              <a:buNone/>
            </a:pPr>
            <a:r>
              <a:rPr lang="en-GB" sz="1950">
                <a:solidFill>
                  <a:srgbClr val="000000"/>
                </a:solidFill>
                <a:highlight>
                  <a:srgbClr val="D9EEE1"/>
                </a:highlight>
                <a:latin typeface="Verdana"/>
                <a:ea typeface="Verdana"/>
                <a:cs typeface="Verdana"/>
                <a:sym typeface="Verdana"/>
              </a:rPr>
              <a:t>PHP is a server scripting language, and a powerful tool for making dynamic and interactive Web pages.PHP is a widely-used, free, and efficient alternative to competitors such as Microsoft's ASP.</a:t>
            </a:r>
            <a:endParaRPr sz="1950">
              <a:solidFill>
                <a:srgbClr val="000000"/>
              </a:solidFill>
              <a:highlight>
                <a:srgbClr val="D9EEE1"/>
              </a:highlight>
              <a:latin typeface="Verdana"/>
              <a:ea typeface="Verdana"/>
              <a:cs typeface="Verdana"/>
              <a:sym typeface="Verdana"/>
            </a:endParaRPr>
          </a:p>
          <a:p>
            <a:pPr indent="0" lvl="0" marL="457200" rtl="0" algn="l">
              <a:lnSpc>
                <a:spcPct val="200000"/>
              </a:lnSpc>
              <a:spcBef>
                <a:spcPts val="2900"/>
              </a:spcBef>
              <a:spcAft>
                <a:spcPts val="0"/>
              </a:spcAft>
              <a:buNone/>
            </a:pPr>
            <a:r>
              <a:rPr lang="en-GB" sz="1350">
                <a:solidFill>
                  <a:srgbClr val="4D5968"/>
                </a:solidFill>
                <a:highlight>
                  <a:srgbClr val="FFFFFF"/>
                </a:highlight>
                <a:latin typeface="Roboto"/>
                <a:ea typeface="Roboto"/>
                <a:cs typeface="Roboto"/>
                <a:sym typeface="Roboto"/>
              </a:rPr>
              <a:t>.</a:t>
            </a:r>
            <a:endParaRPr sz="1350">
              <a:solidFill>
                <a:srgbClr val="4D5968"/>
              </a:solidFill>
              <a:highlight>
                <a:srgbClr val="FFFFFF"/>
              </a:highlight>
              <a:latin typeface="Roboto"/>
              <a:ea typeface="Roboto"/>
              <a:cs typeface="Roboto"/>
              <a:sym typeface="Roboto"/>
            </a:endParaRPr>
          </a:p>
          <a:p>
            <a:pPr indent="0" lvl="0" marL="0" rtl="0" algn="l">
              <a:spcBef>
                <a:spcPts val="4000"/>
              </a:spcBef>
              <a:spcAft>
                <a:spcPts val="1200"/>
              </a:spcAft>
              <a:buNone/>
            </a:pPr>
            <a:r>
              <a:t/>
            </a:r>
            <a:endParaRPr/>
          </a:p>
        </p:txBody>
      </p:sp>
      <p:pic>
        <p:nvPicPr>
          <p:cNvPr id="209" name="Google Shape;209;p24"/>
          <p:cNvPicPr preferRelativeResize="0"/>
          <p:nvPr/>
        </p:nvPicPr>
        <p:blipFill>
          <a:blip r:embed="rId3">
            <a:alphaModFix/>
          </a:blip>
          <a:stretch>
            <a:fillRect/>
          </a:stretch>
        </p:blipFill>
        <p:spPr>
          <a:xfrm>
            <a:off x="2909600" y="2694500"/>
            <a:ext cx="2924175" cy="1924050"/>
          </a:xfrm>
          <a:prstGeom prst="rect">
            <a:avLst/>
          </a:prstGeom>
          <a:noFill/>
          <a:ln>
            <a:noFill/>
          </a:ln>
        </p:spPr>
      </p:pic>
      <p:pic>
        <p:nvPicPr>
          <p:cNvPr id="210" name="Google Shape;210;p24"/>
          <p:cNvPicPr preferRelativeResize="0"/>
          <p:nvPr/>
        </p:nvPicPr>
        <p:blipFill>
          <a:blip r:embed="rId4">
            <a:alphaModFix/>
          </a:blip>
          <a:stretch>
            <a:fillRect/>
          </a:stretch>
        </p:blipFill>
        <p:spPr>
          <a:xfrm>
            <a:off x="8124550" y="228325"/>
            <a:ext cx="846300" cy="846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5"/>
          <p:cNvSpPr txBox="1"/>
          <p:nvPr>
            <p:ph idx="1" type="body"/>
          </p:nvPr>
        </p:nvSpPr>
        <p:spPr>
          <a:xfrm>
            <a:off x="219400" y="268150"/>
            <a:ext cx="8714700" cy="4704600"/>
          </a:xfrm>
          <a:prstGeom prst="rect">
            <a:avLst/>
          </a:prstGeom>
        </p:spPr>
        <p:txBody>
          <a:bodyPr anchorCtr="0" anchor="t" bIns="91425" lIns="91425" spcFirstLastPara="1" rIns="91425" wrap="square" tIns="91425">
            <a:normAutofit lnSpcReduction="10000"/>
          </a:bodyPr>
          <a:lstStyle/>
          <a:p>
            <a:pPr indent="0" lvl="0" marL="0" rtl="0" algn="l">
              <a:lnSpc>
                <a:spcPct val="120000"/>
              </a:lnSpc>
              <a:spcBef>
                <a:spcPts val="0"/>
              </a:spcBef>
              <a:spcAft>
                <a:spcPts val="0"/>
              </a:spcAft>
              <a:buNone/>
            </a:pPr>
            <a:r>
              <a:rPr b="1" lang="en-GB" sz="2550">
                <a:solidFill>
                  <a:srgbClr val="232C39"/>
                </a:solidFill>
                <a:highlight>
                  <a:srgbClr val="FFFFFF"/>
                </a:highlight>
                <a:latin typeface="Roboto"/>
                <a:ea typeface="Roboto"/>
                <a:cs typeface="Roboto"/>
                <a:sym typeface="Roboto"/>
              </a:rPr>
              <a:t>Top  Features of PHP</a:t>
            </a:r>
            <a:endParaRPr b="1" sz="2550">
              <a:solidFill>
                <a:srgbClr val="232C39"/>
              </a:solidFill>
              <a:highlight>
                <a:srgbClr val="FFFFFF"/>
              </a:highlight>
              <a:latin typeface="Roboto"/>
              <a:ea typeface="Roboto"/>
              <a:cs typeface="Roboto"/>
              <a:sym typeface="Roboto"/>
            </a:endParaRPr>
          </a:p>
          <a:p>
            <a:pPr indent="0" lvl="0" marL="0" rtl="0" algn="l">
              <a:lnSpc>
                <a:spcPct val="120000"/>
              </a:lnSpc>
              <a:spcBef>
                <a:spcPts val="500"/>
              </a:spcBef>
              <a:spcAft>
                <a:spcPts val="0"/>
              </a:spcAft>
              <a:buNone/>
            </a:pPr>
            <a:r>
              <a:t/>
            </a:r>
            <a:endParaRPr b="1" sz="2550">
              <a:solidFill>
                <a:srgbClr val="232C39"/>
              </a:solidFill>
              <a:highlight>
                <a:srgbClr val="FFFFFF"/>
              </a:highlight>
              <a:latin typeface="Roboto"/>
              <a:ea typeface="Roboto"/>
              <a:cs typeface="Roboto"/>
              <a:sym typeface="Roboto"/>
            </a:endParaRPr>
          </a:p>
          <a:p>
            <a:pPr indent="-334682" lvl="0" marL="457200" rtl="0" algn="just">
              <a:spcBef>
                <a:spcPts val="500"/>
              </a:spcBef>
              <a:spcAft>
                <a:spcPts val="0"/>
              </a:spcAft>
              <a:buClr>
                <a:srgbClr val="4D3755"/>
              </a:buClr>
              <a:buSzPts val="1671"/>
              <a:buFont typeface="Arial"/>
              <a:buChar char="●"/>
            </a:pPr>
            <a:r>
              <a:rPr b="1" lang="en-GB" sz="1820">
                <a:solidFill>
                  <a:srgbClr val="4D3755"/>
                </a:solidFill>
                <a:highlight>
                  <a:srgbClr val="FFFFFF"/>
                </a:highlight>
                <a:latin typeface="Arial"/>
                <a:ea typeface="Arial"/>
                <a:cs typeface="Arial"/>
                <a:sym typeface="Arial"/>
              </a:rPr>
              <a:t>It’s easy to learn and use: </a:t>
            </a:r>
            <a:r>
              <a:rPr lang="en-GB" sz="1350">
                <a:solidFill>
                  <a:srgbClr val="4D3755"/>
                </a:solidFill>
                <a:highlight>
                  <a:srgbClr val="FFFFFF"/>
                </a:highlight>
                <a:latin typeface="Arial"/>
                <a:ea typeface="Arial"/>
                <a:cs typeface="Arial"/>
                <a:sym typeface="Arial"/>
              </a:rPr>
              <a:t>One of the main reasons PHP became so commonplace is that it is relatively simple to get started with. Even without extensive knowledge or experience in web development, most people could create a web page with a single PHP file in a relatively short period of time. The syntax is simple and command functions are easy to learn, meaning the barriers to entry with PHP are lower than with many other languages.</a:t>
            </a:r>
            <a:br>
              <a:rPr lang="en-GB" sz="1350">
                <a:solidFill>
                  <a:srgbClr val="4D3755"/>
                </a:solidFill>
                <a:highlight>
                  <a:srgbClr val="FFFFFF"/>
                </a:highlight>
                <a:latin typeface="Arial"/>
                <a:ea typeface="Arial"/>
                <a:cs typeface="Arial"/>
                <a:sym typeface="Arial"/>
              </a:rPr>
            </a:br>
            <a:r>
              <a:rPr lang="en-GB" sz="1200">
                <a:solidFill>
                  <a:srgbClr val="4D3755"/>
                </a:solidFill>
                <a:highlight>
                  <a:srgbClr val="FFFFFF"/>
                </a:highlight>
                <a:latin typeface="Arial"/>
                <a:ea typeface="Arial"/>
                <a:cs typeface="Arial"/>
                <a:sym typeface="Arial"/>
              </a:rPr>
              <a:t> </a:t>
            </a:r>
            <a:endParaRPr sz="1200">
              <a:solidFill>
                <a:srgbClr val="4D3755"/>
              </a:solidFill>
              <a:highlight>
                <a:srgbClr val="FFFFFF"/>
              </a:highlight>
              <a:latin typeface="Arial"/>
              <a:ea typeface="Arial"/>
              <a:cs typeface="Arial"/>
              <a:sym typeface="Arial"/>
            </a:endParaRPr>
          </a:p>
          <a:p>
            <a:pPr indent="-304800" lvl="0" marL="457200" rtl="0" algn="just">
              <a:spcBef>
                <a:spcPts val="0"/>
              </a:spcBef>
              <a:spcAft>
                <a:spcPts val="0"/>
              </a:spcAft>
              <a:buClr>
                <a:srgbClr val="4D3755"/>
              </a:buClr>
              <a:buSzPts val="1200"/>
              <a:buFont typeface="Arial"/>
              <a:buChar char="●"/>
            </a:pPr>
            <a:r>
              <a:rPr b="1" lang="en-GB" sz="2150">
                <a:solidFill>
                  <a:srgbClr val="4D3755"/>
                </a:solidFill>
                <a:highlight>
                  <a:srgbClr val="FFFFFF"/>
                </a:highlight>
                <a:latin typeface="Arial"/>
                <a:ea typeface="Arial"/>
                <a:cs typeface="Arial"/>
                <a:sym typeface="Arial"/>
              </a:rPr>
              <a:t>It’s open source: </a:t>
            </a:r>
            <a:r>
              <a:rPr lang="en-GB" sz="1350">
                <a:solidFill>
                  <a:srgbClr val="4D3755"/>
                </a:solidFill>
                <a:highlight>
                  <a:srgbClr val="FFFFFF"/>
                </a:highlight>
                <a:latin typeface="Arial"/>
                <a:ea typeface="Arial"/>
                <a:cs typeface="Arial"/>
                <a:sym typeface="Arial"/>
              </a:rPr>
              <a:t>This also helps developers get started with PHP - it can be installed quickly and at zero cost. There is also open access to a wide range of PHP frameworks, such as </a:t>
            </a:r>
            <a:r>
              <a:rPr lang="en-GB" sz="1350">
                <a:solidFill>
                  <a:srgbClr val="A32EF2"/>
                </a:solidFill>
                <a:highlight>
                  <a:srgbClr val="FFFFFF"/>
                </a:highlight>
                <a:uFill>
                  <a:noFill/>
                </a:uFill>
                <a:latin typeface="Arial"/>
                <a:ea typeface="Arial"/>
                <a:cs typeface="Arial"/>
                <a:sym typeface="Arial"/>
                <a:hlinkClick r:id="rId3">
                  <a:extLst>
                    <a:ext uri="{A12FA001-AC4F-418D-AE19-62706E023703}">
                      <ahyp:hlinkClr val="tx"/>
                    </a:ext>
                  </a:extLst>
                </a:hlinkClick>
              </a:rPr>
              <a:t>Laravel</a:t>
            </a:r>
            <a:r>
              <a:rPr lang="en-GB" sz="1350">
                <a:solidFill>
                  <a:srgbClr val="4D3755"/>
                </a:solidFill>
                <a:highlight>
                  <a:srgbClr val="FFFFFF"/>
                </a:highlight>
                <a:latin typeface="Arial"/>
                <a:ea typeface="Arial"/>
                <a:cs typeface="Arial"/>
                <a:sym typeface="Arial"/>
              </a:rPr>
              <a:t> and Symfony. This feature is also appealing to companies as it helps control the costs of web development.</a:t>
            </a:r>
            <a:endParaRPr sz="1350">
              <a:solidFill>
                <a:srgbClr val="4D3755"/>
              </a:solidFill>
              <a:highlight>
                <a:srgbClr val="FFFFFF"/>
              </a:highlight>
              <a:latin typeface="Arial"/>
              <a:ea typeface="Arial"/>
              <a:cs typeface="Arial"/>
              <a:sym typeface="Arial"/>
            </a:endParaRPr>
          </a:p>
          <a:p>
            <a:pPr indent="0" lvl="0" marL="0" rtl="0" algn="l">
              <a:lnSpc>
                <a:spcPct val="120000"/>
              </a:lnSpc>
              <a:spcBef>
                <a:spcPts val="3400"/>
              </a:spcBef>
              <a:spcAft>
                <a:spcPts val="0"/>
              </a:spcAft>
              <a:buNone/>
            </a:pPr>
            <a:r>
              <a:t/>
            </a:r>
            <a:endParaRPr b="1" sz="2550">
              <a:solidFill>
                <a:srgbClr val="232C39"/>
              </a:solidFill>
              <a:highlight>
                <a:srgbClr val="FFFFFF"/>
              </a:highlight>
              <a:latin typeface="Roboto"/>
              <a:ea typeface="Roboto"/>
              <a:cs typeface="Roboto"/>
              <a:sym typeface="Roboto"/>
            </a:endParaRPr>
          </a:p>
          <a:p>
            <a:pPr indent="0" lvl="0" marL="0" rtl="0" algn="l">
              <a:spcBef>
                <a:spcPts val="500"/>
              </a:spcBef>
              <a:spcAft>
                <a:spcPts val="1200"/>
              </a:spcAft>
              <a:buNone/>
            </a:pPr>
            <a:r>
              <a:t/>
            </a:r>
            <a:endParaRPr/>
          </a:p>
        </p:txBody>
      </p:sp>
      <p:pic>
        <p:nvPicPr>
          <p:cNvPr id="216" name="Google Shape;216;p25"/>
          <p:cNvPicPr preferRelativeResize="0"/>
          <p:nvPr/>
        </p:nvPicPr>
        <p:blipFill>
          <a:blip r:embed="rId4">
            <a:alphaModFix/>
          </a:blip>
          <a:stretch>
            <a:fillRect/>
          </a:stretch>
        </p:blipFill>
        <p:spPr>
          <a:xfrm>
            <a:off x="7849325" y="228325"/>
            <a:ext cx="1121525" cy="11215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6"/>
          <p:cNvSpPr txBox="1"/>
          <p:nvPr>
            <p:ph idx="1" type="body"/>
          </p:nvPr>
        </p:nvSpPr>
        <p:spPr>
          <a:xfrm>
            <a:off x="402225" y="633800"/>
            <a:ext cx="7434900" cy="4278300"/>
          </a:xfrm>
          <a:prstGeom prst="rect">
            <a:avLst/>
          </a:prstGeom>
        </p:spPr>
        <p:txBody>
          <a:bodyPr anchorCtr="0" anchor="t" bIns="91425" lIns="91425" spcFirstLastPara="1" rIns="91425" wrap="square" tIns="91425">
            <a:normAutofit fontScale="25000" lnSpcReduction="20000"/>
          </a:bodyPr>
          <a:lstStyle/>
          <a:p>
            <a:pPr indent="-247650" lvl="0" marL="457200" rtl="0" algn="just">
              <a:spcBef>
                <a:spcPts val="0"/>
              </a:spcBef>
              <a:spcAft>
                <a:spcPts val="0"/>
              </a:spcAft>
              <a:buClr>
                <a:srgbClr val="4D3755"/>
              </a:buClr>
              <a:buSzPts val="300"/>
              <a:buFont typeface="Arial"/>
              <a:buChar char="●"/>
            </a:pPr>
            <a:r>
              <a:rPr b="1" lang="en-GB" sz="5218">
                <a:solidFill>
                  <a:srgbClr val="4D3755"/>
                </a:solidFill>
                <a:highlight>
                  <a:srgbClr val="FFFFFF"/>
                </a:highlight>
                <a:latin typeface="Arial"/>
                <a:ea typeface="Arial"/>
                <a:cs typeface="Arial"/>
                <a:sym typeface="Arial"/>
              </a:rPr>
              <a:t>It’s versatile: </a:t>
            </a:r>
            <a:r>
              <a:rPr lang="en-GB" sz="4418">
                <a:solidFill>
                  <a:srgbClr val="4D3755"/>
                </a:solidFill>
                <a:highlight>
                  <a:srgbClr val="FFFFFF"/>
                </a:highlight>
                <a:latin typeface="Arial"/>
                <a:ea typeface="Arial"/>
                <a:cs typeface="Arial"/>
                <a:sym typeface="Arial"/>
              </a:rPr>
              <a:t>One of the major benefits of PHP is that it is platform independent, meaning it can be used on Mac OS, Windows, Linux and supports most web browsers. It also supports all the major web servers, making it easy to deploy on different systems and platforms at minimal additional cost.    </a:t>
            </a:r>
            <a:br>
              <a:rPr lang="en-GB" sz="4418">
                <a:solidFill>
                  <a:srgbClr val="4D3755"/>
                </a:solidFill>
                <a:highlight>
                  <a:srgbClr val="FFFFFF"/>
                </a:highlight>
                <a:latin typeface="Arial"/>
                <a:ea typeface="Arial"/>
                <a:cs typeface="Arial"/>
                <a:sym typeface="Arial"/>
              </a:rPr>
            </a:br>
            <a:r>
              <a:rPr lang="en-GB" sz="4268">
                <a:solidFill>
                  <a:srgbClr val="4D3755"/>
                </a:solidFill>
                <a:highlight>
                  <a:srgbClr val="FFFFFF"/>
                </a:highlight>
                <a:latin typeface="Arial"/>
                <a:ea typeface="Arial"/>
                <a:cs typeface="Arial"/>
                <a:sym typeface="Arial"/>
              </a:rPr>
              <a:t> </a:t>
            </a:r>
            <a:endParaRPr sz="4268">
              <a:solidFill>
                <a:srgbClr val="4D3755"/>
              </a:solidFill>
              <a:highlight>
                <a:srgbClr val="FFFFFF"/>
              </a:highlight>
              <a:latin typeface="Arial"/>
              <a:ea typeface="Arial"/>
              <a:cs typeface="Arial"/>
              <a:sym typeface="Arial"/>
            </a:endParaRPr>
          </a:p>
          <a:p>
            <a:pPr indent="-247650" lvl="0" marL="457200" rtl="0" algn="just">
              <a:spcBef>
                <a:spcPts val="0"/>
              </a:spcBef>
              <a:spcAft>
                <a:spcPts val="0"/>
              </a:spcAft>
              <a:buClr>
                <a:srgbClr val="4D3755"/>
              </a:buClr>
              <a:buSzPts val="300"/>
              <a:buFont typeface="Arial"/>
              <a:buChar char="●"/>
            </a:pPr>
            <a:r>
              <a:rPr b="1" lang="en-GB" sz="5218">
                <a:solidFill>
                  <a:srgbClr val="4D3755"/>
                </a:solidFill>
                <a:highlight>
                  <a:srgbClr val="FFFFFF"/>
                </a:highlight>
                <a:latin typeface="Arial"/>
                <a:ea typeface="Arial"/>
                <a:cs typeface="Arial"/>
                <a:sym typeface="Arial"/>
              </a:rPr>
              <a:t>It enjoys strong community support:</a:t>
            </a:r>
            <a:r>
              <a:rPr b="1" lang="en-GB" sz="4418">
                <a:solidFill>
                  <a:srgbClr val="4D3755"/>
                </a:solidFill>
                <a:highlight>
                  <a:srgbClr val="FFFFFF"/>
                </a:highlight>
                <a:latin typeface="Arial"/>
                <a:ea typeface="Arial"/>
                <a:cs typeface="Arial"/>
                <a:sym typeface="Arial"/>
              </a:rPr>
              <a:t> </a:t>
            </a:r>
            <a:r>
              <a:rPr lang="en-GB" sz="4418">
                <a:solidFill>
                  <a:srgbClr val="4D3755"/>
                </a:solidFill>
                <a:highlight>
                  <a:srgbClr val="FFFFFF"/>
                </a:highlight>
                <a:latin typeface="Arial"/>
                <a:ea typeface="Arial"/>
                <a:cs typeface="Arial"/>
                <a:sym typeface="Arial"/>
              </a:rPr>
              <a:t>As a veteran scripting language that is widely used, PHP now has a large and loyal community base to support it. There are tons of tutorials, FAQs, and tips to help new PHP developers and to continue pushing the boundaries of what the language can achieve through regular updates. </a:t>
            </a:r>
            <a:br>
              <a:rPr lang="en-GB" sz="4418">
                <a:solidFill>
                  <a:srgbClr val="4D3755"/>
                </a:solidFill>
                <a:highlight>
                  <a:srgbClr val="FFFFFF"/>
                </a:highlight>
                <a:latin typeface="Arial"/>
                <a:ea typeface="Arial"/>
                <a:cs typeface="Arial"/>
                <a:sym typeface="Arial"/>
              </a:rPr>
            </a:br>
            <a:r>
              <a:rPr lang="en-GB" sz="4268">
                <a:solidFill>
                  <a:srgbClr val="4D3755"/>
                </a:solidFill>
                <a:highlight>
                  <a:srgbClr val="FFFFFF"/>
                </a:highlight>
                <a:latin typeface="Arial"/>
                <a:ea typeface="Arial"/>
                <a:cs typeface="Arial"/>
                <a:sym typeface="Arial"/>
              </a:rPr>
              <a:t> </a:t>
            </a:r>
            <a:endParaRPr sz="4268">
              <a:solidFill>
                <a:srgbClr val="4D3755"/>
              </a:solidFill>
              <a:highlight>
                <a:srgbClr val="FFFFFF"/>
              </a:highlight>
              <a:latin typeface="Arial"/>
              <a:ea typeface="Arial"/>
              <a:cs typeface="Arial"/>
              <a:sym typeface="Arial"/>
            </a:endParaRPr>
          </a:p>
          <a:p>
            <a:pPr indent="-247650" lvl="0" marL="457200" rtl="0" algn="just">
              <a:spcBef>
                <a:spcPts val="0"/>
              </a:spcBef>
              <a:spcAft>
                <a:spcPts val="0"/>
              </a:spcAft>
              <a:buClr>
                <a:srgbClr val="4D3755"/>
              </a:buClr>
              <a:buSzPts val="300"/>
              <a:buFont typeface="Arial"/>
              <a:buChar char="●"/>
            </a:pPr>
            <a:r>
              <a:rPr b="1" lang="en-GB" sz="5218">
                <a:solidFill>
                  <a:srgbClr val="4D3755"/>
                </a:solidFill>
                <a:highlight>
                  <a:srgbClr val="FFFFFF"/>
                </a:highlight>
                <a:latin typeface="Arial"/>
                <a:ea typeface="Arial"/>
                <a:cs typeface="Arial"/>
                <a:sym typeface="Arial"/>
              </a:rPr>
              <a:t>It’s fast and secure: </a:t>
            </a:r>
            <a:r>
              <a:rPr lang="en-GB" sz="4418">
                <a:solidFill>
                  <a:srgbClr val="4D3755"/>
                </a:solidFill>
                <a:highlight>
                  <a:srgbClr val="FFFFFF"/>
                </a:highlight>
                <a:latin typeface="Arial"/>
                <a:ea typeface="Arial"/>
                <a:cs typeface="Arial"/>
                <a:sym typeface="Arial"/>
              </a:rPr>
              <a:t>Two things that every organization wants their website or application to be are fast and secure. PHP uses its own memory and competes well on speed, especially when using the </a:t>
            </a:r>
            <a:r>
              <a:rPr lang="en-GB" sz="4418">
                <a:solidFill>
                  <a:srgbClr val="A32EF2"/>
                </a:solidFill>
                <a:highlight>
                  <a:srgbClr val="FFFFFF"/>
                </a:highlight>
                <a:uFill>
                  <a:noFill/>
                </a:uFill>
                <a:latin typeface="Arial"/>
                <a:ea typeface="Arial"/>
                <a:cs typeface="Arial"/>
                <a:sym typeface="Arial"/>
                <a:hlinkClick r:id="rId3">
                  <a:extLst>
                    <a:ext uri="{A12FA001-AC4F-418D-AE19-62706E023703}">
                      <ahyp:hlinkClr val="tx"/>
                    </a:ext>
                  </a:extLst>
                </a:hlinkClick>
              </a:rPr>
              <a:t>newer versions</a:t>
            </a:r>
            <a:r>
              <a:rPr lang="en-GB" sz="4418">
                <a:solidFill>
                  <a:srgbClr val="4D3755"/>
                </a:solidFill>
                <a:highlight>
                  <a:srgbClr val="FFFFFF"/>
                </a:highlight>
                <a:latin typeface="Arial"/>
                <a:ea typeface="Arial"/>
                <a:cs typeface="Arial"/>
                <a:sym typeface="Arial"/>
              </a:rPr>
              <a:t>. There have been questions in the past about PHP security, though it is important to note that it is not inherently more or less secure than other programming languages. One important benefit is that because of its widespread use and community support there are now many tools, frameworks and best practices to help fix vulnerabilities and protect against cyberattacks. </a:t>
            </a:r>
            <a:br>
              <a:rPr lang="en-GB" sz="4418">
                <a:solidFill>
                  <a:srgbClr val="4D3755"/>
                </a:solidFill>
                <a:highlight>
                  <a:srgbClr val="FFFFFF"/>
                </a:highlight>
                <a:latin typeface="Arial"/>
                <a:ea typeface="Arial"/>
                <a:cs typeface="Arial"/>
                <a:sym typeface="Arial"/>
              </a:rPr>
            </a:br>
            <a:r>
              <a:rPr lang="en-GB" sz="4268">
                <a:solidFill>
                  <a:srgbClr val="4D3755"/>
                </a:solidFill>
                <a:highlight>
                  <a:srgbClr val="FFFFFF"/>
                </a:highlight>
                <a:latin typeface="Arial"/>
                <a:ea typeface="Arial"/>
                <a:cs typeface="Arial"/>
                <a:sym typeface="Arial"/>
              </a:rPr>
              <a:t> </a:t>
            </a:r>
            <a:endParaRPr sz="4268">
              <a:solidFill>
                <a:srgbClr val="4D3755"/>
              </a:solidFill>
              <a:highlight>
                <a:srgbClr val="FFFFFF"/>
              </a:highlight>
              <a:latin typeface="Arial"/>
              <a:ea typeface="Arial"/>
              <a:cs typeface="Arial"/>
              <a:sym typeface="Arial"/>
            </a:endParaRPr>
          </a:p>
          <a:p>
            <a:pPr indent="-247650" lvl="0" marL="457200" rtl="0" algn="just">
              <a:spcBef>
                <a:spcPts val="0"/>
              </a:spcBef>
              <a:spcAft>
                <a:spcPts val="0"/>
              </a:spcAft>
              <a:buClr>
                <a:srgbClr val="4D3755"/>
              </a:buClr>
              <a:buSzPts val="300"/>
              <a:buFont typeface="Arial"/>
              <a:buChar char="●"/>
            </a:pPr>
            <a:r>
              <a:rPr b="1" lang="en-GB" sz="5618">
                <a:solidFill>
                  <a:srgbClr val="4D3755"/>
                </a:solidFill>
                <a:highlight>
                  <a:srgbClr val="FFFFFF"/>
                </a:highlight>
                <a:latin typeface="Arial"/>
                <a:ea typeface="Arial"/>
                <a:cs typeface="Arial"/>
                <a:sym typeface="Arial"/>
              </a:rPr>
              <a:t>It is well connected with databases: </a:t>
            </a:r>
            <a:r>
              <a:rPr lang="en-GB" sz="4418">
                <a:solidFill>
                  <a:srgbClr val="4D3755"/>
                </a:solidFill>
                <a:highlight>
                  <a:srgbClr val="FFFFFF"/>
                </a:highlight>
                <a:latin typeface="Arial"/>
                <a:ea typeface="Arial"/>
                <a:cs typeface="Arial"/>
                <a:sym typeface="Arial"/>
              </a:rPr>
              <a:t>PHP makes it easy to connect securely with almost any kind of database. This gives developers more freedom when choosing which database is best suited for the application being built.</a:t>
            </a:r>
            <a:br>
              <a:rPr lang="en-GB" sz="4418">
                <a:solidFill>
                  <a:srgbClr val="4D3755"/>
                </a:solidFill>
                <a:highlight>
                  <a:srgbClr val="FFFFFF"/>
                </a:highlight>
                <a:latin typeface="Arial"/>
                <a:ea typeface="Arial"/>
                <a:cs typeface="Arial"/>
                <a:sym typeface="Arial"/>
              </a:rPr>
            </a:br>
            <a:r>
              <a:rPr lang="en-GB" sz="4668">
                <a:solidFill>
                  <a:srgbClr val="4D3755"/>
                </a:solidFill>
                <a:highlight>
                  <a:srgbClr val="FFFFFF"/>
                </a:highlight>
                <a:latin typeface="Arial"/>
                <a:ea typeface="Arial"/>
                <a:cs typeface="Arial"/>
                <a:sym typeface="Arial"/>
              </a:rPr>
              <a:t> </a:t>
            </a:r>
            <a:endParaRPr sz="4668">
              <a:solidFill>
                <a:srgbClr val="4D3755"/>
              </a:solidFill>
              <a:highlight>
                <a:srgbClr val="FFFFFF"/>
              </a:highlight>
              <a:latin typeface="Arial"/>
              <a:ea typeface="Arial"/>
              <a:cs typeface="Arial"/>
              <a:sym typeface="Arial"/>
            </a:endParaRPr>
          </a:p>
          <a:p>
            <a:pPr indent="-296358" lvl="0" marL="457200" rtl="0" algn="just">
              <a:spcBef>
                <a:spcPts val="0"/>
              </a:spcBef>
              <a:spcAft>
                <a:spcPts val="0"/>
              </a:spcAft>
              <a:buClr>
                <a:srgbClr val="4D3755"/>
              </a:buClr>
              <a:buSzPct val="88585"/>
              <a:buFont typeface="Arial"/>
              <a:buChar char="●"/>
            </a:pPr>
            <a:r>
              <a:rPr b="1" lang="en-GB" sz="4818">
                <a:solidFill>
                  <a:srgbClr val="4D3755"/>
                </a:solidFill>
                <a:highlight>
                  <a:srgbClr val="FFFFFF"/>
                </a:highlight>
                <a:latin typeface="Arial"/>
                <a:ea typeface="Arial"/>
                <a:cs typeface="Arial"/>
                <a:sym typeface="Arial"/>
              </a:rPr>
              <a:t>It is tried and tested:</a:t>
            </a:r>
            <a:r>
              <a:rPr b="1" lang="en-GB" sz="4418">
                <a:solidFill>
                  <a:srgbClr val="4D3755"/>
                </a:solidFill>
                <a:highlight>
                  <a:srgbClr val="FFFFFF"/>
                </a:highlight>
                <a:latin typeface="Arial"/>
                <a:ea typeface="Arial"/>
                <a:cs typeface="Arial"/>
                <a:sym typeface="Arial"/>
              </a:rPr>
              <a:t> </a:t>
            </a:r>
            <a:r>
              <a:rPr lang="en-GB" sz="4418">
                <a:solidFill>
                  <a:srgbClr val="4D3755"/>
                </a:solidFill>
                <a:highlight>
                  <a:srgbClr val="FFFFFF"/>
                </a:highlight>
                <a:latin typeface="Arial"/>
                <a:ea typeface="Arial"/>
                <a:cs typeface="Arial"/>
                <a:sym typeface="Arial"/>
              </a:rPr>
              <a:t>One major benefit of being around for a quarter century is that PHP code has been put to the test in all kinds of real-life environments. The main bugs have been found and fixed, making the language more stable and trusted by developers. Moreover, many frameworks and tools have been built over time, helping to make PHP web development more secure, efficient and effective.</a:t>
            </a:r>
            <a:endParaRPr sz="4418">
              <a:solidFill>
                <a:srgbClr val="4D3755"/>
              </a:solidFill>
              <a:highlight>
                <a:srgbClr val="FFFFFF"/>
              </a:highlight>
              <a:latin typeface="Arial"/>
              <a:ea typeface="Arial"/>
              <a:cs typeface="Arial"/>
              <a:sym typeface="Arial"/>
            </a:endParaRPr>
          </a:p>
          <a:p>
            <a:pPr indent="0" lvl="0" marL="0" rtl="0" algn="l">
              <a:lnSpc>
                <a:spcPct val="200000"/>
              </a:lnSpc>
              <a:spcBef>
                <a:spcPts val="3800"/>
              </a:spcBef>
              <a:spcAft>
                <a:spcPts val="0"/>
              </a:spcAft>
              <a:buNone/>
            </a:pPr>
            <a:r>
              <a:t/>
            </a:r>
            <a:endParaRPr sz="1350">
              <a:solidFill>
                <a:srgbClr val="4D5968"/>
              </a:solidFill>
              <a:highlight>
                <a:srgbClr val="FFFFFF"/>
              </a:highlight>
              <a:latin typeface="Roboto"/>
              <a:ea typeface="Roboto"/>
              <a:cs typeface="Roboto"/>
              <a:sym typeface="Roboto"/>
            </a:endParaRPr>
          </a:p>
          <a:p>
            <a:pPr indent="0" lvl="0" marL="0" rtl="0" algn="l">
              <a:lnSpc>
                <a:spcPct val="200000"/>
              </a:lnSpc>
              <a:spcBef>
                <a:spcPts val="1900"/>
              </a:spcBef>
              <a:spcAft>
                <a:spcPts val="0"/>
              </a:spcAft>
              <a:buNone/>
            </a:pPr>
            <a:r>
              <a:t/>
            </a:r>
            <a:endParaRPr sz="1350">
              <a:solidFill>
                <a:srgbClr val="4D5968"/>
              </a:solidFill>
              <a:highlight>
                <a:srgbClr val="FFFFFF"/>
              </a:highlight>
              <a:latin typeface="Roboto"/>
              <a:ea typeface="Roboto"/>
              <a:cs typeface="Roboto"/>
              <a:sym typeface="Roboto"/>
            </a:endParaRPr>
          </a:p>
          <a:p>
            <a:pPr indent="0" lvl="0" marL="0" rtl="0" algn="l">
              <a:spcBef>
                <a:spcPts val="1900"/>
              </a:spcBef>
              <a:spcAft>
                <a:spcPts val="1200"/>
              </a:spcAft>
              <a:buNone/>
            </a:pPr>
            <a:r>
              <a:t/>
            </a:r>
            <a:endParaRPr/>
          </a:p>
        </p:txBody>
      </p:sp>
      <p:pic>
        <p:nvPicPr>
          <p:cNvPr id="222" name="Google Shape;222;p26"/>
          <p:cNvPicPr preferRelativeResize="0"/>
          <p:nvPr/>
        </p:nvPicPr>
        <p:blipFill>
          <a:blip r:embed="rId4">
            <a:alphaModFix/>
          </a:blip>
          <a:stretch>
            <a:fillRect/>
          </a:stretch>
        </p:blipFill>
        <p:spPr>
          <a:xfrm>
            <a:off x="7849325" y="228325"/>
            <a:ext cx="1121525" cy="11215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7"/>
          <p:cNvSpPr txBox="1"/>
          <p:nvPr>
            <p:ph type="title"/>
          </p:nvPr>
        </p:nvSpPr>
        <p:spPr>
          <a:xfrm>
            <a:off x="819150" y="365650"/>
            <a:ext cx="7505700" cy="1434600"/>
          </a:xfrm>
          <a:prstGeom prst="rect">
            <a:avLst/>
          </a:prstGeom>
        </p:spPr>
        <p:txBody>
          <a:bodyPr anchorCtr="0" anchor="t" bIns="91425" lIns="91425" spcFirstLastPara="1" rIns="91425" wrap="square" tIns="91425">
            <a:normAutofit/>
          </a:bodyPr>
          <a:lstStyle/>
          <a:p>
            <a:pPr indent="0" lvl="0" marL="0" rtl="0" algn="l">
              <a:lnSpc>
                <a:spcPct val="130000"/>
              </a:lnSpc>
              <a:spcBef>
                <a:spcPts val="1800"/>
              </a:spcBef>
              <a:spcAft>
                <a:spcPts val="400"/>
              </a:spcAft>
              <a:buNone/>
            </a:pPr>
            <a:r>
              <a:rPr b="1" lang="en-GB" sz="1700">
                <a:solidFill>
                  <a:srgbClr val="000000"/>
                </a:solidFill>
                <a:highlight>
                  <a:schemeClr val="dk1"/>
                </a:highlight>
                <a:latin typeface="Roboto"/>
                <a:ea typeface="Roboto"/>
                <a:cs typeface="Roboto"/>
                <a:sym typeface="Roboto"/>
              </a:rPr>
              <a:t>Handling APIs</a:t>
            </a:r>
            <a:endParaRPr>
              <a:highlight>
                <a:schemeClr val="dk1"/>
              </a:highlight>
            </a:endParaRPr>
          </a:p>
        </p:txBody>
      </p:sp>
      <p:sp>
        <p:nvSpPr>
          <p:cNvPr id="228" name="Google Shape;228;p27"/>
          <p:cNvSpPr txBox="1"/>
          <p:nvPr>
            <p:ph idx="1" type="body"/>
          </p:nvPr>
        </p:nvSpPr>
        <p:spPr>
          <a:xfrm>
            <a:off x="819150" y="1047150"/>
            <a:ext cx="7505700" cy="3049200"/>
          </a:xfrm>
          <a:prstGeom prst="rect">
            <a:avLst/>
          </a:prstGeom>
        </p:spPr>
        <p:txBody>
          <a:bodyPr anchorCtr="0" anchor="t" bIns="91425" lIns="91425" spcFirstLastPara="1" rIns="91425" wrap="square" tIns="91425">
            <a:noAutofit/>
          </a:bodyPr>
          <a:lstStyle/>
          <a:p>
            <a:pPr indent="0" lvl="0" marL="0" rtl="0" algn="l">
              <a:lnSpc>
                <a:spcPct val="130000"/>
              </a:lnSpc>
              <a:spcBef>
                <a:spcPts val="1800"/>
              </a:spcBef>
              <a:spcAft>
                <a:spcPts val="0"/>
              </a:spcAft>
              <a:buSzPts val="440"/>
              <a:buNone/>
            </a:pPr>
            <a:r>
              <a:t/>
            </a:r>
            <a:endParaRPr b="1" sz="980">
              <a:solidFill>
                <a:srgbClr val="12181B"/>
              </a:solidFill>
              <a:highlight>
                <a:schemeClr val="dk1"/>
              </a:highlight>
              <a:latin typeface="Roboto"/>
              <a:ea typeface="Roboto"/>
              <a:cs typeface="Roboto"/>
              <a:sym typeface="Roboto"/>
            </a:endParaRPr>
          </a:p>
          <a:p>
            <a:pPr indent="0" lvl="0" marL="0" rtl="0" algn="l">
              <a:spcBef>
                <a:spcPts val="1400"/>
              </a:spcBef>
              <a:spcAft>
                <a:spcPts val="0"/>
              </a:spcAft>
              <a:buSzPts val="440"/>
              <a:buNone/>
            </a:pPr>
            <a:r>
              <a:rPr lang="en-GB" sz="839">
                <a:solidFill>
                  <a:srgbClr val="12181B"/>
                </a:solidFill>
                <a:highlight>
                  <a:schemeClr val="dk1"/>
                </a:highlight>
                <a:latin typeface="Arial"/>
                <a:ea typeface="Arial"/>
                <a:cs typeface="Arial"/>
                <a:sym typeface="Arial"/>
              </a:rPr>
              <a:t>An Application Programming Interface (API) acts as a bridge layer between two applications. It accepts incoming requests to a backend application, retrieves the relevant data and returns it in a response message.</a:t>
            </a:r>
            <a:endParaRPr sz="839">
              <a:solidFill>
                <a:srgbClr val="12181B"/>
              </a:solidFill>
              <a:highlight>
                <a:schemeClr val="dk1"/>
              </a:highlight>
              <a:latin typeface="Arial"/>
              <a:ea typeface="Arial"/>
              <a:cs typeface="Arial"/>
              <a:sym typeface="Arial"/>
            </a:endParaRPr>
          </a:p>
          <a:p>
            <a:pPr indent="0" lvl="0" marL="0" rtl="0" algn="l">
              <a:spcBef>
                <a:spcPts val="2400"/>
              </a:spcBef>
              <a:spcAft>
                <a:spcPts val="0"/>
              </a:spcAft>
              <a:buSzPts val="440"/>
              <a:buNone/>
            </a:pPr>
            <a:r>
              <a:rPr lang="en-GB" sz="839">
                <a:solidFill>
                  <a:srgbClr val="12181B"/>
                </a:solidFill>
                <a:highlight>
                  <a:schemeClr val="dk1"/>
                </a:highlight>
                <a:latin typeface="Arial"/>
                <a:ea typeface="Arial"/>
                <a:cs typeface="Arial"/>
                <a:sym typeface="Arial"/>
              </a:rPr>
              <a:t>This communication is done through clearly defined HTTP methods such as:</a:t>
            </a:r>
            <a:endParaRPr sz="839">
              <a:solidFill>
                <a:srgbClr val="12181B"/>
              </a:solidFill>
              <a:highlight>
                <a:schemeClr val="dk1"/>
              </a:highlight>
              <a:latin typeface="Arial"/>
              <a:ea typeface="Arial"/>
              <a:cs typeface="Arial"/>
              <a:sym typeface="Arial"/>
            </a:endParaRPr>
          </a:p>
          <a:p>
            <a:pPr indent="0" lvl="0" marL="0" rtl="0" algn="l">
              <a:spcBef>
                <a:spcPts val="2400"/>
              </a:spcBef>
              <a:spcAft>
                <a:spcPts val="0"/>
              </a:spcAft>
              <a:buSzPts val="440"/>
              <a:buNone/>
            </a:pPr>
            <a:r>
              <a:rPr lang="en-GB" sz="839">
                <a:solidFill>
                  <a:srgbClr val="00FF00"/>
                </a:solidFill>
                <a:highlight>
                  <a:schemeClr val="dk1"/>
                </a:highlight>
                <a:latin typeface="Arial"/>
                <a:ea typeface="Arial"/>
                <a:cs typeface="Arial"/>
                <a:sym typeface="Arial"/>
              </a:rPr>
              <a:t>GET</a:t>
            </a:r>
            <a:r>
              <a:rPr lang="en-GB" sz="839">
                <a:solidFill>
                  <a:srgbClr val="12181B"/>
                </a:solidFill>
                <a:highlight>
                  <a:schemeClr val="dk1"/>
                </a:highlight>
                <a:latin typeface="Arial"/>
                <a:ea typeface="Arial"/>
                <a:cs typeface="Arial"/>
                <a:sym typeface="Arial"/>
              </a:rPr>
              <a:t>: used to retrieve a resource.</a:t>
            </a:r>
            <a:endParaRPr sz="839">
              <a:solidFill>
                <a:srgbClr val="12181B"/>
              </a:solidFill>
              <a:highlight>
                <a:schemeClr val="dk1"/>
              </a:highlight>
              <a:latin typeface="Arial"/>
              <a:ea typeface="Arial"/>
              <a:cs typeface="Arial"/>
              <a:sym typeface="Arial"/>
            </a:endParaRPr>
          </a:p>
          <a:p>
            <a:pPr indent="0" lvl="0" marL="0" rtl="0" algn="l">
              <a:spcBef>
                <a:spcPts val="2400"/>
              </a:spcBef>
              <a:spcAft>
                <a:spcPts val="0"/>
              </a:spcAft>
              <a:buSzPts val="440"/>
              <a:buNone/>
            </a:pPr>
            <a:r>
              <a:rPr lang="en-GB" sz="839">
                <a:solidFill>
                  <a:srgbClr val="00FF00"/>
                </a:solidFill>
                <a:highlight>
                  <a:schemeClr val="dk1"/>
                </a:highlight>
                <a:latin typeface="Arial"/>
                <a:ea typeface="Arial"/>
                <a:cs typeface="Arial"/>
                <a:sym typeface="Arial"/>
              </a:rPr>
              <a:t>DELETE</a:t>
            </a:r>
            <a:r>
              <a:rPr lang="en-GB" sz="839">
                <a:solidFill>
                  <a:srgbClr val="12181B"/>
                </a:solidFill>
                <a:highlight>
                  <a:schemeClr val="dk1"/>
                </a:highlight>
                <a:latin typeface="Arial"/>
                <a:ea typeface="Arial"/>
                <a:cs typeface="Arial"/>
                <a:sym typeface="Arial"/>
              </a:rPr>
              <a:t>: used to delete a resource.</a:t>
            </a:r>
            <a:endParaRPr sz="839">
              <a:solidFill>
                <a:srgbClr val="12181B"/>
              </a:solidFill>
              <a:highlight>
                <a:schemeClr val="dk1"/>
              </a:highlight>
              <a:latin typeface="Arial"/>
              <a:ea typeface="Arial"/>
              <a:cs typeface="Arial"/>
              <a:sym typeface="Arial"/>
            </a:endParaRPr>
          </a:p>
          <a:p>
            <a:pPr indent="0" lvl="0" marL="0" rtl="0" algn="l">
              <a:spcBef>
                <a:spcPts val="2400"/>
              </a:spcBef>
              <a:spcAft>
                <a:spcPts val="0"/>
              </a:spcAft>
              <a:buSzPts val="440"/>
              <a:buNone/>
            </a:pPr>
            <a:r>
              <a:rPr lang="en-GB" sz="839">
                <a:solidFill>
                  <a:srgbClr val="00FF00"/>
                </a:solidFill>
                <a:highlight>
                  <a:schemeClr val="dk1"/>
                </a:highlight>
                <a:latin typeface="Arial"/>
                <a:ea typeface="Arial"/>
                <a:cs typeface="Arial"/>
                <a:sym typeface="Arial"/>
              </a:rPr>
              <a:t>PUT</a:t>
            </a:r>
            <a:r>
              <a:rPr lang="en-GB" sz="839">
                <a:solidFill>
                  <a:srgbClr val="12181B"/>
                </a:solidFill>
                <a:highlight>
                  <a:schemeClr val="dk1"/>
                </a:highlight>
                <a:latin typeface="Arial"/>
                <a:ea typeface="Arial"/>
                <a:cs typeface="Arial"/>
                <a:sym typeface="Arial"/>
              </a:rPr>
              <a:t>: used to create or replace a resource.</a:t>
            </a:r>
            <a:endParaRPr sz="839">
              <a:solidFill>
                <a:srgbClr val="12181B"/>
              </a:solidFill>
              <a:highlight>
                <a:schemeClr val="dk1"/>
              </a:highlight>
              <a:latin typeface="Arial"/>
              <a:ea typeface="Arial"/>
              <a:cs typeface="Arial"/>
              <a:sym typeface="Arial"/>
            </a:endParaRPr>
          </a:p>
          <a:p>
            <a:pPr indent="0" lvl="0" marL="0" rtl="0" algn="l">
              <a:spcBef>
                <a:spcPts val="2400"/>
              </a:spcBef>
              <a:spcAft>
                <a:spcPts val="0"/>
              </a:spcAft>
              <a:buSzPts val="440"/>
              <a:buNone/>
            </a:pPr>
            <a:r>
              <a:rPr lang="en-GB" sz="839">
                <a:solidFill>
                  <a:srgbClr val="00FF00"/>
                </a:solidFill>
                <a:highlight>
                  <a:schemeClr val="dk1"/>
                </a:highlight>
                <a:latin typeface="Arial"/>
                <a:ea typeface="Arial"/>
                <a:cs typeface="Arial"/>
                <a:sym typeface="Arial"/>
              </a:rPr>
              <a:t>POST</a:t>
            </a:r>
            <a:r>
              <a:rPr lang="en-GB" sz="839">
                <a:solidFill>
                  <a:srgbClr val="12181B"/>
                </a:solidFill>
                <a:highlight>
                  <a:schemeClr val="dk1"/>
                </a:highlight>
                <a:latin typeface="Arial"/>
                <a:ea typeface="Arial"/>
                <a:cs typeface="Arial"/>
                <a:sym typeface="Arial"/>
              </a:rPr>
              <a:t>: used to store new resource.</a:t>
            </a:r>
            <a:endParaRPr sz="839">
              <a:solidFill>
                <a:srgbClr val="12181B"/>
              </a:solidFill>
              <a:highlight>
                <a:schemeClr val="dk1"/>
              </a:highlight>
              <a:latin typeface="Arial"/>
              <a:ea typeface="Arial"/>
              <a:cs typeface="Arial"/>
              <a:sym typeface="Arial"/>
            </a:endParaRPr>
          </a:p>
          <a:p>
            <a:pPr indent="0" lvl="0" marL="0" rtl="0" algn="l">
              <a:spcBef>
                <a:spcPts val="2400"/>
              </a:spcBef>
              <a:spcAft>
                <a:spcPts val="1200"/>
              </a:spcAft>
              <a:buSzPts val="440"/>
              <a:buNone/>
            </a:pPr>
            <a:r>
              <a:t/>
            </a:r>
            <a:endParaRPr sz="820">
              <a:solidFill>
                <a:srgbClr val="12181B"/>
              </a:solidFill>
              <a:highlight>
                <a:schemeClr val="dk1"/>
              </a:highlight>
            </a:endParaRPr>
          </a:p>
        </p:txBody>
      </p:sp>
      <p:pic>
        <p:nvPicPr>
          <p:cNvPr id="229" name="Google Shape;229;p27"/>
          <p:cNvPicPr preferRelativeResize="0"/>
          <p:nvPr/>
        </p:nvPicPr>
        <p:blipFill>
          <a:blip r:embed="rId3">
            <a:alphaModFix/>
          </a:blip>
          <a:stretch>
            <a:fillRect/>
          </a:stretch>
        </p:blipFill>
        <p:spPr>
          <a:xfrm>
            <a:off x="1045375" y="755562"/>
            <a:ext cx="1247776" cy="654776"/>
          </a:xfrm>
          <a:prstGeom prst="rect">
            <a:avLst/>
          </a:prstGeom>
          <a:noFill/>
          <a:ln>
            <a:noFill/>
          </a:ln>
        </p:spPr>
      </p:pic>
      <p:pic>
        <p:nvPicPr>
          <p:cNvPr id="230" name="Google Shape;230;p27"/>
          <p:cNvPicPr preferRelativeResize="0"/>
          <p:nvPr/>
        </p:nvPicPr>
        <p:blipFill>
          <a:blip r:embed="rId4">
            <a:alphaModFix/>
          </a:blip>
          <a:stretch>
            <a:fillRect/>
          </a:stretch>
        </p:blipFill>
        <p:spPr>
          <a:xfrm>
            <a:off x="7849325" y="228325"/>
            <a:ext cx="1121525" cy="11215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SERVER -</a:t>
            </a:r>
            <a:endParaRPr/>
          </a:p>
        </p:txBody>
      </p:sp>
      <p:sp>
        <p:nvSpPr>
          <p:cNvPr id="236" name="Google Shape;236;p28"/>
          <p:cNvSpPr txBox="1"/>
          <p:nvPr>
            <p:ph idx="1" type="body"/>
          </p:nvPr>
        </p:nvSpPr>
        <p:spPr>
          <a:xfrm>
            <a:off x="819150" y="1614650"/>
            <a:ext cx="7505700" cy="2824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GB" sz="1624"/>
              <a:t>WINDOWS SERVER 2019:</a:t>
            </a:r>
            <a:r>
              <a:rPr lang="en-GB"/>
              <a:t> </a:t>
            </a:r>
            <a:endParaRPr/>
          </a:p>
          <a:p>
            <a:pPr indent="-323850" lvl="0" marL="457200" rtl="0" algn="l">
              <a:spcBef>
                <a:spcPts val="1200"/>
              </a:spcBef>
              <a:spcAft>
                <a:spcPts val="0"/>
              </a:spcAft>
              <a:buSzPts val="1500"/>
              <a:buChar char="●"/>
            </a:pPr>
            <a:r>
              <a:rPr lang="en-GB" sz="1500"/>
              <a:t>For hosting the Hospital Management website, we are currently using Windows Server 2019 </a:t>
            </a:r>
            <a:endParaRPr sz="1500"/>
          </a:p>
          <a:p>
            <a:pPr indent="-323850" lvl="0" marL="457200" rtl="0" algn="l">
              <a:spcBef>
                <a:spcPts val="0"/>
              </a:spcBef>
              <a:spcAft>
                <a:spcPts val="0"/>
              </a:spcAft>
              <a:buSzPts val="1500"/>
              <a:buChar char="●"/>
            </a:pPr>
            <a:r>
              <a:rPr lang="en-GB" sz="1500"/>
              <a:t>Windows Server is a line of operating systems that Microsoft specifically creates for use on a server. Servers are extremely powerful machines that are designed to run constantly and provide resources for other computers.</a:t>
            </a:r>
            <a:endParaRPr sz="1500"/>
          </a:p>
          <a:p>
            <a:pPr indent="-323850" lvl="0" marL="457200" rtl="0" algn="l">
              <a:spcBef>
                <a:spcPts val="0"/>
              </a:spcBef>
              <a:spcAft>
                <a:spcPts val="0"/>
              </a:spcAft>
              <a:buSzPts val="1500"/>
              <a:buChar char="●"/>
            </a:pPr>
            <a:r>
              <a:rPr lang="en-GB" sz="1500"/>
              <a:t>Microsoft has published Windows Server under this name since Windows Server 2003 launched in April 2003. However, even before this, server versions of Windows were available. For instance, Windows NT 4.0 was available in both workstation (for general use) and server flavors. </a:t>
            </a:r>
            <a:endParaRPr sz="1500"/>
          </a:p>
        </p:txBody>
      </p:sp>
      <p:pic>
        <p:nvPicPr>
          <p:cNvPr id="237" name="Google Shape;237;p28"/>
          <p:cNvPicPr preferRelativeResize="0"/>
          <p:nvPr/>
        </p:nvPicPr>
        <p:blipFill>
          <a:blip r:embed="rId3">
            <a:alphaModFix/>
          </a:blip>
          <a:stretch>
            <a:fillRect/>
          </a:stretch>
        </p:blipFill>
        <p:spPr>
          <a:xfrm>
            <a:off x="7849325" y="228325"/>
            <a:ext cx="1121525" cy="11215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Future work</a:t>
            </a:r>
            <a:endParaRPr/>
          </a:p>
        </p:txBody>
      </p:sp>
      <p:sp>
        <p:nvSpPr>
          <p:cNvPr id="243" name="Google Shape;243;p29"/>
          <p:cNvSpPr txBox="1"/>
          <p:nvPr>
            <p:ph idx="1" type="body"/>
          </p:nvPr>
        </p:nvSpPr>
        <p:spPr>
          <a:xfrm>
            <a:off x="819150" y="1365100"/>
            <a:ext cx="7505700" cy="3073500"/>
          </a:xfrm>
          <a:prstGeom prst="rect">
            <a:avLst/>
          </a:prstGeom>
        </p:spPr>
        <p:txBody>
          <a:bodyPr anchorCtr="0" anchor="t" bIns="91425" lIns="91425" spcFirstLastPara="1" rIns="91425" wrap="square" tIns="91425">
            <a:normAutofit fontScale="92500" lnSpcReduction="20000"/>
          </a:bodyPr>
          <a:lstStyle/>
          <a:p>
            <a:pPr indent="-322580" lvl="0" marL="457200" rtl="0" algn="l">
              <a:spcBef>
                <a:spcPts val="1200"/>
              </a:spcBef>
              <a:spcAft>
                <a:spcPts val="0"/>
              </a:spcAft>
              <a:buSzPct val="100000"/>
              <a:buChar char="❖"/>
            </a:pPr>
            <a:r>
              <a:rPr lang="en-GB" sz="1600"/>
              <a:t>To host on a proper website .</a:t>
            </a:r>
            <a:endParaRPr sz="1600"/>
          </a:p>
          <a:p>
            <a:pPr indent="-322580" lvl="0" marL="457200" rtl="0" algn="l">
              <a:spcBef>
                <a:spcPts val="0"/>
              </a:spcBef>
              <a:spcAft>
                <a:spcPts val="0"/>
              </a:spcAft>
              <a:buSzPct val="100000"/>
              <a:buChar char="❖"/>
            </a:pPr>
            <a:r>
              <a:rPr lang="en-GB" sz="1600"/>
              <a:t>To make index page look more user friendly.</a:t>
            </a:r>
            <a:endParaRPr sz="1600"/>
          </a:p>
          <a:p>
            <a:pPr indent="-322580" lvl="0" marL="457200" rtl="0" algn="l">
              <a:spcBef>
                <a:spcPts val="0"/>
              </a:spcBef>
              <a:spcAft>
                <a:spcPts val="0"/>
              </a:spcAft>
              <a:buSzPct val="100000"/>
              <a:buChar char="❖"/>
            </a:pPr>
            <a:r>
              <a:rPr lang="en-GB" sz="1600"/>
              <a:t>Data for the management reviews displays graphically by executive information system .</a:t>
            </a:r>
            <a:endParaRPr sz="1600"/>
          </a:p>
          <a:p>
            <a:pPr indent="0" lvl="0" marL="457200" rtl="0" algn="l">
              <a:spcBef>
                <a:spcPts val="1200"/>
              </a:spcBef>
              <a:spcAft>
                <a:spcPts val="0"/>
              </a:spcAft>
              <a:buNone/>
            </a:pPr>
            <a:r>
              <a:t/>
            </a:r>
            <a:endParaRPr sz="1600"/>
          </a:p>
          <a:p>
            <a:pPr indent="-322580" lvl="0" marL="457200" rtl="0" algn="l">
              <a:spcBef>
                <a:spcPts val="1200"/>
              </a:spcBef>
              <a:spcAft>
                <a:spcPts val="0"/>
              </a:spcAft>
              <a:buSzPct val="100000"/>
              <a:buChar char="❖"/>
            </a:pPr>
            <a:r>
              <a:rPr lang="en-GB" sz="1600"/>
              <a:t>Features To </a:t>
            </a:r>
            <a:r>
              <a:rPr lang="en-GB" sz="1600"/>
              <a:t>Implement</a:t>
            </a:r>
            <a:r>
              <a:rPr lang="en-GB" sz="1600"/>
              <a:t>:</a:t>
            </a:r>
            <a:endParaRPr sz="1600"/>
          </a:p>
          <a:p>
            <a:pPr indent="-322580" lvl="1" marL="914400" rtl="0" algn="l">
              <a:spcBef>
                <a:spcPts val="0"/>
              </a:spcBef>
              <a:spcAft>
                <a:spcPts val="0"/>
              </a:spcAft>
              <a:buSzPct val="88888"/>
              <a:buChar char="➢"/>
            </a:pPr>
            <a:r>
              <a:rPr b="1" lang="en-GB" sz="1800"/>
              <a:t>Dynamic</a:t>
            </a:r>
            <a:r>
              <a:rPr b="1" lang="en-GB" sz="1800"/>
              <a:t> </a:t>
            </a:r>
            <a:r>
              <a:rPr b="1" lang="en-GB" sz="1800"/>
              <a:t>QR CODE</a:t>
            </a:r>
            <a:r>
              <a:rPr lang="en-GB" sz="1800"/>
              <a:t> : (Online Payment Option)</a:t>
            </a:r>
            <a:endParaRPr sz="1800"/>
          </a:p>
          <a:p>
            <a:pPr indent="-334327" lvl="1" marL="914400" rtl="0" algn="l">
              <a:spcBef>
                <a:spcPts val="0"/>
              </a:spcBef>
              <a:spcAft>
                <a:spcPts val="0"/>
              </a:spcAft>
              <a:buSzPct val="100000"/>
              <a:buChar char="➢"/>
            </a:pPr>
            <a:r>
              <a:rPr b="1" lang="en-GB" sz="1800"/>
              <a:t>Organ donation</a:t>
            </a:r>
            <a:r>
              <a:rPr lang="en-GB" sz="1800"/>
              <a:t> : (Option to apply for organ donation)</a:t>
            </a:r>
            <a:endParaRPr sz="1800"/>
          </a:p>
          <a:p>
            <a:pPr indent="-334327" lvl="1" marL="914400" rtl="0" algn="l">
              <a:spcBef>
                <a:spcPts val="0"/>
              </a:spcBef>
              <a:spcAft>
                <a:spcPts val="0"/>
              </a:spcAft>
              <a:buSzPct val="100000"/>
              <a:buChar char="➢"/>
            </a:pPr>
            <a:r>
              <a:rPr b="1" lang="en-GB" sz="1800"/>
              <a:t>Bed allotment system</a:t>
            </a:r>
            <a:r>
              <a:rPr lang="en-GB" sz="1800"/>
              <a:t> : (To check the bed allotment for the patient)</a:t>
            </a:r>
            <a:endParaRPr sz="1800"/>
          </a:p>
          <a:p>
            <a:pPr indent="0" lvl="0" marL="457200" rtl="0" algn="l">
              <a:spcBef>
                <a:spcPts val="1200"/>
              </a:spcBef>
              <a:spcAft>
                <a:spcPts val="0"/>
              </a:spcAft>
              <a:buNone/>
            </a:pPr>
            <a:r>
              <a:t/>
            </a:r>
            <a:endParaRPr sz="1600"/>
          </a:p>
          <a:p>
            <a:pPr indent="0" lvl="0" marL="457200" rtl="0" algn="l">
              <a:spcBef>
                <a:spcPts val="1200"/>
              </a:spcBef>
              <a:spcAft>
                <a:spcPts val="1200"/>
              </a:spcAft>
              <a:buNone/>
            </a:pPr>
            <a:r>
              <a:t/>
            </a:r>
            <a:endParaRPr/>
          </a:p>
        </p:txBody>
      </p:sp>
      <p:pic>
        <p:nvPicPr>
          <p:cNvPr id="244" name="Google Shape;244;p29"/>
          <p:cNvPicPr preferRelativeResize="0"/>
          <p:nvPr/>
        </p:nvPicPr>
        <p:blipFill>
          <a:blip r:embed="rId3">
            <a:alphaModFix/>
          </a:blip>
          <a:stretch>
            <a:fillRect/>
          </a:stretch>
        </p:blipFill>
        <p:spPr>
          <a:xfrm>
            <a:off x="7849325" y="228325"/>
            <a:ext cx="1121525" cy="11215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Reference</a:t>
            </a:r>
            <a:endParaRPr/>
          </a:p>
        </p:txBody>
      </p:sp>
      <p:sp>
        <p:nvSpPr>
          <p:cNvPr id="250" name="Google Shape;250;p30"/>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GB" sz="1600"/>
              <a:t>https://en.wikipedia.org/wiki/Health_administration</a:t>
            </a:r>
            <a:endParaRPr sz="1600"/>
          </a:p>
          <a:p>
            <a:pPr indent="-330200" lvl="0" marL="457200" rtl="0" algn="l">
              <a:spcBef>
                <a:spcPts val="0"/>
              </a:spcBef>
              <a:spcAft>
                <a:spcPts val="0"/>
              </a:spcAft>
              <a:buSzPts val="1600"/>
              <a:buChar char="●"/>
            </a:pPr>
            <a:r>
              <a:rPr lang="en-GB" sz="1600"/>
              <a:t>https://www.w3schools.com/java/default.asp</a:t>
            </a:r>
            <a:endParaRPr sz="1600"/>
          </a:p>
          <a:p>
            <a:pPr indent="-330200" lvl="0" marL="457200" rtl="0" algn="l">
              <a:spcBef>
                <a:spcPts val="0"/>
              </a:spcBef>
              <a:spcAft>
                <a:spcPts val="0"/>
              </a:spcAft>
              <a:buSzPts val="1600"/>
              <a:buChar char="●"/>
            </a:pPr>
            <a:r>
              <a:rPr lang="en-GB" sz="1600"/>
              <a:t>https://www.udemy.com/</a:t>
            </a:r>
            <a:endParaRPr sz="1600"/>
          </a:p>
          <a:p>
            <a:pPr indent="-330200" lvl="0" marL="457200" rtl="0" algn="l">
              <a:spcBef>
                <a:spcPts val="0"/>
              </a:spcBef>
              <a:spcAft>
                <a:spcPts val="0"/>
              </a:spcAft>
              <a:buSzPts val="1600"/>
              <a:buChar char="●"/>
            </a:pPr>
            <a:r>
              <a:rPr lang="en-GB" sz="1600"/>
              <a:t>https://www.coursera.org/in</a:t>
            </a:r>
            <a:endParaRPr sz="1600"/>
          </a:p>
        </p:txBody>
      </p:sp>
      <p:pic>
        <p:nvPicPr>
          <p:cNvPr id="251" name="Google Shape;251;p30"/>
          <p:cNvPicPr preferRelativeResize="0"/>
          <p:nvPr/>
        </p:nvPicPr>
        <p:blipFill>
          <a:blip r:embed="rId3">
            <a:alphaModFix/>
          </a:blip>
          <a:stretch>
            <a:fillRect/>
          </a:stretch>
        </p:blipFill>
        <p:spPr>
          <a:xfrm>
            <a:off x="7849325" y="228325"/>
            <a:ext cx="1121525" cy="1121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4"/>
          <p:cNvSpPr txBox="1"/>
          <p:nvPr>
            <p:ph type="title"/>
          </p:nvPr>
        </p:nvSpPr>
        <p:spPr>
          <a:xfrm>
            <a:off x="733850" y="12844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TEAM MEMBERS</a:t>
            </a:r>
            <a:endParaRPr/>
          </a:p>
        </p:txBody>
      </p:sp>
      <p:sp>
        <p:nvSpPr>
          <p:cNvPr id="136" name="Google Shape;136;p1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400050" lvl="0" marL="457200" rtl="0" algn="l">
              <a:spcBef>
                <a:spcPts val="0"/>
              </a:spcBef>
              <a:spcAft>
                <a:spcPts val="0"/>
              </a:spcAft>
              <a:buSzPts val="2700"/>
              <a:buAutoNum type="arabicPeriod"/>
            </a:pPr>
            <a:r>
              <a:rPr b="1" lang="en-GB" sz="2700"/>
              <a:t>Hitesh Sharma</a:t>
            </a:r>
            <a:endParaRPr b="1" sz="2700"/>
          </a:p>
          <a:p>
            <a:pPr indent="-400050" lvl="0" marL="457200" rtl="0" algn="l">
              <a:spcBef>
                <a:spcPts val="0"/>
              </a:spcBef>
              <a:spcAft>
                <a:spcPts val="0"/>
              </a:spcAft>
              <a:buSzPts val="2700"/>
              <a:buAutoNum type="arabicPeriod"/>
            </a:pPr>
            <a:r>
              <a:rPr b="1" lang="en-GB" sz="2700"/>
              <a:t>Naman Chouhan</a:t>
            </a:r>
            <a:endParaRPr b="1" sz="2700"/>
          </a:p>
          <a:p>
            <a:pPr indent="-400050" lvl="0" marL="457200" rtl="0" algn="l">
              <a:spcBef>
                <a:spcPts val="0"/>
              </a:spcBef>
              <a:spcAft>
                <a:spcPts val="0"/>
              </a:spcAft>
              <a:buSzPts val="2700"/>
              <a:buAutoNum type="arabicPeriod"/>
            </a:pPr>
            <a:r>
              <a:rPr b="1" lang="en-GB" sz="2700"/>
              <a:t>Renvil Dsa</a:t>
            </a:r>
            <a:endParaRPr b="1" sz="2700"/>
          </a:p>
          <a:p>
            <a:pPr indent="-400050" lvl="0" marL="457200" rtl="0" algn="l">
              <a:spcBef>
                <a:spcPts val="0"/>
              </a:spcBef>
              <a:spcAft>
                <a:spcPts val="0"/>
              </a:spcAft>
              <a:buSzPts val="2700"/>
              <a:buAutoNum type="arabicPeriod"/>
            </a:pPr>
            <a:r>
              <a:rPr b="1" lang="en-GB" sz="2700"/>
              <a:t>Sankalp Rane</a:t>
            </a:r>
            <a:endParaRPr b="1" sz="3300"/>
          </a:p>
        </p:txBody>
      </p:sp>
      <p:pic>
        <p:nvPicPr>
          <p:cNvPr id="137" name="Google Shape;137;p14"/>
          <p:cNvPicPr preferRelativeResize="0"/>
          <p:nvPr/>
        </p:nvPicPr>
        <p:blipFill>
          <a:blip r:embed="rId3">
            <a:alphaModFix/>
          </a:blip>
          <a:stretch>
            <a:fillRect/>
          </a:stretch>
        </p:blipFill>
        <p:spPr>
          <a:xfrm>
            <a:off x="5292375" y="910875"/>
            <a:ext cx="3032475" cy="3032475"/>
          </a:xfrm>
          <a:prstGeom prst="rect">
            <a:avLst/>
          </a:prstGeom>
          <a:noFill/>
          <a:ln>
            <a:noFill/>
          </a:ln>
        </p:spPr>
      </p:pic>
      <p:sp>
        <p:nvSpPr>
          <p:cNvPr id="138" name="Google Shape;138;p14"/>
          <p:cNvSpPr txBox="1"/>
          <p:nvPr/>
        </p:nvSpPr>
        <p:spPr>
          <a:xfrm>
            <a:off x="743500" y="560675"/>
            <a:ext cx="46926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100">
                <a:solidFill>
                  <a:schemeClr val="accent6"/>
                </a:solidFill>
                <a:latin typeface="Calibri"/>
                <a:ea typeface="Calibri"/>
                <a:cs typeface="Calibri"/>
                <a:sym typeface="Calibri"/>
              </a:rPr>
              <a:t>Project Mentor:  </a:t>
            </a:r>
            <a:r>
              <a:rPr b="1" lang="en-GB" sz="2100">
                <a:solidFill>
                  <a:srgbClr val="FF0000"/>
                </a:solidFill>
                <a:latin typeface="Calibri"/>
                <a:ea typeface="Calibri"/>
                <a:cs typeface="Calibri"/>
                <a:sym typeface="Calibri"/>
              </a:rPr>
              <a:t>Prof.Roshini Padate</a:t>
            </a:r>
            <a:r>
              <a:rPr lang="en-GB" sz="2100">
                <a:solidFill>
                  <a:srgbClr val="FF0000"/>
                </a:solidFill>
                <a:latin typeface="Calibri"/>
                <a:ea typeface="Calibri"/>
                <a:cs typeface="Calibri"/>
                <a:sym typeface="Calibri"/>
              </a:rPr>
              <a:t> </a:t>
            </a:r>
            <a:endParaRPr sz="2100">
              <a:solidFill>
                <a:srgbClr val="FF0000"/>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INTRODUCTION</a:t>
            </a:r>
            <a:endParaRPr/>
          </a:p>
        </p:txBody>
      </p:sp>
      <p:sp>
        <p:nvSpPr>
          <p:cNvPr id="144" name="Google Shape;144;p15"/>
          <p:cNvSpPr txBox="1"/>
          <p:nvPr>
            <p:ph idx="1" type="body"/>
          </p:nvPr>
        </p:nvSpPr>
        <p:spPr>
          <a:xfrm>
            <a:off x="819150" y="1583650"/>
            <a:ext cx="7505700" cy="2855100"/>
          </a:xfrm>
          <a:prstGeom prst="rect">
            <a:avLst/>
          </a:prstGeom>
        </p:spPr>
        <p:txBody>
          <a:bodyPr anchorCtr="0" anchor="t" bIns="91425" lIns="91425" spcFirstLastPara="1" rIns="91425" wrap="square" tIns="91425">
            <a:noAutofit/>
          </a:bodyPr>
          <a:lstStyle/>
          <a:p>
            <a:pPr indent="0" lvl="0" marL="457200" rtl="0" algn="l">
              <a:lnSpc>
                <a:spcPct val="95000"/>
              </a:lnSpc>
              <a:spcBef>
                <a:spcPts val="0"/>
              </a:spcBef>
              <a:spcAft>
                <a:spcPts val="0"/>
              </a:spcAft>
              <a:buSzPts val="688"/>
              <a:buNone/>
            </a:pPr>
            <a:r>
              <a:t/>
            </a:r>
            <a:endParaRPr sz="1006">
              <a:solidFill>
                <a:srgbClr val="000000"/>
              </a:solidFill>
              <a:highlight>
                <a:srgbClr val="FFFFFF"/>
              </a:highlight>
              <a:latin typeface="Times New Roman"/>
              <a:ea typeface="Times New Roman"/>
              <a:cs typeface="Times New Roman"/>
              <a:sym typeface="Times New Roman"/>
            </a:endParaRPr>
          </a:p>
          <a:p>
            <a:pPr indent="-305196" lvl="0" marL="457200" rtl="0" algn="l">
              <a:lnSpc>
                <a:spcPct val="95000"/>
              </a:lnSpc>
              <a:spcBef>
                <a:spcPts val="0"/>
              </a:spcBef>
              <a:spcAft>
                <a:spcPts val="0"/>
              </a:spcAft>
              <a:buClr>
                <a:srgbClr val="000000"/>
              </a:buClr>
              <a:buSzPts val="1206"/>
              <a:buFont typeface="Times New Roman"/>
              <a:buChar char="●"/>
            </a:pPr>
            <a:r>
              <a:rPr lang="en-GB" sz="1456">
                <a:solidFill>
                  <a:srgbClr val="000000"/>
                </a:solidFill>
                <a:highlight>
                  <a:srgbClr val="FFFFFF"/>
                </a:highlight>
                <a:latin typeface="Times New Roman"/>
                <a:ea typeface="Times New Roman"/>
                <a:cs typeface="Times New Roman"/>
                <a:sym typeface="Times New Roman"/>
              </a:rPr>
              <a:t> </a:t>
            </a:r>
            <a:r>
              <a:rPr b="1" lang="en-GB" sz="1456">
                <a:solidFill>
                  <a:srgbClr val="000000"/>
                </a:solidFill>
                <a:highlight>
                  <a:srgbClr val="FFFFFF"/>
                </a:highlight>
                <a:latin typeface="Times New Roman"/>
                <a:ea typeface="Times New Roman"/>
                <a:cs typeface="Times New Roman"/>
                <a:sym typeface="Times New Roman"/>
              </a:rPr>
              <a:t>Problem statement</a:t>
            </a:r>
            <a:r>
              <a:rPr b="1" lang="en-GB" sz="1356">
                <a:solidFill>
                  <a:srgbClr val="000000"/>
                </a:solidFill>
                <a:highlight>
                  <a:srgbClr val="FFFFFF"/>
                </a:highlight>
                <a:latin typeface="Times New Roman"/>
                <a:ea typeface="Times New Roman"/>
                <a:cs typeface="Times New Roman"/>
                <a:sym typeface="Times New Roman"/>
              </a:rPr>
              <a:t> </a:t>
            </a:r>
            <a:r>
              <a:rPr lang="en-GB" sz="1356">
                <a:solidFill>
                  <a:srgbClr val="000000"/>
                </a:solidFill>
                <a:highlight>
                  <a:srgbClr val="FFFFFF"/>
                </a:highlight>
                <a:latin typeface="Times New Roman"/>
                <a:ea typeface="Times New Roman"/>
                <a:cs typeface="Times New Roman"/>
                <a:sym typeface="Times New Roman"/>
              </a:rPr>
              <a:t>: </a:t>
            </a:r>
            <a:r>
              <a:rPr lang="en-GB" sz="1345">
                <a:solidFill>
                  <a:srgbClr val="000000"/>
                </a:solidFill>
                <a:latin typeface="Arial"/>
                <a:ea typeface="Arial"/>
                <a:cs typeface="Arial"/>
                <a:sym typeface="Arial"/>
              </a:rPr>
              <a:t>The purpose of a hospital information system (HIS) is to manage the information that health professionals need to perform their jobs effectively and efficiently. It use a network of computers to collect, retrieve and process patient care and administrative information from various departments of hospital to satisfy the functional requirement</a:t>
            </a:r>
            <a:endParaRPr sz="1632">
              <a:solidFill>
                <a:srgbClr val="000000"/>
              </a:solidFill>
              <a:latin typeface="Arial"/>
              <a:ea typeface="Arial"/>
              <a:cs typeface="Arial"/>
              <a:sym typeface="Arial"/>
            </a:endParaRPr>
          </a:p>
          <a:p>
            <a:pPr indent="0" lvl="0" marL="0" rtl="0" algn="l">
              <a:lnSpc>
                <a:spcPct val="95000"/>
              </a:lnSpc>
              <a:spcBef>
                <a:spcPts val="0"/>
              </a:spcBef>
              <a:spcAft>
                <a:spcPts val="0"/>
              </a:spcAft>
              <a:buSzPts val="688"/>
              <a:buNone/>
            </a:pPr>
            <a:r>
              <a:t/>
            </a:r>
            <a:endParaRPr sz="1283">
              <a:solidFill>
                <a:srgbClr val="000000"/>
              </a:solidFill>
              <a:latin typeface="Arial"/>
              <a:ea typeface="Arial"/>
              <a:cs typeface="Arial"/>
              <a:sym typeface="Arial"/>
            </a:endParaRPr>
          </a:p>
          <a:p>
            <a:pPr indent="0" lvl="0" marL="0" rtl="0" algn="ctr">
              <a:lnSpc>
                <a:spcPct val="95000"/>
              </a:lnSpc>
              <a:spcBef>
                <a:spcPts val="0"/>
              </a:spcBef>
              <a:spcAft>
                <a:spcPts val="0"/>
              </a:spcAft>
              <a:buSzPts val="688"/>
              <a:buNone/>
            </a:pPr>
            <a:r>
              <a:rPr b="1" lang="en-GB" sz="1316">
                <a:solidFill>
                  <a:srgbClr val="000000"/>
                </a:solidFill>
                <a:latin typeface="Arial"/>
                <a:ea typeface="Arial"/>
                <a:cs typeface="Arial"/>
                <a:sym typeface="Arial"/>
              </a:rPr>
              <a:t>We Made A website ( 🏥 Diagnose Sastra )</a:t>
            </a:r>
            <a:endParaRPr b="1" sz="1316">
              <a:solidFill>
                <a:srgbClr val="000000"/>
              </a:solidFill>
              <a:latin typeface="Arial"/>
              <a:ea typeface="Arial"/>
              <a:cs typeface="Arial"/>
              <a:sym typeface="Arial"/>
            </a:endParaRPr>
          </a:p>
          <a:p>
            <a:pPr indent="0" lvl="0" marL="0" rtl="0" algn="ctr">
              <a:lnSpc>
                <a:spcPct val="95000"/>
              </a:lnSpc>
              <a:spcBef>
                <a:spcPts val="0"/>
              </a:spcBef>
              <a:spcAft>
                <a:spcPts val="0"/>
              </a:spcAft>
              <a:buSzPts val="688"/>
              <a:buNone/>
            </a:pPr>
            <a:r>
              <a:t/>
            </a:r>
            <a:endParaRPr b="1" sz="1316">
              <a:solidFill>
                <a:srgbClr val="000000"/>
              </a:solidFill>
              <a:latin typeface="Arial"/>
              <a:ea typeface="Arial"/>
              <a:cs typeface="Arial"/>
              <a:sym typeface="Arial"/>
            </a:endParaRPr>
          </a:p>
          <a:p>
            <a:pPr indent="0" lvl="0" marL="0" rtl="0" algn="l">
              <a:lnSpc>
                <a:spcPct val="95000"/>
              </a:lnSpc>
              <a:spcBef>
                <a:spcPts val="0"/>
              </a:spcBef>
              <a:spcAft>
                <a:spcPts val="0"/>
              </a:spcAft>
              <a:buSzPts val="688"/>
              <a:buNone/>
            </a:pPr>
            <a:r>
              <a:t/>
            </a:r>
            <a:endParaRPr sz="1195">
              <a:solidFill>
                <a:srgbClr val="000000"/>
              </a:solidFill>
              <a:highlight>
                <a:srgbClr val="FFFFFF"/>
              </a:highlight>
              <a:latin typeface="Times New Roman"/>
              <a:ea typeface="Times New Roman"/>
              <a:cs typeface="Times New Roman"/>
              <a:sym typeface="Times New Roman"/>
            </a:endParaRPr>
          </a:p>
          <a:p>
            <a:pPr indent="0" lvl="0" marL="0" rtl="0" algn="l">
              <a:lnSpc>
                <a:spcPct val="95000"/>
              </a:lnSpc>
              <a:spcBef>
                <a:spcPts val="0"/>
              </a:spcBef>
              <a:spcAft>
                <a:spcPts val="0"/>
              </a:spcAft>
              <a:buSzPts val="688"/>
              <a:buNone/>
            </a:pPr>
            <a:r>
              <a:t/>
            </a:r>
            <a:endParaRPr sz="1195">
              <a:solidFill>
                <a:srgbClr val="000000"/>
              </a:solidFill>
              <a:highlight>
                <a:srgbClr val="FFFFFF"/>
              </a:highlight>
              <a:latin typeface="Times New Roman"/>
              <a:ea typeface="Times New Roman"/>
              <a:cs typeface="Times New Roman"/>
              <a:sym typeface="Times New Roman"/>
            </a:endParaRPr>
          </a:p>
          <a:p>
            <a:pPr indent="0" lvl="0" marL="0" rtl="0" algn="l">
              <a:lnSpc>
                <a:spcPct val="95000"/>
              </a:lnSpc>
              <a:spcBef>
                <a:spcPts val="0"/>
              </a:spcBef>
              <a:spcAft>
                <a:spcPts val="0"/>
              </a:spcAft>
              <a:buSzPts val="688"/>
              <a:buNone/>
            </a:pPr>
            <a:r>
              <a:t/>
            </a:r>
            <a:endParaRPr sz="1006">
              <a:solidFill>
                <a:srgbClr val="000000"/>
              </a:solidFill>
              <a:highlight>
                <a:srgbClr val="FFFFFF"/>
              </a:highlight>
              <a:latin typeface="Times New Roman"/>
              <a:ea typeface="Times New Roman"/>
              <a:cs typeface="Times New Roman"/>
              <a:sym typeface="Times New Roman"/>
            </a:endParaRPr>
          </a:p>
          <a:p>
            <a:pPr indent="0" lvl="0" marL="457200" rtl="0" algn="l">
              <a:lnSpc>
                <a:spcPct val="95000"/>
              </a:lnSpc>
              <a:spcBef>
                <a:spcPts val="0"/>
              </a:spcBef>
              <a:spcAft>
                <a:spcPts val="0"/>
              </a:spcAft>
              <a:buSzPts val="688"/>
              <a:buNone/>
            </a:pPr>
            <a:r>
              <a:t/>
            </a:r>
            <a:endParaRPr sz="1006">
              <a:solidFill>
                <a:srgbClr val="000000"/>
              </a:solidFill>
              <a:highlight>
                <a:srgbClr val="FFFFFF"/>
              </a:highlight>
              <a:latin typeface="Times New Roman"/>
              <a:ea typeface="Times New Roman"/>
              <a:cs typeface="Times New Roman"/>
              <a:sym typeface="Times New Roman"/>
            </a:endParaRPr>
          </a:p>
          <a:p>
            <a:pPr indent="0" lvl="0" marL="0" rtl="0" algn="l">
              <a:lnSpc>
                <a:spcPct val="95000"/>
              </a:lnSpc>
              <a:spcBef>
                <a:spcPts val="0"/>
              </a:spcBef>
              <a:spcAft>
                <a:spcPts val="1200"/>
              </a:spcAft>
              <a:buSzPts val="688"/>
              <a:buNone/>
            </a:pPr>
            <a:r>
              <a:t/>
            </a:r>
            <a:endParaRPr sz="975"/>
          </a:p>
        </p:txBody>
      </p:sp>
      <p:pic>
        <p:nvPicPr>
          <p:cNvPr id="145" name="Google Shape;145;p15"/>
          <p:cNvPicPr preferRelativeResize="0"/>
          <p:nvPr/>
        </p:nvPicPr>
        <p:blipFill>
          <a:blip r:embed="rId3">
            <a:alphaModFix/>
          </a:blip>
          <a:stretch>
            <a:fillRect/>
          </a:stretch>
        </p:blipFill>
        <p:spPr>
          <a:xfrm>
            <a:off x="1193087" y="3491950"/>
            <a:ext cx="4173866" cy="540800"/>
          </a:xfrm>
          <a:prstGeom prst="rect">
            <a:avLst/>
          </a:prstGeom>
          <a:noFill/>
          <a:ln cap="flat" cmpd="sng" w="9525">
            <a:solidFill>
              <a:srgbClr val="FF0000"/>
            </a:solidFill>
            <a:prstDash val="solid"/>
            <a:round/>
            <a:headEnd len="sm" w="sm" type="none"/>
            <a:tailEnd len="sm" w="sm" type="none"/>
          </a:ln>
        </p:spPr>
      </p:pic>
      <p:pic>
        <p:nvPicPr>
          <p:cNvPr id="146" name="Google Shape;146;p15"/>
          <p:cNvPicPr preferRelativeResize="0"/>
          <p:nvPr/>
        </p:nvPicPr>
        <p:blipFill>
          <a:blip r:embed="rId4">
            <a:alphaModFix/>
          </a:blip>
          <a:stretch>
            <a:fillRect/>
          </a:stretch>
        </p:blipFill>
        <p:spPr>
          <a:xfrm>
            <a:off x="6419850" y="2968475"/>
            <a:ext cx="1746375" cy="1746375"/>
          </a:xfrm>
          <a:prstGeom prst="rect">
            <a:avLst/>
          </a:prstGeom>
          <a:noFill/>
          <a:ln>
            <a:noFill/>
          </a:ln>
        </p:spPr>
      </p:pic>
      <p:pic>
        <p:nvPicPr>
          <p:cNvPr id="147" name="Google Shape;147;p15"/>
          <p:cNvPicPr preferRelativeResize="0"/>
          <p:nvPr/>
        </p:nvPicPr>
        <p:blipFill>
          <a:blip r:embed="rId5">
            <a:alphaModFix/>
          </a:blip>
          <a:stretch>
            <a:fillRect/>
          </a:stretch>
        </p:blipFill>
        <p:spPr>
          <a:xfrm>
            <a:off x="7849325" y="228325"/>
            <a:ext cx="1121525" cy="1121525"/>
          </a:xfrm>
          <a:prstGeom prst="rect">
            <a:avLst/>
          </a:prstGeom>
          <a:noFill/>
          <a:ln>
            <a:noFill/>
          </a:ln>
        </p:spPr>
      </p:pic>
      <p:pic>
        <p:nvPicPr>
          <p:cNvPr id="148" name="Google Shape;148;p15"/>
          <p:cNvPicPr preferRelativeResize="0"/>
          <p:nvPr/>
        </p:nvPicPr>
        <p:blipFill>
          <a:blip r:embed="rId6">
            <a:alphaModFix/>
          </a:blip>
          <a:stretch>
            <a:fillRect/>
          </a:stretch>
        </p:blipFill>
        <p:spPr>
          <a:xfrm>
            <a:off x="923950" y="3180450"/>
            <a:ext cx="4498151" cy="15987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OBJECTIVES</a:t>
            </a:r>
            <a:endParaRPr/>
          </a:p>
        </p:txBody>
      </p:sp>
      <p:sp>
        <p:nvSpPr>
          <p:cNvPr id="154" name="Google Shape;154;p1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23850" lvl="0" marL="457200" rtl="0" algn="just">
              <a:spcBef>
                <a:spcPts val="0"/>
              </a:spcBef>
              <a:spcAft>
                <a:spcPts val="0"/>
              </a:spcAft>
              <a:buClr>
                <a:srgbClr val="000000"/>
              </a:buClr>
              <a:buSzPts val="1500"/>
              <a:buFont typeface="Arial"/>
              <a:buChar char="●"/>
            </a:pPr>
            <a:r>
              <a:rPr lang="en-GB" sz="1800">
                <a:solidFill>
                  <a:srgbClr val="000000"/>
                </a:solidFill>
                <a:latin typeface="Times New Roman"/>
                <a:ea typeface="Times New Roman"/>
                <a:cs typeface="Times New Roman"/>
                <a:sym typeface="Times New Roman"/>
              </a:rPr>
              <a:t>Different Dashboards for different users.</a:t>
            </a:r>
            <a:endParaRPr sz="1800">
              <a:solidFill>
                <a:srgbClr val="000000"/>
              </a:solidFill>
              <a:latin typeface="Times New Roman"/>
              <a:ea typeface="Times New Roman"/>
              <a:cs typeface="Times New Roman"/>
              <a:sym typeface="Times New Roman"/>
            </a:endParaRPr>
          </a:p>
          <a:p>
            <a:pPr indent="-323850" lvl="0" marL="457200" rtl="0" algn="just">
              <a:spcBef>
                <a:spcPts val="0"/>
              </a:spcBef>
              <a:spcAft>
                <a:spcPts val="0"/>
              </a:spcAft>
              <a:buClr>
                <a:srgbClr val="000000"/>
              </a:buClr>
              <a:buSzPts val="1500"/>
              <a:buFont typeface="Arial"/>
              <a:buChar char="●"/>
            </a:pPr>
            <a:r>
              <a:rPr lang="en-GB" sz="1800">
                <a:solidFill>
                  <a:srgbClr val="000000"/>
                </a:solidFill>
                <a:latin typeface="Times New Roman"/>
                <a:ea typeface="Times New Roman"/>
                <a:cs typeface="Times New Roman"/>
                <a:sym typeface="Times New Roman"/>
              </a:rPr>
              <a:t>Cost Effective</a:t>
            </a:r>
            <a:endParaRPr sz="1800">
              <a:solidFill>
                <a:srgbClr val="000000"/>
              </a:solidFill>
              <a:latin typeface="Times New Roman"/>
              <a:ea typeface="Times New Roman"/>
              <a:cs typeface="Times New Roman"/>
              <a:sym typeface="Times New Roman"/>
            </a:endParaRPr>
          </a:p>
          <a:p>
            <a:pPr indent="-323850" lvl="0" marL="457200" rtl="0" algn="just">
              <a:spcBef>
                <a:spcPts val="0"/>
              </a:spcBef>
              <a:spcAft>
                <a:spcPts val="0"/>
              </a:spcAft>
              <a:buClr>
                <a:srgbClr val="000000"/>
              </a:buClr>
              <a:buSzPts val="1500"/>
              <a:buFont typeface="Arial"/>
              <a:buChar char="●"/>
            </a:pPr>
            <a:r>
              <a:rPr lang="en-GB" sz="1800">
                <a:solidFill>
                  <a:srgbClr val="000000"/>
                </a:solidFill>
                <a:latin typeface="Times New Roman"/>
                <a:ea typeface="Times New Roman"/>
                <a:cs typeface="Times New Roman"/>
                <a:sym typeface="Times New Roman"/>
              </a:rPr>
              <a:t>Reduction in Errors</a:t>
            </a:r>
            <a:endParaRPr sz="1800">
              <a:solidFill>
                <a:srgbClr val="000000"/>
              </a:solidFill>
              <a:latin typeface="Times New Roman"/>
              <a:ea typeface="Times New Roman"/>
              <a:cs typeface="Times New Roman"/>
              <a:sym typeface="Times New Roman"/>
            </a:endParaRPr>
          </a:p>
          <a:p>
            <a:pPr indent="-323850" lvl="0" marL="457200" rtl="0" algn="just">
              <a:spcBef>
                <a:spcPts val="0"/>
              </a:spcBef>
              <a:spcAft>
                <a:spcPts val="0"/>
              </a:spcAft>
              <a:buClr>
                <a:srgbClr val="000000"/>
              </a:buClr>
              <a:buSzPts val="1500"/>
              <a:buFont typeface="Arial"/>
              <a:buChar char="●"/>
            </a:pPr>
            <a:r>
              <a:rPr lang="en-GB" sz="1800">
                <a:solidFill>
                  <a:srgbClr val="000000"/>
                </a:solidFill>
                <a:latin typeface="Times New Roman"/>
                <a:ea typeface="Times New Roman"/>
                <a:cs typeface="Times New Roman"/>
                <a:sym typeface="Times New Roman"/>
              </a:rPr>
              <a:t>Data Security &amp; Retrieving Ability</a:t>
            </a:r>
            <a:endParaRPr sz="1800">
              <a:solidFill>
                <a:srgbClr val="000000"/>
              </a:solidFill>
              <a:latin typeface="Times New Roman"/>
              <a:ea typeface="Times New Roman"/>
              <a:cs typeface="Times New Roman"/>
              <a:sym typeface="Times New Roman"/>
            </a:endParaRPr>
          </a:p>
          <a:p>
            <a:pPr indent="-323850" lvl="0" marL="457200" rtl="0" algn="just">
              <a:spcBef>
                <a:spcPts val="0"/>
              </a:spcBef>
              <a:spcAft>
                <a:spcPts val="0"/>
              </a:spcAft>
              <a:buClr>
                <a:srgbClr val="000000"/>
              </a:buClr>
              <a:buSzPts val="1500"/>
              <a:buFont typeface="Arial"/>
              <a:buChar char="●"/>
            </a:pPr>
            <a:r>
              <a:rPr lang="en-GB" sz="1800">
                <a:solidFill>
                  <a:srgbClr val="000000"/>
                </a:solidFill>
                <a:latin typeface="Times New Roman"/>
                <a:ea typeface="Times New Roman"/>
                <a:cs typeface="Times New Roman"/>
                <a:sym typeface="Times New Roman"/>
              </a:rPr>
              <a:t>Improved Patient Care</a:t>
            </a:r>
            <a:endParaRPr sz="1800">
              <a:solidFill>
                <a:srgbClr val="000000"/>
              </a:solidFill>
              <a:latin typeface="Times New Roman"/>
              <a:ea typeface="Times New Roman"/>
              <a:cs typeface="Times New Roman"/>
              <a:sym typeface="Times New Roman"/>
            </a:endParaRPr>
          </a:p>
          <a:p>
            <a:pPr indent="-323850" lvl="0" marL="457200" rtl="0" algn="just">
              <a:spcBef>
                <a:spcPts val="0"/>
              </a:spcBef>
              <a:spcAft>
                <a:spcPts val="0"/>
              </a:spcAft>
              <a:buClr>
                <a:srgbClr val="000000"/>
              </a:buClr>
              <a:buSzPts val="1500"/>
              <a:buFont typeface="Arial"/>
              <a:buChar char="●"/>
            </a:pPr>
            <a:r>
              <a:rPr lang="en-GB" sz="1800">
                <a:solidFill>
                  <a:srgbClr val="000000"/>
                </a:solidFill>
                <a:latin typeface="Times New Roman"/>
                <a:ea typeface="Times New Roman"/>
                <a:cs typeface="Times New Roman"/>
                <a:sym typeface="Times New Roman"/>
              </a:rPr>
              <a:t>Quality &amp; Compliance</a:t>
            </a:r>
            <a:endParaRPr sz="18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b="1" lang="en-GB" sz="1600">
                <a:solidFill>
                  <a:srgbClr val="002060"/>
                </a:solidFill>
                <a:latin typeface="Arial"/>
                <a:ea typeface="Arial"/>
                <a:cs typeface="Arial"/>
                <a:sym typeface="Arial"/>
              </a:rPr>
              <a:t> </a:t>
            </a:r>
            <a:endParaRPr b="1" sz="1600">
              <a:solidFill>
                <a:srgbClr val="002060"/>
              </a:solidFill>
              <a:latin typeface="Arial"/>
              <a:ea typeface="Arial"/>
              <a:cs typeface="Arial"/>
              <a:sym typeface="Arial"/>
            </a:endParaRPr>
          </a:p>
          <a:p>
            <a:pPr indent="0" lvl="0" marL="0" rtl="0" algn="l">
              <a:spcBef>
                <a:spcPts val="0"/>
              </a:spcBef>
              <a:spcAft>
                <a:spcPts val="1200"/>
              </a:spcAft>
              <a:buNone/>
            </a:pPr>
            <a:r>
              <a:t/>
            </a:r>
            <a:endParaRPr/>
          </a:p>
        </p:txBody>
      </p:sp>
      <p:pic>
        <p:nvPicPr>
          <p:cNvPr id="155" name="Google Shape;155;p16"/>
          <p:cNvPicPr preferRelativeResize="0"/>
          <p:nvPr/>
        </p:nvPicPr>
        <p:blipFill>
          <a:blip r:embed="rId3">
            <a:alphaModFix/>
          </a:blip>
          <a:stretch>
            <a:fillRect/>
          </a:stretch>
        </p:blipFill>
        <p:spPr>
          <a:xfrm>
            <a:off x="7849325" y="228325"/>
            <a:ext cx="1121525" cy="1121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Existing system with limitations</a:t>
            </a:r>
            <a:endParaRPr/>
          </a:p>
        </p:txBody>
      </p:sp>
      <p:sp>
        <p:nvSpPr>
          <p:cNvPr id="161" name="Google Shape;161;p1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500">
                <a:solidFill>
                  <a:srgbClr val="000000"/>
                </a:solidFill>
                <a:latin typeface="Arial"/>
                <a:ea typeface="Arial"/>
                <a:cs typeface="Arial"/>
                <a:sym typeface="Arial"/>
              </a:rPr>
              <a:t>Present system is manual. The Project Metrics has to enter all the details of project, documents, and tasks. It also maintenance the team information and also efforts estimation. For this purpose the organization maintain the size of the document, source code and update the information about team member.</a:t>
            </a:r>
            <a:endParaRPr sz="1800"/>
          </a:p>
        </p:txBody>
      </p:sp>
      <p:pic>
        <p:nvPicPr>
          <p:cNvPr id="162" name="Google Shape;162;p17"/>
          <p:cNvPicPr preferRelativeResize="0"/>
          <p:nvPr/>
        </p:nvPicPr>
        <p:blipFill>
          <a:blip r:embed="rId3">
            <a:alphaModFix/>
          </a:blip>
          <a:stretch>
            <a:fillRect/>
          </a:stretch>
        </p:blipFill>
        <p:spPr>
          <a:xfrm>
            <a:off x="7849325" y="228325"/>
            <a:ext cx="1121525" cy="1121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8"/>
          <p:cNvSpPr txBox="1"/>
          <p:nvPr>
            <p:ph type="title"/>
          </p:nvPr>
        </p:nvSpPr>
        <p:spPr>
          <a:xfrm>
            <a:off x="701275" y="5500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PROPOSED SYSTEM </a:t>
            </a:r>
            <a:r>
              <a:rPr lang="en-GB"/>
              <a:t>FEATURES</a:t>
            </a:r>
            <a:endParaRPr/>
          </a:p>
        </p:txBody>
      </p:sp>
      <p:sp>
        <p:nvSpPr>
          <p:cNvPr id="168" name="Google Shape;168;p18"/>
          <p:cNvSpPr txBox="1"/>
          <p:nvPr>
            <p:ph idx="1" type="body"/>
          </p:nvPr>
        </p:nvSpPr>
        <p:spPr>
          <a:xfrm>
            <a:off x="911250" y="1504675"/>
            <a:ext cx="7505700" cy="2918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800"/>
              <a:t>1.</a:t>
            </a:r>
            <a:r>
              <a:rPr b="1" lang="en-GB" sz="1800"/>
              <a:t>Awareness section for diseases like covid</a:t>
            </a:r>
            <a:r>
              <a:rPr lang="en-GB" sz="1800"/>
              <a:t> : (To create awareness) </a:t>
            </a:r>
            <a:endParaRPr sz="1800"/>
          </a:p>
          <a:p>
            <a:pPr indent="0" lvl="0" marL="0" rtl="0" algn="l">
              <a:spcBef>
                <a:spcPts val="1200"/>
              </a:spcBef>
              <a:spcAft>
                <a:spcPts val="0"/>
              </a:spcAft>
              <a:buNone/>
            </a:pPr>
            <a:r>
              <a:rPr lang="en-GB" sz="1800"/>
              <a:t>2.</a:t>
            </a:r>
            <a:r>
              <a:rPr b="1" lang="en-GB" sz="1800"/>
              <a:t>Chat bot</a:t>
            </a:r>
            <a:r>
              <a:rPr lang="en-GB" sz="1800"/>
              <a:t> : (For Queries and Help)</a:t>
            </a:r>
            <a:endParaRPr sz="1800"/>
          </a:p>
          <a:p>
            <a:pPr indent="0" lvl="0" marL="0" rtl="0" algn="l">
              <a:spcBef>
                <a:spcPts val="1200"/>
              </a:spcBef>
              <a:spcAft>
                <a:spcPts val="0"/>
              </a:spcAft>
              <a:buNone/>
            </a:pPr>
            <a:r>
              <a:rPr lang="en-GB" sz="1800"/>
              <a:t>3.</a:t>
            </a:r>
            <a:r>
              <a:rPr b="1" lang="en-GB" sz="1800"/>
              <a:t>QR CODE</a:t>
            </a:r>
            <a:r>
              <a:rPr lang="en-GB" sz="1800"/>
              <a:t> : (Online Payment Option)</a:t>
            </a:r>
            <a:endParaRPr sz="1800"/>
          </a:p>
          <a:p>
            <a:pPr indent="0" lvl="0" marL="0" rtl="0" algn="l">
              <a:spcBef>
                <a:spcPts val="1200"/>
              </a:spcBef>
              <a:spcAft>
                <a:spcPts val="0"/>
              </a:spcAft>
              <a:buNone/>
            </a:pPr>
            <a:r>
              <a:rPr lang="en-GB" sz="1800"/>
              <a:t>4.</a:t>
            </a:r>
            <a:r>
              <a:rPr b="1" lang="en-GB" sz="1800"/>
              <a:t>History</a:t>
            </a:r>
            <a:r>
              <a:rPr lang="en-GB" sz="1800"/>
              <a:t> : (Info about Doctor and his/her History)</a:t>
            </a:r>
            <a:endParaRPr sz="1800"/>
          </a:p>
          <a:p>
            <a:pPr indent="0" lvl="0" marL="0" rtl="0" algn="l">
              <a:spcBef>
                <a:spcPts val="1200"/>
              </a:spcBef>
              <a:spcAft>
                <a:spcPts val="0"/>
              </a:spcAft>
              <a:buNone/>
            </a:pPr>
            <a:r>
              <a:rPr lang="en-GB" sz="1800"/>
              <a:t>5.</a:t>
            </a:r>
            <a:r>
              <a:rPr b="1" lang="en-GB" sz="1800"/>
              <a:t>Emergency no.</a:t>
            </a:r>
            <a:r>
              <a:rPr lang="en-GB" sz="1800"/>
              <a:t> : (Emergency help provided by the Hospital)</a:t>
            </a:r>
            <a:endParaRPr sz="1800"/>
          </a:p>
          <a:p>
            <a:pPr indent="0" lvl="0" marL="0" rtl="0" algn="l">
              <a:spcBef>
                <a:spcPts val="1200"/>
              </a:spcBef>
              <a:spcAft>
                <a:spcPts val="1200"/>
              </a:spcAft>
              <a:buNone/>
            </a:pPr>
            <a:r>
              <a:rPr lang="en-GB" sz="1800"/>
              <a:t>6.</a:t>
            </a:r>
            <a:r>
              <a:rPr b="1" lang="en-GB" sz="1800"/>
              <a:t>Blogs</a:t>
            </a:r>
            <a:r>
              <a:rPr lang="en-GB" sz="1800"/>
              <a:t> : (Discussion and Info about Hospital) </a:t>
            </a:r>
            <a:endParaRPr sz="1800"/>
          </a:p>
        </p:txBody>
      </p:sp>
      <p:pic>
        <p:nvPicPr>
          <p:cNvPr id="169" name="Google Shape;169;p18"/>
          <p:cNvPicPr preferRelativeResize="0"/>
          <p:nvPr/>
        </p:nvPicPr>
        <p:blipFill>
          <a:blip r:embed="rId3">
            <a:alphaModFix/>
          </a:blip>
          <a:stretch>
            <a:fillRect/>
          </a:stretch>
        </p:blipFill>
        <p:spPr>
          <a:xfrm>
            <a:off x="7849325" y="228325"/>
            <a:ext cx="1121525" cy="1121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9"/>
          <p:cNvSpPr txBox="1"/>
          <p:nvPr>
            <p:ph idx="1" type="body"/>
          </p:nvPr>
        </p:nvSpPr>
        <p:spPr>
          <a:xfrm>
            <a:off x="816675" y="295425"/>
            <a:ext cx="7332000" cy="4264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sz="1800"/>
              <a:t>7.</a:t>
            </a:r>
            <a:r>
              <a:rPr b="1" lang="en-GB" sz="1800"/>
              <a:t>Organ donation</a:t>
            </a:r>
            <a:r>
              <a:rPr lang="en-GB" sz="1800"/>
              <a:t> : (Option to apply for organ donation)</a:t>
            </a:r>
            <a:endParaRPr sz="1800"/>
          </a:p>
          <a:p>
            <a:pPr indent="0" lvl="0" marL="0" rtl="0" algn="l">
              <a:spcBef>
                <a:spcPts val="1200"/>
              </a:spcBef>
              <a:spcAft>
                <a:spcPts val="0"/>
              </a:spcAft>
              <a:buNone/>
            </a:pPr>
            <a:r>
              <a:rPr lang="en-GB" sz="1800"/>
              <a:t>8.</a:t>
            </a:r>
            <a:r>
              <a:rPr b="1" lang="en-GB" sz="1800"/>
              <a:t>Bed allotment system</a:t>
            </a:r>
            <a:r>
              <a:rPr lang="en-GB" sz="1800"/>
              <a:t> : (To check the bed allotment for the patient)</a:t>
            </a:r>
            <a:endParaRPr sz="1800"/>
          </a:p>
          <a:p>
            <a:pPr indent="0" lvl="0" marL="0" rtl="0" algn="l">
              <a:spcBef>
                <a:spcPts val="1200"/>
              </a:spcBef>
              <a:spcAft>
                <a:spcPts val="0"/>
              </a:spcAft>
              <a:buNone/>
            </a:pPr>
            <a:r>
              <a:rPr lang="en-GB" sz="1800"/>
              <a:t>9.</a:t>
            </a:r>
            <a:r>
              <a:rPr b="1" lang="en-GB" sz="1800"/>
              <a:t>Notice</a:t>
            </a:r>
            <a:r>
              <a:rPr lang="en-GB" sz="1800"/>
              <a:t> : (To check Updates about patient from home)</a:t>
            </a:r>
            <a:endParaRPr sz="1800"/>
          </a:p>
          <a:p>
            <a:pPr indent="0" lvl="0" marL="0" rtl="0" algn="l">
              <a:spcBef>
                <a:spcPts val="1200"/>
              </a:spcBef>
              <a:spcAft>
                <a:spcPts val="0"/>
              </a:spcAft>
              <a:buNone/>
            </a:pPr>
            <a:r>
              <a:rPr lang="en-GB" sz="1800"/>
              <a:t>10.</a:t>
            </a:r>
            <a:r>
              <a:rPr b="1" lang="en-GB" sz="1800"/>
              <a:t>Profiles of doctor</a:t>
            </a:r>
            <a:r>
              <a:rPr lang="en-GB" sz="1800"/>
              <a:t> : (Detailed Information about treating Doctor)</a:t>
            </a:r>
            <a:endParaRPr sz="1800"/>
          </a:p>
          <a:p>
            <a:pPr indent="0" lvl="0" marL="0" rtl="0" algn="l">
              <a:spcBef>
                <a:spcPts val="1200"/>
              </a:spcBef>
              <a:spcAft>
                <a:spcPts val="0"/>
              </a:spcAft>
              <a:buNone/>
            </a:pPr>
            <a:r>
              <a:rPr lang="en-GB" sz="1800"/>
              <a:t>11.</a:t>
            </a:r>
            <a:r>
              <a:rPr b="1" lang="en-GB" sz="1800"/>
              <a:t>Appointment system</a:t>
            </a:r>
            <a:r>
              <a:rPr lang="en-GB" sz="1800"/>
              <a:t> : (For Follow ups and Personal Appointment with Doctor) </a:t>
            </a:r>
            <a:endParaRPr sz="1800"/>
          </a:p>
          <a:p>
            <a:pPr indent="0" lvl="0" marL="0" rtl="0" algn="l">
              <a:spcBef>
                <a:spcPts val="1200"/>
              </a:spcBef>
              <a:spcAft>
                <a:spcPts val="0"/>
              </a:spcAft>
              <a:buNone/>
            </a:pPr>
            <a:r>
              <a:rPr lang="en-GB" sz="1800"/>
              <a:t>12.</a:t>
            </a:r>
            <a:r>
              <a:rPr b="1" lang="en-GB" sz="1800"/>
              <a:t>Mediclaim</a:t>
            </a:r>
            <a:r>
              <a:rPr lang="en-GB" sz="1800"/>
              <a:t> : (Financial Support for Health)</a:t>
            </a:r>
            <a:endParaRPr sz="1800"/>
          </a:p>
          <a:p>
            <a:pPr indent="0" lvl="0" marL="0" rtl="0" algn="l">
              <a:spcBef>
                <a:spcPts val="1200"/>
              </a:spcBef>
              <a:spcAft>
                <a:spcPts val="0"/>
              </a:spcAft>
              <a:buNone/>
            </a:pPr>
            <a:r>
              <a:rPr lang="en-GB" sz="1800"/>
              <a:t>13.</a:t>
            </a:r>
            <a:r>
              <a:rPr b="1" lang="en-GB" sz="1800"/>
              <a:t>Invoice management</a:t>
            </a:r>
            <a:r>
              <a:rPr lang="en-GB" sz="1800"/>
              <a:t>: (Billing,payment,balance sheet)</a:t>
            </a:r>
            <a:endParaRPr sz="1800"/>
          </a:p>
          <a:p>
            <a:pPr indent="0" lvl="0" marL="0" rtl="0" algn="l">
              <a:spcBef>
                <a:spcPts val="1200"/>
              </a:spcBef>
              <a:spcAft>
                <a:spcPts val="0"/>
              </a:spcAft>
              <a:buNone/>
            </a:pPr>
            <a:r>
              <a:rPr lang="en-GB" sz="1800"/>
              <a:t>14.</a:t>
            </a:r>
            <a:r>
              <a:rPr b="1" lang="en-GB" sz="1800"/>
              <a:t>Home visit</a:t>
            </a:r>
            <a:r>
              <a:rPr lang="en-GB" sz="1800"/>
              <a:t>: (Personal care by Doctor at home)</a:t>
            </a:r>
            <a:endParaRPr sz="1800"/>
          </a:p>
          <a:p>
            <a:pPr indent="0" lvl="0" marL="0" rtl="0" algn="l">
              <a:spcBef>
                <a:spcPts val="1200"/>
              </a:spcBef>
              <a:spcAft>
                <a:spcPts val="1200"/>
              </a:spcAft>
              <a:buNone/>
            </a:pPr>
            <a:r>
              <a:rPr lang="en-GB" sz="1800"/>
              <a:t>15.</a:t>
            </a:r>
            <a:r>
              <a:rPr b="1" lang="en-GB" sz="1800"/>
              <a:t>Offers on routine check up</a:t>
            </a:r>
            <a:r>
              <a:rPr lang="en-GB" sz="1800"/>
              <a:t>: (Offering discounts on regular check ups)</a:t>
            </a:r>
            <a:endParaRPr sz="1800"/>
          </a:p>
        </p:txBody>
      </p:sp>
      <p:pic>
        <p:nvPicPr>
          <p:cNvPr id="175" name="Google Shape;175;p19"/>
          <p:cNvPicPr preferRelativeResize="0"/>
          <p:nvPr/>
        </p:nvPicPr>
        <p:blipFill>
          <a:blip r:embed="rId3">
            <a:alphaModFix/>
          </a:blip>
          <a:stretch>
            <a:fillRect/>
          </a:stretch>
        </p:blipFill>
        <p:spPr>
          <a:xfrm>
            <a:off x="7849325" y="228325"/>
            <a:ext cx="1121525" cy="1121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0"/>
          <p:cNvSpPr txBox="1"/>
          <p:nvPr>
            <p:ph idx="1" type="body"/>
          </p:nvPr>
        </p:nvSpPr>
        <p:spPr>
          <a:xfrm>
            <a:off x="819150" y="450050"/>
            <a:ext cx="7505700" cy="398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a:p>
            <a:pPr indent="0" lvl="0" marL="0" rtl="0" algn="l">
              <a:spcBef>
                <a:spcPts val="1200"/>
              </a:spcBef>
              <a:spcAft>
                <a:spcPts val="0"/>
              </a:spcAft>
              <a:buNone/>
            </a:pPr>
            <a:r>
              <a:rPr lang="en-GB" sz="1800"/>
              <a:t>16.</a:t>
            </a:r>
            <a:r>
              <a:rPr b="1" lang="en-GB" sz="1800"/>
              <a:t>Feedback</a:t>
            </a:r>
            <a:r>
              <a:rPr lang="en-GB" sz="1800"/>
              <a:t>: (Feedback for better customer experience)</a:t>
            </a:r>
            <a:endParaRPr sz="1800"/>
          </a:p>
          <a:p>
            <a:pPr indent="0" lvl="0" marL="0" rtl="0" algn="l">
              <a:spcBef>
                <a:spcPts val="1200"/>
              </a:spcBef>
              <a:spcAft>
                <a:spcPts val="0"/>
              </a:spcAft>
              <a:buNone/>
            </a:pPr>
            <a:r>
              <a:rPr lang="en-GB" sz="1800"/>
              <a:t>17.</a:t>
            </a:r>
            <a:r>
              <a:rPr b="1" lang="en-GB" sz="1800"/>
              <a:t>Branches</a:t>
            </a:r>
            <a:r>
              <a:rPr lang="en-GB" sz="1800"/>
              <a:t>: (Branches in particular state or city)</a:t>
            </a:r>
            <a:endParaRPr sz="1800"/>
          </a:p>
          <a:p>
            <a:pPr indent="0" lvl="0" marL="0" rtl="0" algn="l">
              <a:spcBef>
                <a:spcPts val="1200"/>
              </a:spcBef>
              <a:spcAft>
                <a:spcPts val="0"/>
              </a:spcAft>
              <a:buNone/>
            </a:pPr>
            <a:r>
              <a:rPr lang="en-GB" sz="1800"/>
              <a:t>18.</a:t>
            </a:r>
            <a:r>
              <a:rPr b="1" lang="en-GB" sz="1800"/>
              <a:t>Contact for vaccine</a:t>
            </a:r>
            <a:r>
              <a:rPr lang="en-GB" sz="1800"/>
              <a:t>: (Help regarding vaccination centre near you)</a:t>
            </a:r>
            <a:endParaRPr sz="1800"/>
          </a:p>
          <a:p>
            <a:pPr indent="0" lvl="0" marL="0" rtl="0" algn="l">
              <a:spcBef>
                <a:spcPts val="1200"/>
              </a:spcBef>
              <a:spcAft>
                <a:spcPts val="0"/>
              </a:spcAft>
              <a:buNone/>
            </a:pPr>
            <a:r>
              <a:rPr lang="en-GB" sz="1900"/>
              <a:t>19.</a:t>
            </a:r>
            <a:r>
              <a:rPr b="1" lang="en-GB" sz="1900"/>
              <a:t>About us </a:t>
            </a:r>
            <a:r>
              <a:rPr lang="en-GB" sz="1900"/>
              <a:t>(information regarding the hospital)</a:t>
            </a:r>
            <a:endParaRPr sz="1900"/>
          </a:p>
          <a:p>
            <a:pPr indent="0" lvl="0" marL="0" rtl="0" algn="l">
              <a:spcBef>
                <a:spcPts val="1200"/>
              </a:spcBef>
              <a:spcAft>
                <a:spcPts val="0"/>
              </a:spcAft>
              <a:buNone/>
            </a:pPr>
            <a:r>
              <a:rPr lang="en-GB" sz="1900"/>
              <a:t>20.</a:t>
            </a:r>
            <a:r>
              <a:rPr b="1" lang="en-GB" sz="1900"/>
              <a:t>Tie ups with Advance Hospitals</a:t>
            </a:r>
            <a:r>
              <a:rPr lang="en-GB" sz="1900"/>
              <a:t>: (For advance treatment)</a:t>
            </a:r>
            <a:endParaRPr sz="1900"/>
          </a:p>
          <a:p>
            <a:pPr indent="0" lvl="0" marL="0" rtl="0" algn="l">
              <a:spcBef>
                <a:spcPts val="1200"/>
              </a:spcBef>
              <a:spcAft>
                <a:spcPts val="1200"/>
              </a:spcAft>
              <a:buNone/>
            </a:pPr>
            <a:r>
              <a:rPr lang="en-GB" sz="1900"/>
              <a:t>21.</a:t>
            </a:r>
            <a:r>
              <a:rPr b="1" lang="en-GB" sz="1900"/>
              <a:t>Motto</a:t>
            </a:r>
            <a:r>
              <a:rPr lang="en-GB" sz="1900"/>
              <a:t> : </a:t>
            </a:r>
            <a:r>
              <a:rPr b="1" lang="en-GB" sz="1900"/>
              <a:t>The Heart of Your HealthCare</a:t>
            </a:r>
            <a:r>
              <a:rPr lang="en-GB" sz="1900"/>
              <a:t> (Tag Line)</a:t>
            </a:r>
            <a:endParaRPr/>
          </a:p>
        </p:txBody>
      </p:sp>
      <p:pic>
        <p:nvPicPr>
          <p:cNvPr id="181" name="Google Shape;181;p20"/>
          <p:cNvPicPr preferRelativeResize="0"/>
          <p:nvPr/>
        </p:nvPicPr>
        <p:blipFill>
          <a:blip r:embed="rId3">
            <a:alphaModFix/>
          </a:blip>
          <a:stretch>
            <a:fillRect/>
          </a:stretch>
        </p:blipFill>
        <p:spPr>
          <a:xfrm>
            <a:off x="7849325" y="228325"/>
            <a:ext cx="1121525" cy="1121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1"/>
          <p:cNvSpPr txBox="1"/>
          <p:nvPr>
            <p:ph idx="1" type="body"/>
          </p:nvPr>
        </p:nvSpPr>
        <p:spPr>
          <a:xfrm>
            <a:off x="819150" y="329075"/>
            <a:ext cx="7505700" cy="4109700"/>
          </a:xfrm>
          <a:prstGeom prst="rect">
            <a:avLst/>
          </a:prstGeom>
          <a:solidFill>
            <a:schemeClr val="dk1"/>
          </a:solidFill>
        </p:spPr>
        <p:txBody>
          <a:bodyPr anchorCtr="0" anchor="t" bIns="91425" lIns="91425" spcFirstLastPara="1" rIns="91425" wrap="square" tIns="91425">
            <a:noAutofit/>
          </a:bodyPr>
          <a:lstStyle/>
          <a:p>
            <a:pPr indent="0" lvl="0" marL="0" rtl="0" algn="l">
              <a:lnSpc>
                <a:spcPct val="110000"/>
              </a:lnSpc>
              <a:spcBef>
                <a:spcPts val="2400"/>
              </a:spcBef>
              <a:spcAft>
                <a:spcPts val="0"/>
              </a:spcAft>
              <a:buSzPts val="523"/>
              <a:buNone/>
            </a:pPr>
            <a:r>
              <a:rPr b="1" lang="en-GB" sz="2292">
                <a:solidFill>
                  <a:srgbClr val="12181B"/>
                </a:solidFill>
                <a:highlight>
                  <a:schemeClr val="dk1"/>
                </a:highlight>
                <a:latin typeface="Roboto"/>
                <a:ea typeface="Roboto"/>
                <a:cs typeface="Roboto"/>
                <a:sym typeface="Roboto"/>
              </a:rPr>
              <a:t>Web developer roles to play in Tech</a:t>
            </a:r>
            <a:endParaRPr b="1" sz="2292">
              <a:solidFill>
                <a:srgbClr val="12181B"/>
              </a:solidFill>
              <a:highlight>
                <a:schemeClr val="dk1"/>
              </a:highlight>
              <a:latin typeface="Roboto"/>
              <a:ea typeface="Roboto"/>
              <a:cs typeface="Roboto"/>
              <a:sym typeface="Roboto"/>
            </a:endParaRPr>
          </a:p>
          <a:p>
            <a:pPr indent="0" lvl="0" marL="0" rtl="0" algn="l">
              <a:lnSpc>
                <a:spcPct val="95000"/>
              </a:lnSpc>
              <a:spcBef>
                <a:spcPts val="1400"/>
              </a:spcBef>
              <a:spcAft>
                <a:spcPts val="0"/>
              </a:spcAft>
              <a:buSzPts val="523"/>
              <a:buNone/>
            </a:pPr>
            <a:r>
              <a:rPr lang="en-GB" sz="941">
                <a:solidFill>
                  <a:srgbClr val="12181B"/>
                </a:solidFill>
                <a:highlight>
                  <a:schemeClr val="dk1"/>
                </a:highlight>
                <a:latin typeface="Arial"/>
                <a:ea typeface="Arial"/>
                <a:cs typeface="Arial"/>
                <a:sym typeface="Arial"/>
              </a:rPr>
              <a:t>All websites we use today are essentially two parts: the frontend and the backend. Both are equally important to build a fully functional website.</a:t>
            </a:r>
            <a:endParaRPr sz="941">
              <a:solidFill>
                <a:srgbClr val="12181B"/>
              </a:solidFill>
              <a:highlight>
                <a:schemeClr val="dk1"/>
              </a:highlight>
              <a:latin typeface="Arial"/>
              <a:ea typeface="Arial"/>
              <a:cs typeface="Arial"/>
              <a:sym typeface="Arial"/>
            </a:endParaRPr>
          </a:p>
          <a:p>
            <a:pPr indent="0" lvl="0" marL="0" rtl="0" algn="l">
              <a:lnSpc>
                <a:spcPct val="95000"/>
              </a:lnSpc>
              <a:spcBef>
                <a:spcPts val="2400"/>
              </a:spcBef>
              <a:spcAft>
                <a:spcPts val="0"/>
              </a:spcAft>
              <a:buSzPts val="523"/>
              <a:buNone/>
            </a:pPr>
            <a:r>
              <a:rPr lang="en-GB" sz="941">
                <a:solidFill>
                  <a:srgbClr val="12181B"/>
                </a:solidFill>
                <a:highlight>
                  <a:schemeClr val="dk1"/>
                </a:highlight>
                <a:latin typeface="Arial"/>
                <a:ea typeface="Arial"/>
                <a:cs typeface="Arial"/>
                <a:sym typeface="Arial"/>
              </a:rPr>
              <a:t>For front end we  used HTML, CSS, JAVASCRIPT, BOOTSTRAP.</a:t>
            </a:r>
            <a:endParaRPr sz="941">
              <a:solidFill>
                <a:srgbClr val="12181B"/>
              </a:solidFill>
              <a:highlight>
                <a:schemeClr val="dk1"/>
              </a:highlight>
              <a:latin typeface="Arial"/>
              <a:ea typeface="Arial"/>
              <a:cs typeface="Arial"/>
              <a:sym typeface="Arial"/>
            </a:endParaRPr>
          </a:p>
          <a:p>
            <a:pPr indent="0" lvl="0" marL="0" rtl="0" algn="l">
              <a:lnSpc>
                <a:spcPct val="95000"/>
              </a:lnSpc>
              <a:spcBef>
                <a:spcPts val="2400"/>
              </a:spcBef>
              <a:spcAft>
                <a:spcPts val="0"/>
              </a:spcAft>
              <a:buSzPts val="523"/>
              <a:buNone/>
            </a:pPr>
            <a:r>
              <a:rPr b="1" lang="en-GB" sz="941">
                <a:solidFill>
                  <a:srgbClr val="12181B"/>
                </a:solidFill>
                <a:highlight>
                  <a:schemeClr val="dk1"/>
                </a:highlight>
                <a:latin typeface="Arial"/>
                <a:ea typeface="Arial"/>
                <a:cs typeface="Arial"/>
                <a:sym typeface="Arial"/>
              </a:rPr>
              <a:t>IMPORTANCE OF FRONT END -</a:t>
            </a:r>
            <a:endParaRPr b="1" sz="941">
              <a:solidFill>
                <a:srgbClr val="12181B"/>
              </a:solidFill>
              <a:highlight>
                <a:schemeClr val="dk1"/>
              </a:highlight>
              <a:latin typeface="Arial"/>
              <a:ea typeface="Arial"/>
              <a:cs typeface="Arial"/>
              <a:sym typeface="Arial"/>
            </a:endParaRPr>
          </a:p>
          <a:p>
            <a:pPr indent="0" lvl="0" marL="0" rtl="0" algn="l">
              <a:lnSpc>
                <a:spcPct val="95000"/>
              </a:lnSpc>
              <a:spcBef>
                <a:spcPts val="2400"/>
              </a:spcBef>
              <a:spcAft>
                <a:spcPts val="1200"/>
              </a:spcAft>
              <a:buSzPts val="523"/>
              <a:buNone/>
            </a:pPr>
            <a:r>
              <a:rPr lang="en-GB" sz="1200">
                <a:solidFill>
                  <a:srgbClr val="51545C"/>
                </a:solidFill>
                <a:highlight>
                  <a:srgbClr val="FFFFFF"/>
                </a:highlight>
                <a:latin typeface="Roboto"/>
                <a:ea typeface="Roboto"/>
                <a:cs typeface="Roboto"/>
                <a:sym typeface="Roboto"/>
              </a:rPr>
              <a:t>Front-end development is a practice that enables creation of an intuitive and business concentric user experiences for web applications or website. It defines business success by improving the web performance. It takes </a:t>
            </a:r>
            <a:r>
              <a:rPr lang="en-GB" sz="1200">
                <a:solidFill>
                  <a:srgbClr val="102D70"/>
                </a:solidFill>
                <a:highlight>
                  <a:srgbClr val="FFFFFF"/>
                </a:highlight>
                <a:uFill>
                  <a:noFill/>
                </a:uFill>
                <a:latin typeface="Roboto"/>
                <a:ea typeface="Roboto"/>
                <a:cs typeface="Roboto"/>
                <a:sym typeface="Roboto"/>
                <a:hlinkClick r:id="rId3">
                  <a:extLst>
                    <a:ext uri="{A12FA001-AC4F-418D-AE19-62706E023703}">
                      <ahyp:hlinkClr val="tx"/>
                    </a:ext>
                  </a:extLst>
                </a:hlinkClick>
              </a:rPr>
              <a:t>0.05 seconds</a:t>
            </a:r>
            <a:r>
              <a:rPr lang="en-GB" sz="1200">
                <a:solidFill>
                  <a:srgbClr val="51545C"/>
                </a:solidFill>
                <a:highlight>
                  <a:srgbClr val="FFFFFF"/>
                </a:highlight>
                <a:latin typeface="Roboto"/>
                <a:ea typeface="Roboto"/>
                <a:cs typeface="Roboto"/>
                <a:sym typeface="Roboto"/>
              </a:rPr>
              <a:t> for an average user to form an opinion of acompany by looking at their website. Hence, the programming and layout with design, functionality, and navigation experience play a vital role in the site.</a:t>
            </a:r>
            <a:endParaRPr sz="817">
              <a:solidFill>
                <a:srgbClr val="12181B"/>
              </a:solidFill>
              <a:highlight>
                <a:schemeClr val="dk1"/>
              </a:highlight>
            </a:endParaRPr>
          </a:p>
        </p:txBody>
      </p:sp>
      <p:pic>
        <p:nvPicPr>
          <p:cNvPr id="187" name="Google Shape;187;p21"/>
          <p:cNvPicPr preferRelativeResize="0"/>
          <p:nvPr/>
        </p:nvPicPr>
        <p:blipFill>
          <a:blip r:embed="rId4">
            <a:alphaModFix/>
          </a:blip>
          <a:stretch>
            <a:fillRect/>
          </a:stretch>
        </p:blipFill>
        <p:spPr>
          <a:xfrm>
            <a:off x="8093100" y="228325"/>
            <a:ext cx="877750" cy="877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