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36ee78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36ee78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36ee78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36ee78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36ee78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36ee78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36ee782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36ee782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36ee782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36ee78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36ee78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36ee78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36ee782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36ee782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36ee782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36ee782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36ee782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36ee782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148186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148186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cac3af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cac3af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36ee782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36ee782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cac3af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cac3af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cac3af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cac3af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cac3af0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cac3af0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cac3af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cac3af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36ee78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36ee78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36ee7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36ee7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2.0	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Marco Gancitano, Asna Ali, Hitesh Shetty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949775" y="521700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Testing the Model</a:t>
            </a:r>
            <a:endParaRPr sz="2400"/>
          </a:p>
        </p:txBody>
      </p:sp>
      <p:sp>
        <p:nvSpPr>
          <p:cNvPr id="130" name="Google Shape;130;p22"/>
          <p:cNvSpPr txBox="1"/>
          <p:nvPr/>
        </p:nvSpPr>
        <p:spPr>
          <a:xfrm>
            <a:off x="1428950" y="1671325"/>
            <a:ext cx="66462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best food the best place to eat chicken and waffles on a slow day. However this was my first time back to the deli since moving back to the area.”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95175" y="3887175"/>
            <a:ext cx="73554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sentiment</a:t>
            </a:r>
            <a:r>
              <a:rPr lang="en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("hello very nice day")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# (0.78)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sentiment</a:t>
            </a:r>
            <a:r>
              <a:rPr lang="en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("very day nice hello")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# (0.4)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entiment</a:t>
            </a:r>
            <a:r>
              <a:rPr lang="en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("very hello very nice day")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# (0.49)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1078750" y="290700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LDA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68900" y="1154750"/>
            <a:ext cx="41031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Topics Associated to the Sentence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[(0, 0.06013425),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00FFFF"/>
                </a:highlight>
              </a:rPr>
              <a:t>(1, 0.20457779</a:t>
            </a:r>
            <a:r>
              <a:rPr lang="en">
                <a:solidFill>
                  <a:schemeClr val="dk2"/>
                </a:solidFill>
              </a:rPr>
              <a:t>),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(2, 0.30940828),</a:t>
            </a:r>
            <a:endParaRPr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(3, 0.02120836),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00FF00"/>
                </a:highlight>
              </a:rPr>
              <a:t>(4, 0.143796033),</a:t>
            </a:r>
            <a:endParaRPr>
              <a:solidFill>
                <a:schemeClr val="dk2"/>
              </a:solidFill>
              <a:highlight>
                <a:srgbClr val="00FF00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(5, 0.05160969),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(6, 0.01121853)]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504125" y="1154750"/>
            <a:ext cx="4380600" cy="3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Topics Associated to Words in the Sentence</a:t>
            </a:r>
            <a:endParaRPr b="1" sz="2400">
              <a:solidFill>
                <a:schemeClr val="dk2"/>
              </a:solidFill>
            </a:endParaRPr>
          </a:p>
          <a:p>
            <a:pPr indent="0" lvl="0" marL="1771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[(0, [</a:t>
            </a: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2</a:t>
            </a:r>
            <a:r>
              <a:rPr lang="en">
                <a:solidFill>
                  <a:schemeClr val="dk2"/>
                </a:solidFill>
              </a:rPr>
              <a:t>]),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(1, [</a:t>
            </a: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2</a:t>
            </a:r>
            <a:r>
              <a:rPr lang="en">
                <a:solidFill>
                  <a:schemeClr val="dk2"/>
                </a:solidFill>
              </a:rPr>
              <a:t>, 3]),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(2, [</a:t>
            </a:r>
            <a:r>
              <a:rPr lang="en">
                <a:solidFill>
                  <a:schemeClr val="dk2"/>
                </a:solidFill>
                <a:highlight>
                  <a:srgbClr val="00FFFF"/>
                </a:highlight>
              </a:rPr>
              <a:t>1</a:t>
            </a:r>
            <a:r>
              <a:rPr lang="en">
                <a:solidFill>
                  <a:schemeClr val="dk2"/>
                </a:solidFill>
              </a:rPr>
              <a:t>, 0, 3,]),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(3, [</a:t>
            </a: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2</a:t>
            </a:r>
            <a:r>
              <a:rPr lang="en">
                <a:solidFill>
                  <a:schemeClr val="dk2"/>
                </a:solidFill>
              </a:rPr>
              <a:t>, 0]),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(4, [</a:t>
            </a:r>
            <a:r>
              <a:rPr lang="en">
                <a:solidFill>
                  <a:schemeClr val="dk2"/>
                </a:solidFill>
                <a:highlight>
                  <a:srgbClr val="00FFFF"/>
                </a:highlight>
              </a:rPr>
              <a:t>1</a:t>
            </a:r>
            <a:r>
              <a:rPr lang="en">
                <a:solidFill>
                  <a:schemeClr val="dk2"/>
                </a:solidFill>
              </a:rPr>
              <a:t>, 2]),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(5, [</a:t>
            </a:r>
            <a:r>
              <a:rPr lang="en">
                <a:solidFill>
                  <a:schemeClr val="dk2"/>
                </a:solidFill>
                <a:highlight>
                  <a:srgbClr val="00FFFF"/>
                </a:highlight>
              </a:rPr>
              <a:t>1</a:t>
            </a:r>
            <a:r>
              <a:rPr lang="en">
                <a:solidFill>
                  <a:schemeClr val="dk2"/>
                </a:solidFill>
              </a:rPr>
              <a:t>, 5]),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(6, [</a:t>
            </a: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2</a:t>
            </a:r>
            <a:r>
              <a:rPr lang="en">
                <a:solidFill>
                  <a:schemeClr val="dk2"/>
                </a:solidFill>
              </a:rPr>
              <a:t>,4])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(7,[3]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4294967295" type="title"/>
          </p:nvPr>
        </p:nvSpPr>
        <p:spPr>
          <a:xfrm>
            <a:off x="1078750" y="290700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400">
                <a:latin typeface="Arial"/>
                <a:ea typeface="Arial"/>
                <a:cs typeface="Arial"/>
                <a:sym typeface="Arial"/>
              </a:rPr>
              <a:t>[(</a:t>
            </a:r>
            <a:r>
              <a:rPr b="0" lang="en" sz="4400"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" sz="4400">
                <a:latin typeface="Arial"/>
                <a:ea typeface="Arial"/>
                <a:cs typeface="Arial"/>
                <a:sym typeface="Arial"/>
              </a:rPr>
              <a:t>,[2,4,5]), (</a:t>
            </a:r>
            <a:r>
              <a:rPr b="0" lang="en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" sz="4400">
                <a:latin typeface="Arial"/>
                <a:ea typeface="Arial"/>
                <a:cs typeface="Arial"/>
                <a:sym typeface="Arial"/>
              </a:rPr>
              <a:t>,[0,1,3,6])]</a:t>
            </a:r>
            <a:endParaRPr sz="2400"/>
          </a:p>
        </p:txBody>
      </p:sp>
      <p:sp>
        <p:nvSpPr>
          <p:cNvPr id="144" name="Google Shape;144;p24"/>
          <p:cNvSpPr txBox="1"/>
          <p:nvPr/>
        </p:nvSpPr>
        <p:spPr>
          <a:xfrm>
            <a:off x="468900" y="2407363"/>
            <a:ext cx="41031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“place chicken waffles”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0.1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14700" y="1191138"/>
            <a:ext cx="8514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﻿{'best': 0, 'food': 1, 'place': 2, 'eat': 3, 'chicken': 4, 'waffles': 5, 'slow': 6, 'day': 7}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649100" y="2407363"/>
            <a:ext cx="41031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“best food best eat slow”</a:t>
            </a:r>
            <a:r>
              <a:rPr lang="en" sz="2200">
                <a:solidFill>
                  <a:schemeClr val="dk2"/>
                </a:solidFill>
              </a:rPr>
              <a:t>		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0.5666666666666667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223550" y="4016175"/>
            <a:ext cx="6816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{0: [], 1: [0.1], 2: [﻿0.5666666666666667 ,0.27499999999999997, 0.0], 3: [], 4: [], 5: [], 6: []}</a:t>
            </a:r>
            <a:r>
              <a:rPr lang="en">
                <a:solidFill>
                  <a:schemeClr val="dk2"/>
                </a:solidFill>
              </a:rPr>
              <a:t> ﻿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{‘Order Selection': 0.1, ‘Location’: 0.42}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42125" y="1772950"/>
            <a:ext cx="8803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[</a:t>
            </a:r>
            <a:r>
              <a:rPr lang="en" sz="2400">
                <a:solidFill>
                  <a:schemeClr val="dk2"/>
                </a:solidFill>
                <a:highlight>
                  <a:srgbClr val="FFFF00"/>
                </a:highlight>
              </a:rPr>
              <a:t>'best', </a:t>
            </a:r>
            <a:r>
              <a:rPr lang="en" sz="2400">
                <a:solidFill>
                  <a:schemeClr val="dk2"/>
                </a:solidFill>
              </a:rPr>
              <a:t>'</a:t>
            </a:r>
            <a:r>
              <a:rPr lang="en" sz="2400">
                <a:solidFill>
                  <a:schemeClr val="dk2"/>
                </a:solidFill>
                <a:highlight>
                  <a:srgbClr val="FFFF00"/>
                </a:highlight>
              </a:rPr>
              <a:t>food', </a:t>
            </a:r>
            <a:r>
              <a:rPr lang="en" sz="2400">
                <a:solidFill>
                  <a:schemeClr val="dk2"/>
                </a:solidFill>
              </a:rPr>
              <a:t>'</a:t>
            </a:r>
            <a:r>
              <a:rPr lang="en" sz="2400">
                <a:solidFill>
                  <a:schemeClr val="dk2"/>
                </a:solidFill>
                <a:highlight>
                  <a:srgbClr val="FFFF00"/>
                </a:highlight>
              </a:rPr>
              <a:t>best</a:t>
            </a:r>
            <a:r>
              <a:rPr lang="en" sz="2400">
                <a:solidFill>
                  <a:schemeClr val="dk2"/>
                </a:solidFill>
              </a:rPr>
              <a:t>', '</a:t>
            </a:r>
            <a:r>
              <a:rPr lang="en" sz="2400">
                <a:solidFill>
                  <a:schemeClr val="dk2"/>
                </a:solidFill>
                <a:highlight>
                  <a:srgbClr val="00FFFF"/>
                </a:highlight>
              </a:rPr>
              <a:t>place</a:t>
            </a:r>
            <a:r>
              <a:rPr lang="en" sz="2400">
                <a:solidFill>
                  <a:schemeClr val="dk2"/>
                </a:solidFill>
              </a:rPr>
              <a:t>', '</a:t>
            </a:r>
            <a:r>
              <a:rPr lang="en" sz="2400">
                <a:solidFill>
                  <a:schemeClr val="dk2"/>
                </a:solidFill>
                <a:highlight>
                  <a:srgbClr val="FFFF00"/>
                </a:highlight>
              </a:rPr>
              <a:t>eat</a:t>
            </a:r>
            <a:r>
              <a:rPr lang="en" sz="2400">
                <a:solidFill>
                  <a:schemeClr val="dk2"/>
                </a:solidFill>
              </a:rPr>
              <a:t>', '</a:t>
            </a:r>
            <a:r>
              <a:rPr lang="en" sz="2400">
                <a:solidFill>
                  <a:schemeClr val="dk2"/>
                </a:solidFill>
                <a:highlight>
                  <a:srgbClr val="00FFFF"/>
                </a:highlight>
              </a:rPr>
              <a:t>chicken</a:t>
            </a:r>
            <a:r>
              <a:rPr lang="en" sz="2400">
                <a:solidFill>
                  <a:schemeClr val="dk2"/>
                </a:solidFill>
              </a:rPr>
              <a:t>', '</a:t>
            </a:r>
            <a:r>
              <a:rPr lang="en" sz="2400">
                <a:solidFill>
                  <a:schemeClr val="dk2"/>
                </a:solidFill>
                <a:highlight>
                  <a:srgbClr val="00FFFF"/>
                </a:highlight>
              </a:rPr>
              <a:t>waffles</a:t>
            </a:r>
            <a:r>
              <a:rPr lang="en" sz="2400">
                <a:solidFill>
                  <a:schemeClr val="dk2"/>
                </a:solidFill>
              </a:rPr>
              <a:t>', '</a:t>
            </a:r>
            <a:r>
              <a:rPr lang="en" sz="2400">
                <a:solidFill>
                  <a:schemeClr val="dk2"/>
                </a:solidFill>
                <a:highlight>
                  <a:srgbClr val="FFFF00"/>
                </a:highlight>
              </a:rPr>
              <a:t>slow</a:t>
            </a:r>
            <a:r>
              <a:rPr lang="en" sz="2400">
                <a:solidFill>
                  <a:schemeClr val="dk2"/>
                </a:solidFill>
              </a:rPr>
              <a:t>', 'day']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Information </a:t>
            </a:r>
            <a:r>
              <a:rPr lang="en" sz="3600">
                <a:solidFill>
                  <a:schemeClr val="dk1"/>
                </a:solidFill>
              </a:rPr>
              <a:t>Retrieval</a:t>
            </a:r>
            <a:endParaRPr sz="2400"/>
          </a:p>
        </p:txBody>
      </p:sp>
      <p:sp>
        <p:nvSpPr>
          <p:cNvPr id="154" name="Google Shape;154;p25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Architecture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50" y="1887075"/>
            <a:ext cx="8175200" cy="29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Information Retrieval(cont.)</a:t>
            </a:r>
            <a:endParaRPr sz="2400"/>
          </a:p>
        </p:txBody>
      </p:sp>
      <p:sp>
        <p:nvSpPr>
          <p:cNvPr id="161" name="Google Shape;161;p26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Dataload &amp; Indexing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63" y="1876350"/>
            <a:ext cx="62198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Information Retrieval(cont.)</a:t>
            </a:r>
            <a:endParaRPr sz="2400"/>
          </a:p>
        </p:txBody>
      </p:sp>
      <p:sp>
        <p:nvSpPr>
          <p:cNvPr id="168" name="Google Shape;168;p27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Indexing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422" y="1714072"/>
            <a:ext cx="4570025" cy="30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User Interface &amp; Testing</a:t>
            </a:r>
            <a:endParaRPr sz="2400"/>
          </a:p>
        </p:txBody>
      </p:sp>
      <p:sp>
        <p:nvSpPr>
          <p:cNvPr id="175" name="Google Shape;175;p28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Tech Stack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Django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Mustache.js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jQuery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Bootstrap 4.0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Features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Document Listing.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Topic Filters.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Pagination.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Average Topic Polarity Indicator.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User Interface &amp; Testing….</a:t>
            </a:r>
            <a:endParaRPr sz="2400"/>
          </a:p>
        </p:txBody>
      </p:sp>
      <p:sp>
        <p:nvSpPr>
          <p:cNvPr id="181" name="Google Shape;181;p29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300" y="1895100"/>
            <a:ext cx="6162375" cy="30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867575" y="1375725"/>
            <a:ext cx="48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Search Results and Average Topic Polarity Indicator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User Interface &amp; Testing….</a:t>
            </a:r>
            <a:endParaRPr sz="2400"/>
          </a:p>
        </p:txBody>
      </p:sp>
      <p:sp>
        <p:nvSpPr>
          <p:cNvPr id="189" name="Google Shape;189;p30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Pagination: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75" y="1788259"/>
            <a:ext cx="6646201" cy="331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User Interface &amp; Testing….</a:t>
            </a:r>
            <a:endParaRPr sz="2400"/>
          </a:p>
        </p:txBody>
      </p:sp>
      <p:sp>
        <p:nvSpPr>
          <p:cNvPr id="196" name="Google Shape;196;p31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Topic Filters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25" y="1694100"/>
            <a:ext cx="6714776" cy="34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5658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Table of Contents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333850"/>
            <a:ext cx="762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Project Idea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Mining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Sources and Types of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Scraping Process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Topic Modeling and Polarity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Information Retrieval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User Interface/Testing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4294967295" type="title"/>
          </p:nvPr>
        </p:nvSpPr>
        <p:spPr>
          <a:xfrm>
            <a:off x="3039375" y="2187750"/>
            <a:ext cx="3963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577100"/>
            <a:ext cx="582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Idea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345100"/>
            <a:ext cx="76245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Improve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Yelp’s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restaurant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rating system to give the consumer more detailed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 scores for implicitly reviewed aspects of the businesses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Hygiene, customer service, food quality, etc.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Allow for more relevant search results now that there’s a more detailed understanding of the business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567425"/>
            <a:ext cx="6216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Sources and Types of Data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335425"/>
            <a:ext cx="762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Main source of data is directly from Yelp.com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Restaurant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Overall rating, address, restaurant ID, etc.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User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Name, # of reviews, user ID, etc.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Review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Rating, description, restaurant ID, user ID, etc.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562175"/>
            <a:ext cx="6216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Web Scraping Process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330175"/>
            <a:ext cx="762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Step 1: Getting all the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restaurants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in Hoboken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50" y="1736000"/>
            <a:ext cx="5365525" cy="33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Web Scraping Process (cont.)</a:t>
            </a:r>
            <a:endParaRPr sz="2400"/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02450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Step 2: Getting the restaurants’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38" y="1762550"/>
            <a:ext cx="7443724" cy="31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Web Scraping Process (cont.)</a:t>
            </a:r>
            <a:endParaRPr sz="2400"/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Step 3: Getting information on the reviews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125" y="1696650"/>
            <a:ext cx="3086984" cy="34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535775" y="56217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Web Scraping Process (cont.)</a:t>
            </a:r>
            <a:endParaRPr sz="2400"/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535775" y="1330175"/>
            <a:ext cx="76245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Main Challenge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Getting pushed to a CAPTCHA page by Yelp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Solutions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a free proxy to try and mask my IP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Yelp knew of these free IPs and blocked any access from them.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Built a function which detected a CAPTCHA page, opened a selenium browser of it, and I manually finished the CAPTCHA.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Worked as our solution but slowed down scraping time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1103425" y="512825"/>
            <a:ext cx="664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Training the Model</a:t>
            </a:r>
            <a:endParaRPr sz="24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1683375"/>
            <a:ext cx="56578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