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2" r:id="rId5"/>
    <p:sldId id="259" r:id="rId6"/>
    <p:sldId id="278" r:id="rId7"/>
    <p:sldId id="262" r:id="rId8"/>
    <p:sldId id="263" r:id="rId9"/>
    <p:sldId id="264" r:id="rId10"/>
    <p:sldId id="266" r:id="rId11"/>
    <p:sldId id="267" r:id="rId12"/>
    <p:sldId id="268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D"/>
    <a:srgbClr val="D1D8B7"/>
    <a:srgbClr val="A09D79"/>
    <a:srgbClr val="AD5C4D"/>
    <a:srgbClr val="543E35"/>
    <a:srgbClr val="637700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63" d="100"/>
          <a:sy n="63" d="100"/>
        </p:scale>
        <p:origin x="804" y="3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1/10/2024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240" y="365761"/>
            <a:ext cx="9763760" cy="1869440"/>
          </a:xfrm>
        </p:spPr>
        <p:txBody>
          <a:bodyPr/>
          <a:lstStyle/>
          <a:p>
            <a:r>
              <a:rPr lang="en-US" sz="4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KRISHI-VIKAS</a:t>
            </a:r>
            <a:br>
              <a:rPr lang="en-US" sz="4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Farming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80" y="2763520"/>
            <a:ext cx="9144000" cy="363727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5"/>
                </a:solidFill>
              </a:rPr>
              <a:t>Presented by :-                                 </a:t>
            </a:r>
          </a:p>
          <a:p>
            <a:pPr algn="l"/>
            <a:r>
              <a:rPr lang="en-US" sz="2800" b="1" dirty="0">
                <a:solidFill>
                  <a:schemeClr val="accent5"/>
                </a:solidFill>
              </a:rPr>
              <a:t>Name :- Hitesh Bemal</a:t>
            </a:r>
          </a:p>
          <a:p>
            <a:pPr algn="l"/>
            <a:r>
              <a:rPr lang="en-US" sz="2800" b="1" dirty="0" err="1">
                <a:solidFill>
                  <a:schemeClr val="accent5"/>
                </a:solidFill>
              </a:rPr>
              <a:t>Reg.No</a:t>
            </a:r>
            <a:r>
              <a:rPr lang="en-US" sz="2800" b="1" dirty="0">
                <a:solidFill>
                  <a:schemeClr val="accent5"/>
                </a:solidFill>
              </a:rPr>
              <a:t> :- 22352026</a:t>
            </a:r>
          </a:p>
          <a:p>
            <a:pPr algn="l"/>
            <a:r>
              <a:rPr lang="en-US" sz="2800" b="1" dirty="0">
                <a:solidFill>
                  <a:schemeClr val="accent5"/>
                </a:solidFill>
              </a:rPr>
              <a:t>Dept :- Computer Science</a:t>
            </a:r>
          </a:p>
          <a:p>
            <a:pPr algn="l"/>
            <a:r>
              <a:rPr lang="en-US" sz="2800" b="1" dirty="0">
                <a:solidFill>
                  <a:schemeClr val="accent5"/>
                </a:solidFill>
              </a:rPr>
              <a:t>Course :- M.C.A                                   Guided by :- Dr.  </a:t>
            </a:r>
            <a:r>
              <a:rPr lang="en-US" sz="2800" b="1" dirty="0" err="1">
                <a:solidFill>
                  <a:schemeClr val="accent5"/>
                </a:solidFill>
              </a:rPr>
              <a:t>S.Ravi</a:t>
            </a:r>
            <a:endParaRPr lang="en-US" sz="2800" b="1" dirty="0">
              <a:solidFill>
                <a:schemeClr val="accent5"/>
              </a:solidFill>
            </a:endParaRPr>
          </a:p>
          <a:p>
            <a:pPr algn="l"/>
            <a:endParaRPr lang="en-US" sz="2800" b="1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5997448" cy="40707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This system is not just a platform; it's a catalyst for change.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Equipping farmers and buyers with the power of technology.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we can reshape the agricultural landscape into one that is prosperous, equitable, and sustainable.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future of agribusiness is here, and it's digital.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8" name="Picture Placeholder 7" descr="Person harvesting lettuce from a garden">
            <a:extLst>
              <a:ext uri="{FF2B5EF4-FFF2-40B4-BE49-F238E27FC236}">
                <a16:creationId xmlns:a16="http://schemas.microsoft.com/office/drawing/2014/main" id="{71DAFD00-5660-EAA6-4DE3-83F373055A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" r="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" y="0"/>
            <a:ext cx="9144000" cy="2387600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9B864AB-F06F-8FFF-1C1B-2923CBC4C35A}"/>
              </a:ext>
            </a:extLst>
          </p:cNvPr>
          <p:cNvSpPr/>
          <p:nvPr/>
        </p:nvSpPr>
        <p:spPr>
          <a:xfrm>
            <a:off x="3799840" y="2682240"/>
            <a:ext cx="2875280" cy="252984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6502619" cy="4206241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cap="none" dirty="0">
                <a:solidFill>
                  <a:schemeClr val="accent1">
                    <a:lumMod val="10000"/>
                  </a:schemeClr>
                </a:solidFill>
                <a:effectLst/>
                <a:latin typeface="Söhne"/>
              </a:rPr>
              <a:t>The farming management system is a revolutionary platform designed to streamline agricultural transactions.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b="0" i="0" cap="none" dirty="0">
              <a:solidFill>
                <a:schemeClr val="accent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cap="none" dirty="0">
                <a:solidFill>
                  <a:schemeClr val="accent1">
                    <a:lumMod val="10000"/>
                  </a:schemeClr>
                </a:solidFill>
                <a:effectLst/>
                <a:latin typeface="Söhne"/>
              </a:rPr>
              <a:t>Facilitates seamless interactions between farmers and buyers.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b="0" i="0" cap="none" dirty="0">
              <a:solidFill>
                <a:schemeClr val="accent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cap="none" dirty="0">
                <a:solidFill>
                  <a:schemeClr val="accent1">
                    <a:lumMod val="10000"/>
                  </a:schemeClr>
                </a:solidFill>
                <a:effectLst/>
                <a:latin typeface="Söhne"/>
              </a:rPr>
              <a:t>Modernizes the farming industry by providing a comprehensive and efficient solution for online transactions.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b="0" i="0" cap="none" dirty="0">
              <a:solidFill>
                <a:schemeClr val="accent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cap="none" dirty="0">
                <a:solidFill>
                  <a:schemeClr val="accent1">
                    <a:lumMod val="10000"/>
                  </a:schemeClr>
                </a:solidFill>
                <a:effectLst/>
                <a:latin typeface="Söhne"/>
              </a:rPr>
              <a:t>A blend of frontend and backend technologies creates a well-rounded and user-friendly interface.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b="0" i="0" cap="none" dirty="0">
              <a:solidFill>
                <a:schemeClr val="accent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cap="none" dirty="0">
                <a:solidFill>
                  <a:schemeClr val="accent1">
                    <a:lumMod val="10000"/>
                  </a:schemeClr>
                </a:solidFill>
                <a:effectLst/>
                <a:latin typeface="Söhne"/>
              </a:rPr>
              <a:t>The system stands out with its utilization of </a:t>
            </a:r>
            <a:r>
              <a:rPr lang="en-US" sz="1800" b="0" i="0" cap="none" dirty="0" err="1">
                <a:solidFill>
                  <a:schemeClr val="accent1">
                    <a:lumMod val="10000"/>
                  </a:schemeClr>
                </a:solidFill>
                <a:effectLst/>
                <a:latin typeface="Söhne"/>
              </a:rPr>
              <a:t>SQLALchemy</a:t>
            </a:r>
            <a:r>
              <a:rPr lang="en-US" sz="1800" b="0" i="0" cap="none" dirty="0">
                <a:solidFill>
                  <a:schemeClr val="accent1">
                    <a:lumMod val="10000"/>
                  </a:schemeClr>
                </a:solidFill>
                <a:effectLst/>
                <a:latin typeface="Söhne"/>
              </a:rPr>
              <a:t>, ensuring efficient data management.</a:t>
            </a:r>
          </a:p>
          <a:p>
            <a:endParaRPr lang="en-US" dirty="0"/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720" y="1"/>
            <a:ext cx="7498080" cy="955040"/>
          </a:xfrm>
        </p:spPr>
        <p:txBody>
          <a:bodyPr/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99FE44-A8B6-5DC7-575E-F4A99F15CB5F}"/>
              </a:ext>
            </a:extLst>
          </p:cNvPr>
          <p:cNvSpPr txBox="1"/>
          <p:nvPr/>
        </p:nvSpPr>
        <p:spPr>
          <a:xfrm>
            <a:off x="1442720" y="2245360"/>
            <a:ext cx="110540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002060"/>
                </a:solidFill>
                <a:effectLst/>
                <a:latin typeface="Google Sans"/>
              </a:rPr>
              <a:t>Frontend Development: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Google Sans"/>
              </a:rPr>
              <a:t>HTML &amp; CSS: Core building blocks for website structure and styling.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Google Sans"/>
              </a:rPr>
              <a:t>JavaScript: Adds interactivity and dynamic elements.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Google Sans"/>
              </a:rPr>
              <a:t>Bootstrap: Responsive framework for mobile-friendly design.</a:t>
            </a:r>
          </a:p>
          <a:p>
            <a:pPr algn="l"/>
            <a:r>
              <a:rPr lang="en-US" sz="2000" b="0" i="0" dirty="0">
                <a:solidFill>
                  <a:srgbClr val="002060"/>
                </a:solidFill>
                <a:effectLst/>
                <a:latin typeface="Google Sans"/>
              </a:rPr>
              <a:t>Backend Development: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Google Sans"/>
              </a:rPr>
              <a:t>Python &amp; Flask: Powerful and popular combo for building server-side applications.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2060"/>
                </a:solidFill>
                <a:effectLst/>
                <a:latin typeface="Google Sans"/>
              </a:rPr>
              <a:t>SQLAlchemy</a:t>
            </a:r>
            <a:r>
              <a:rPr lang="en-US" b="0" i="0" dirty="0">
                <a:solidFill>
                  <a:srgbClr val="002060"/>
                </a:solidFill>
                <a:effectLst/>
                <a:latin typeface="Google Sans"/>
              </a:rPr>
              <a:t>: Object-relational mapper for efficient database interaction.</a:t>
            </a:r>
          </a:p>
          <a:p>
            <a:pPr algn="l"/>
            <a:r>
              <a:rPr lang="en-US" sz="2000" b="0" i="0" dirty="0">
                <a:solidFill>
                  <a:srgbClr val="002060"/>
                </a:solidFill>
                <a:effectLst/>
                <a:latin typeface="Google Sans"/>
              </a:rPr>
              <a:t>Database Management: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Google Sans"/>
              </a:rPr>
              <a:t>MySQL: Robust and widely used relational database system.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Google Sans"/>
              </a:rPr>
              <a:t>XAMPP: Local development server for testing and deployment.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System Features</a:t>
            </a:r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99C0C9D-9A88-B612-EE50-DB2991538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154705"/>
              </p:ext>
            </p:extLst>
          </p:nvPr>
        </p:nvGraphicFramePr>
        <p:xfrm>
          <a:off x="5740400" y="3667760"/>
          <a:ext cx="4519475" cy="2097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89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90389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903895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903895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903895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41952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419522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419522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419522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419522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5D987-5FAB-FD2C-044A-FFBDA5D1623F}"/>
              </a:ext>
            </a:extLst>
          </p:cNvPr>
          <p:cNvSpPr txBox="1"/>
          <p:nvPr/>
        </p:nvSpPr>
        <p:spPr>
          <a:xfrm>
            <a:off x="274320" y="2377440"/>
            <a:ext cx="102412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0B050"/>
                </a:solidFill>
                <a:effectLst/>
                <a:latin typeface="Google Sans"/>
              </a:rPr>
              <a:t>For Farmers: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B050"/>
                </a:solidFill>
                <a:effectLst/>
                <a:latin typeface="Google Sans"/>
              </a:rPr>
              <a:t>Create profiles and showcase their produce.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B050"/>
                </a:solidFill>
                <a:effectLst/>
                <a:latin typeface="Google Sans"/>
              </a:rPr>
              <a:t>Upload product details and prices.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B050"/>
                </a:solidFill>
                <a:effectLst/>
                <a:latin typeface="Google Sans"/>
              </a:rPr>
              <a:t>Communicate directly with buyers and receive payments securely.</a:t>
            </a:r>
          </a:p>
          <a:p>
            <a:pPr algn="l"/>
            <a:r>
              <a:rPr lang="en-US" sz="2800" b="1" i="0" dirty="0">
                <a:solidFill>
                  <a:srgbClr val="00B050"/>
                </a:solidFill>
                <a:effectLst/>
                <a:latin typeface="Google Sans"/>
              </a:rPr>
              <a:t>For Buyers: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B050"/>
                </a:solidFill>
                <a:effectLst/>
                <a:latin typeface="Google Sans"/>
              </a:rPr>
              <a:t>Browse through a wide variety of agricultural products.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B050"/>
                </a:solidFill>
                <a:effectLst/>
                <a:latin typeface="Google Sans"/>
              </a:rPr>
              <a:t>Place orders.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B050"/>
                </a:solidFill>
                <a:effectLst/>
                <a:latin typeface="Google Sans"/>
              </a:rPr>
              <a:t>Securely manage payments and review purchases.</a:t>
            </a: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162560"/>
            <a:ext cx="10515600" cy="455168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579DD49-7286-EC75-CEF5-1ADE8D574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721868"/>
            <a:ext cx="10718800" cy="5638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68FC74-E28D-DD55-8499-58C903744597}"/>
              </a:ext>
            </a:extLst>
          </p:cNvPr>
          <p:cNvCxnSpPr>
            <a:cxnSpLocks/>
          </p:cNvCxnSpPr>
          <p:nvPr/>
        </p:nvCxnSpPr>
        <p:spPr>
          <a:xfrm flipV="1">
            <a:off x="3810000" y="1778000"/>
            <a:ext cx="873760" cy="45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8A7B69-A79F-5D29-FE24-90682DE1F87E}"/>
              </a:ext>
            </a:extLst>
          </p:cNvPr>
          <p:cNvSpPr txBox="1"/>
          <p:nvPr/>
        </p:nvSpPr>
        <p:spPr>
          <a:xfrm>
            <a:off x="3015453" y="217852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4ED"/>
                </a:solidFill>
              </a:rPr>
              <a:t>Home page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3DB047-5DDE-0AF8-41F8-43FCD2A06450}"/>
              </a:ext>
            </a:extLst>
          </p:cNvPr>
          <p:cNvCxnSpPr/>
          <p:nvPr/>
        </p:nvCxnSpPr>
        <p:spPr>
          <a:xfrm flipH="1">
            <a:off x="5110480" y="1778000"/>
            <a:ext cx="375920" cy="45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9A2B2E-F585-1B3E-5652-926962FD40D5}"/>
              </a:ext>
            </a:extLst>
          </p:cNvPr>
          <p:cNvSpPr txBox="1"/>
          <p:nvPr/>
        </p:nvSpPr>
        <p:spPr>
          <a:xfrm>
            <a:off x="4107793" y="2133957"/>
            <a:ext cx="23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Farmer can register here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0ACDA6-36A2-4414-FE26-2651DA8B0116}"/>
              </a:ext>
            </a:extLst>
          </p:cNvPr>
          <p:cNvCxnSpPr>
            <a:cxnSpLocks/>
          </p:cNvCxnSpPr>
          <p:nvPr/>
        </p:nvCxnSpPr>
        <p:spPr>
          <a:xfrm>
            <a:off x="6122194" y="1148207"/>
            <a:ext cx="583408" cy="40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975110-D176-2CE9-9299-BFD4C5332101}"/>
              </a:ext>
            </a:extLst>
          </p:cNvPr>
          <p:cNvSpPr txBox="1"/>
          <p:nvPr/>
        </p:nvSpPr>
        <p:spPr>
          <a:xfrm>
            <a:off x="4958080" y="864751"/>
            <a:ext cx="206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types of farming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43D83A-47C4-9430-FFFF-33486618402F}"/>
              </a:ext>
            </a:extLst>
          </p:cNvPr>
          <p:cNvCxnSpPr>
            <a:cxnSpLocks/>
          </p:cNvCxnSpPr>
          <p:nvPr/>
        </p:nvCxnSpPr>
        <p:spPr>
          <a:xfrm flipV="1">
            <a:off x="7020696" y="1667347"/>
            <a:ext cx="560730" cy="83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2D9E25-B8C7-795B-4A42-6D9642712939}"/>
              </a:ext>
            </a:extLst>
          </p:cNvPr>
          <p:cNvSpPr txBox="1"/>
          <p:nvPr/>
        </p:nvSpPr>
        <p:spPr>
          <a:xfrm>
            <a:off x="5494698" y="2461506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Farmer can see  the details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98E91A-47EE-513E-9D6F-AD3EAB6D00E7}"/>
              </a:ext>
            </a:extLst>
          </p:cNvPr>
          <p:cNvCxnSpPr>
            <a:cxnSpLocks/>
          </p:cNvCxnSpPr>
          <p:nvPr/>
        </p:nvCxnSpPr>
        <p:spPr>
          <a:xfrm>
            <a:off x="8371840" y="1234083"/>
            <a:ext cx="273028" cy="37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301A9D-E19D-D8CE-BCDF-64CAEEDF9EBA}"/>
              </a:ext>
            </a:extLst>
          </p:cNvPr>
          <p:cNvSpPr txBox="1"/>
          <p:nvPr/>
        </p:nvSpPr>
        <p:spPr>
          <a:xfrm>
            <a:off x="7225252" y="945277"/>
            <a:ext cx="20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products displays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B12C4B-CA4F-CB0D-0B2E-36634BAB3017}"/>
              </a:ext>
            </a:extLst>
          </p:cNvPr>
          <p:cNvCxnSpPr/>
          <p:nvPr/>
        </p:nvCxnSpPr>
        <p:spPr>
          <a:xfrm flipH="1">
            <a:off x="8788400" y="1667347"/>
            <a:ext cx="650240" cy="69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6EDB5C-9D9E-7B8D-54AD-8446FD342600}"/>
              </a:ext>
            </a:extLst>
          </p:cNvPr>
          <p:cNvSpPr txBox="1"/>
          <p:nvPr/>
        </p:nvSpPr>
        <p:spPr>
          <a:xfrm>
            <a:off x="7522101" y="2222468"/>
            <a:ext cx="232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can see all records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5C386D-2045-46CC-29C1-AFD3D0914F6D}"/>
              </a:ext>
            </a:extLst>
          </p:cNvPr>
          <p:cNvCxnSpPr/>
          <p:nvPr/>
        </p:nvCxnSpPr>
        <p:spPr>
          <a:xfrm flipV="1">
            <a:off x="10281920" y="1778000"/>
            <a:ext cx="0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D4176BF-4FB2-2186-992C-8C4D27ABFC5B}"/>
              </a:ext>
            </a:extLst>
          </p:cNvPr>
          <p:cNvSpPr txBox="1"/>
          <p:nvPr/>
        </p:nvSpPr>
        <p:spPr>
          <a:xfrm>
            <a:off x="9330110" y="2844165"/>
            <a:ext cx="176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Login/signup page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92" y="265176"/>
            <a:ext cx="10515600" cy="676656"/>
          </a:xfrm>
        </p:spPr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237C2FF-8AE7-02AF-7E17-D62F80F65F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0C27F86-4C80-C4F3-6CE8-D40C84F649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37F270A-5AE8-3D7C-4649-C8CE5C3BBE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8C30139-2108-5DD5-D7B5-F4C5CA6CCB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F74C8AB-F847-F58A-7B89-FC1F3E125FB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A4B179D-6ECE-CDC7-80E3-5E1843793A1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0510531-78E7-6DD4-B8ED-F8484240C2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39FB50D-AB4E-D605-C44F-A007B5C90CD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A2CC6-7AC6-7BE4-E930-1FF385AB7AE1}"/>
              </a:ext>
            </a:extLst>
          </p:cNvPr>
          <p:cNvSpPr txBox="1"/>
          <p:nvPr/>
        </p:nvSpPr>
        <p:spPr>
          <a:xfrm rot="10800000" flipV="1">
            <a:off x="859536" y="941832"/>
            <a:ext cx="97911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Google Sans"/>
              </a:rPr>
              <a:t>Robust Database: MySQL, a secure and reliable relational database, is used to store and manage data effectively.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rgbClr val="0070C0"/>
              </a:solidFill>
              <a:effectLst/>
              <a:latin typeface="Google Sans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Google Sans"/>
              </a:rPr>
              <a:t>Structured Organization: Each entity (farmers, buyers, products) has its dedicated table, ensuring data integrity and clear organization.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rgbClr val="0070C0"/>
              </a:solidFill>
              <a:effectLst/>
              <a:latin typeface="Google Sans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Google Sans"/>
              </a:rPr>
              <a:t>Secure Access: User roles and permissions control data access.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rgbClr val="0070C0"/>
              </a:solidFill>
              <a:effectLst/>
              <a:latin typeface="Google Sans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Google Sans"/>
              </a:rPr>
              <a:t>System Optimization: These insights can guide system enhancements and optimization, further improving efficiency and value for users.</a:t>
            </a:r>
          </a:p>
        </p:txBody>
      </p:sp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0"/>
            <a:ext cx="10515600" cy="65024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15B6D2C4-9631-E400-0C71-8DB2A7213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650241"/>
            <a:ext cx="10515600" cy="26619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3B60AF-3A57-2422-2FCA-7116EE7F147C}"/>
              </a:ext>
            </a:extLst>
          </p:cNvPr>
          <p:cNvSpPr txBox="1"/>
          <p:nvPr/>
        </p:nvSpPr>
        <p:spPr>
          <a:xfrm>
            <a:off x="721360" y="3429000"/>
            <a:ext cx="110540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C00000"/>
                </a:solidFill>
                <a:effectLst/>
                <a:latin typeface="Google Sans"/>
              </a:rPr>
              <a:t>Data Flow :-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User interacts with the frontend (web browser).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Frontend sends a request to the API Gateway.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API Gateway routes the request to the appropriate backend service.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Backend service interacts with the Business Logic Layer.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Business Logic Layer performs business operations, often querying or updating the database.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Business Logic Layer sends a response back to the API Gateway.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API Gateway sends the response back to the frontend.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Frontend displays the response to the user.</a:t>
            </a:r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31" y="155705"/>
            <a:ext cx="9144000" cy="544516"/>
          </a:xfrm>
        </p:spPr>
        <p:txBody>
          <a:bodyPr/>
          <a:lstStyle/>
          <a:p>
            <a:r>
              <a:rPr lang="en-US" dirty="0"/>
              <a:t>Future Prospects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860D8-0651-9FC6-DBA0-34187A9CD6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7DF545-02E6-DFA4-6FC6-FB296BCBAF6E}"/>
              </a:ext>
            </a:extLst>
          </p:cNvPr>
          <p:cNvSpPr txBox="1"/>
          <p:nvPr/>
        </p:nvSpPr>
        <p:spPr>
          <a:xfrm rot="10800000" flipV="1">
            <a:off x="630126" y="1122845"/>
            <a:ext cx="101916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accent6">
                    <a:lumMod val="10000"/>
                  </a:schemeClr>
                </a:solidFill>
                <a:effectLst/>
                <a:latin typeface="Söhne"/>
              </a:rPr>
              <a:t>Scalability: Future enhancements may include the expansion of product categories and user base.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i="0" dirty="0">
              <a:solidFill>
                <a:schemeClr val="accent6">
                  <a:lumMod val="10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accent6">
                    <a:lumMod val="10000"/>
                  </a:schemeClr>
                </a:solidFill>
                <a:effectLst/>
                <a:latin typeface="Söhne"/>
              </a:rPr>
              <a:t>Integration with Emerging Technologies: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Söhne"/>
              </a:rPr>
              <a:t> Potential incorporation of AI for predictive analytics and smart farming features.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accent6">
                  <a:lumMod val="10000"/>
                </a:schemeClr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accent6">
                    <a:lumMod val="10000"/>
                  </a:schemeClr>
                </a:solidFill>
                <a:effectLst/>
                <a:latin typeface="Söhne"/>
              </a:rPr>
              <a:t>Enhanced User </a:t>
            </a:r>
            <a:r>
              <a:rPr lang="en-US" sz="2400" b="1" i="0" dirty="0" err="1">
                <a:solidFill>
                  <a:schemeClr val="accent6">
                    <a:lumMod val="10000"/>
                  </a:schemeClr>
                </a:solidFill>
                <a:effectLst/>
                <a:latin typeface="Söhne"/>
              </a:rPr>
              <a:t>Features:Feedback</a:t>
            </a:r>
            <a:r>
              <a:rPr lang="en-US" sz="2400" b="1" i="0" dirty="0">
                <a:solidFill>
                  <a:schemeClr val="accent6">
                    <a:lumMod val="10000"/>
                  </a:schemeClr>
                </a:solidFill>
                <a:effectLst/>
                <a:latin typeface="Söhne"/>
              </a:rPr>
              <a:t> mechanisms, personalized dashboards, and real-time notifications are potential additions.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i="0" dirty="0">
              <a:solidFill>
                <a:schemeClr val="accent6">
                  <a:lumMod val="10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Söhne"/>
              </a:rPr>
              <a:t>Payment Integration :- able to pay through QR code, Online banking etc.</a:t>
            </a:r>
            <a:endParaRPr lang="en-US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792" y="1490472"/>
            <a:ext cx="6464808" cy="4023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0A79-E2EE-5230-2C2A-E6884B512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1C6792-93C5-DED1-0872-50E1651282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Of the Project</a:t>
            </a:r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F134488F-5D79-AC92-7E66-A4C529088491}"/>
              </a:ext>
            </a:extLst>
          </p:cNvPr>
          <p:cNvSpPr/>
          <p:nvPr/>
        </p:nvSpPr>
        <p:spPr>
          <a:xfrm>
            <a:off x="1696720" y="2624328"/>
            <a:ext cx="8483600" cy="1591056"/>
          </a:xfrm>
          <a:prstGeom prst="doubleWave">
            <a:avLst>
              <a:gd name="adj1" fmla="val 1250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580</Words>
  <Application>Microsoft Office PowerPoint</Application>
  <PresentationFormat>Widescreen</PresentationFormat>
  <Paragraphs>101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Gill Sans Nova</vt:lpstr>
      <vt:lpstr>Gill Sans Nova Light</vt:lpstr>
      <vt:lpstr>Google Sans</vt:lpstr>
      <vt:lpstr>Sagona Book</vt:lpstr>
      <vt:lpstr>Söhne</vt:lpstr>
      <vt:lpstr>Wingdings</vt:lpstr>
      <vt:lpstr>Office Theme</vt:lpstr>
      <vt:lpstr>KRISHI-VIKAS A Farming Management System</vt:lpstr>
      <vt:lpstr>Introduction</vt:lpstr>
      <vt:lpstr>Technologies Used</vt:lpstr>
      <vt:lpstr>System Features</vt:lpstr>
      <vt:lpstr>User Interface</vt:lpstr>
      <vt:lpstr>Data Management</vt:lpstr>
      <vt:lpstr>System Architecture</vt:lpstr>
      <vt:lpstr>Future Prospects</vt:lpstr>
      <vt:lpstr>Demo Of the Project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Farming Management System  Simplifying Agribusiness</dc:title>
  <dc:creator>Hitesh Bemal</dc:creator>
  <cp:lastModifiedBy>Hitesh Bemal</cp:lastModifiedBy>
  <cp:revision>5</cp:revision>
  <dcterms:created xsi:type="dcterms:W3CDTF">2024-01-09T19:14:11Z</dcterms:created>
  <dcterms:modified xsi:type="dcterms:W3CDTF">2024-01-10T08:50:45Z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2024-01-09T20:39:40Z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25036039-16ad-4473-b0f2-7a17a0ddf710</vt:lpwstr>
  </property>
  <property fmtid="{D5CDD505-2E9C-101B-9397-08002B2CF9AE}" pid="9" name="MSIP_Label_defa4170-0d19-0005-0004-bc88714345d2_ActionId">
    <vt:lpwstr>1c56bd35-8ff5-4bfe-8964-269870f23231</vt:lpwstr>
  </property>
  <property fmtid="{D5CDD505-2E9C-101B-9397-08002B2CF9AE}" pid="10" name="MSIP_Label_defa4170-0d19-0005-0004-bc88714345d2_ContentBits">
    <vt:lpwstr>0</vt:lpwstr>
  </property>
</Properties>
</file>