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1"/>
  </p:notesMasterIdLst>
  <p:sldIdLst>
    <p:sldId id="256" r:id="rId2"/>
    <p:sldId id="262" r:id="rId3"/>
    <p:sldId id="263" r:id="rId4"/>
    <p:sldId id="284" r:id="rId5"/>
    <p:sldId id="286" r:id="rId6"/>
    <p:sldId id="258" r:id="rId7"/>
    <p:sldId id="259" r:id="rId8"/>
    <p:sldId id="260" r:id="rId9"/>
    <p:sldId id="261" r:id="rId10"/>
    <p:sldId id="287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0253" autoAdjust="0"/>
  </p:normalViewPr>
  <p:slideViewPr>
    <p:cSldViewPr snapToGrid="0">
      <p:cViewPr varScale="1">
        <p:scale>
          <a:sx n="62" d="100"/>
          <a:sy n="62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2C9C2-8AC7-4EFF-A6CD-D1E35CEBAB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C29AE-3049-40AD-8BA8-EE8D4B0EC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8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29AE-3049-40AD-8BA8-EE8D4B0EC3F8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7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29AE-3049-40AD-8BA8-EE8D4B0EC3F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6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2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1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0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B3A5-CD8C-4C09-A4E7-F704BAD399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D03F6B-8B2E-4EC1-9FE6-CE65AF08A93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1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DD3B-3F30-3E0F-27DB-67D9E100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50" y="379709"/>
            <a:ext cx="6369804" cy="335538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5400" dirty="0"/>
              <a:t>elecom</a:t>
            </a:r>
            <a:br>
              <a:rPr lang="en-US" sz="5400" dirty="0"/>
            </a:b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5400" dirty="0"/>
              <a:t>ustomer 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5400" dirty="0"/>
              <a:t>hurn 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5400" dirty="0"/>
              <a:t>ata 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</a:t>
            </a:r>
            <a:r>
              <a:rPr lang="en-US" sz="5400" dirty="0"/>
              <a:t>nalysis</a:t>
            </a:r>
            <a:endParaRPr lang="en-IN" sz="540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769A662-6867-E24B-CB9D-838D1A3E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26644" y="821410"/>
            <a:ext cx="3378631" cy="4432515"/>
          </a:xfrm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27046-C95C-E3FB-19B4-CB0C82C5C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474" y="3843580"/>
            <a:ext cx="7288956" cy="214716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en-US" sz="2000" b="1" dirty="0"/>
              <a:t>PRESENTED BY </a:t>
            </a:r>
            <a:r>
              <a:rPr lang="en-US" sz="2000" b="1" dirty="0">
                <a:latin typeface="Arial Rounded MT Bold" panose="020F0704030504030204" pitchFamily="34" charset="0"/>
              </a:rPr>
              <a:t>:- </a:t>
            </a:r>
            <a:r>
              <a:rPr 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HITESH DHAKAD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                         </a:t>
            </a:r>
            <a:r>
              <a:rPr lang="en-US" b="1" dirty="0">
                <a:latin typeface="Arial Rounded MT Bold" panose="020F0704030504030204" pitchFamily="34" charset="0"/>
              </a:rPr>
              <a:t>                            </a:t>
            </a: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                                                                               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Mentor :- </a:t>
            </a:r>
            <a:r>
              <a:rPr lang="en-US" sz="2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MR. AVINASH CHAUHAN SIR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52AEC-7320-51E1-B02E-798E14C7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44" y="821410"/>
            <a:ext cx="3378631" cy="44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BE79C1-9599-A026-4BC2-1B47302CB332}"/>
              </a:ext>
            </a:extLst>
          </p:cNvPr>
          <p:cNvSpPr txBox="1"/>
          <p:nvPr/>
        </p:nvSpPr>
        <p:spPr>
          <a:xfrm>
            <a:off x="2185261" y="464949"/>
            <a:ext cx="6974237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Q1. WHAT IS DISTRIBUTION OF AGE?</a:t>
            </a:r>
          </a:p>
          <a:p>
            <a:endParaRPr lang="en-IN" sz="2400" dirty="0">
              <a:solidFill>
                <a:srgbClr val="00CC00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select </a:t>
            </a:r>
            <a:r>
              <a:rPr lang="en-US" sz="2000" dirty="0" err="1">
                <a:solidFill>
                  <a:schemeClr val="tx2"/>
                </a:solidFill>
              </a:rPr>
              <a:t>Age,count</a:t>
            </a:r>
            <a:r>
              <a:rPr lang="en-US" sz="2000" dirty="0">
                <a:solidFill>
                  <a:schemeClr val="tx2"/>
                </a:solidFill>
              </a:rPr>
              <a:t>(*) as total from </a:t>
            </a:r>
            <a:r>
              <a:rPr lang="en-US" sz="2000" dirty="0" err="1">
                <a:solidFill>
                  <a:schemeClr val="tx2"/>
                </a:solidFill>
              </a:rPr>
              <a:t>tcc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-&gt; group by Age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-&gt; order by total desc limit 5;</a:t>
            </a:r>
          </a:p>
          <a:p>
            <a:r>
              <a:rPr lang="en-US" sz="2000" dirty="0">
                <a:solidFill>
                  <a:schemeClr val="tx2"/>
                </a:solidFill>
              </a:rPr>
              <a:t>+------+-------+</a:t>
            </a:r>
          </a:p>
          <a:p>
            <a:r>
              <a:rPr lang="en-US" sz="2000" dirty="0">
                <a:solidFill>
                  <a:schemeClr val="tx2"/>
                </a:solidFill>
              </a:rPr>
              <a:t>| Age  | total |</a:t>
            </a:r>
          </a:p>
          <a:p>
            <a:r>
              <a:rPr lang="en-US" sz="2000" dirty="0">
                <a:solidFill>
                  <a:schemeClr val="tx2"/>
                </a:solidFill>
              </a:rPr>
              <a:t>+------+-------+</a:t>
            </a:r>
          </a:p>
          <a:p>
            <a:r>
              <a:rPr lang="en-US" sz="2000" dirty="0">
                <a:solidFill>
                  <a:schemeClr val="tx2"/>
                </a:solidFill>
              </a:rPr>
              <a:t>|   25 |   101 |</a:t>
            </a:r>
          </a:p>
          <a:p>
            <a:r>
              <a:rPr lang="en-US" sz="2000" dirty="0">
                <a:solidFill>
                  <a:schemeClr val="tx2"/>
                </a:solidFill>
              </a:rPr>
              <a:t>|   47 |   100 |</a:t>
            </a:r>
          </a:p>
          <a:p>
            <a:r>
              <a:rPr lang="en-US" sz="2000" dirty="0">
                <a:solidFill>
                  <a:schemeClr val="tx2"/>
                </a:solidFill>
              </a:rPr>
              <a:t>|   51 |    96 |</a:t>
            </a:r>
          </a:p>
          <a:p>
            <a:r>
              <a:rPr lang="en-US" sz="2000" dirty="0">
                <a:solidFill>
                  <a:schemeClr val="tx2"/>
                </a:solidFill>
              </a:rPr>
              <a:t>|   33 |    96 |</a:t>
            </a:r>
          </a:p>
          <a:p>
            <a:r>
              <a:rPr lang="en-US" sz="2000" dirty="0">
                <a:solidFill>
                  <a:schemeClr val="tx2"/>
                </a:solidFill>
              </a:rPr>
              <a:t>|   39 |    96 |</a:t>
            </a:r>
          </a:p>
          <a:p>
            <a:r>
              <a:rPr lang="en-US" sz="2000" dirty="0">
                <a:solidFill>
                  <a:schemeClr val="tx2"/>
                </a:solidFill>
              </a:rPr>
              <a:t>+------+-------+</a:t>
            </a:r>
          </a:p>
          <a:p>
            <a:r>
              <a:rPr lang="en-US" sz="2000" dirty="0">
                <a:solidFill>
                  <a:schemeClr val="tx2"/>
                </a:solidFill>
              </a:rPr>
              <a:t>5 rows in set (0.01 sec)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20FF0-20E6-710D-1D4D-A79D1144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" y="595451"/>
            <a:ext cx="1054699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22AA4E-EC79-CB07-ED1D-8A11A066B55E}"/>
              </a:ext>
            </a:extLst>
          </p:cNvPr>
          <p:cNvSpPr txBox="1"/>
          <p:nvPr/>
        </p:nvSpPr>
        <p:spPr>
          <a:xfrm>
            <a:off x="2820693" y="712922"/>
            <a:ext cx="7025898" cy="432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Q2. TOTAL NUMBER OF GENDER?</a:t>
            </a:r>
          </a:p>
          <a:p>
            <a:endParaRPr lang="en-IN" sz="2400" dirty="0">
              <a:solidFill>
                <a:srgbClr val="00CC00"/>
              </a:solidFill>
            </a:endParaRPr>
          </a:p>
          <a:p>
            <a:r>
              <a:rPr lang="en-IN" dirty="0"/>
              <a:t> </a:t>
            </a:r>
            <a:r>
              <a:rPr lang="en-IN" sz="2400" dirty="0">
                <a:solidFill>
                  <a:schemeClr val="tx2"/>
                </a:solidFill>
              </a:rPr>
              <a:t>select Gender, count(*) from </a:t>
            </a:r>
            <a:r>
              <a:rPr lang="en-IN" sz="2400" dirty="0" err="1">
                <a:solidFill>
                  <a:schemeClr val="tx2"/>
                </a:solidFill>
              </a:rPr>
              <a:t>tcc</a:t>
            </a:r>
            <a:endParaRPr lang="en-IN" sz="2400" dirty="0">
              <a:solidFill>
                <a:schemeClr val="tx2"/>
              </a:solidFill>
            </a:endParaRPr>
          </a:p>
          <a:p>
            <a:r>
              <a:rPr lang="en-IN" sz="2400" dirty="0">
                <a:solidFill>
                  <a:schemeClr val="tx2"/>
                </a:solidFill>
              </a:rPr>
              <a:t>    -&gt; group by gender;</a:t>
            </a:r>
          </a:p>
          <a:p>
            <a:r>
              <a:rPr lang="en-IN" sz="2400" dirty="0">
                <a:solidFill>
                  <a:schemeClr val="tx2"/>
                </a:solidFill>
              </a:rPr>
              <a:t>+--------+----------+</a:t>
            </a:r>
          </a:p>
          <a:p>
            <a:r>
              <a:rPr lang="en-IN" sz="2400" dirty="0">
                <a:solidFill>
                  <a:schemeClr val="tx2"/>
                </a:solidFill>
              </a:rPr>
              <a:t>| Gender | count(*) |</a:t>
            </a:r>
          </a:p>
          <a:p>
            <a:r>
              <a:rPr lang="en-IN" sz="2400" dirty="0">
                <a:solidFill>
                  <a:schemeClr val="tx2"/>
                </a:solidFill>
              </a:rPr>
              <a:t>+--------+----------+</a:t>
            </a:r>
          </a:p>
          <a:p>
            <a:r>
              <a:rPr lang="en-IN" sz="2400" dirty="0">
                <a:solidFill>
                  <a:schemeClr val="tx2"/>
                </a:solidFill>
              </a:rPr>
              <a:t>| Female |     2410 |</a:t>
            </a:r>
          </a:p>
          <a:p>
            <a:r>
              <a:rPr lang="en-IN" sz="2400" dirty="0">
                <a:solidFill>
                  <a:schemeClr val="tx2"/>
                </a:solidFill>
              </a:rPr>
              <a:t>| Male   |     2425 |</a:t>
            </a:r>
          </a:p>
          <a:p>
            <a:r>
              <a:rPr lang="en-IN" sz="2400" dirty="0">
                <a:solidFill>
                  <a:schemeClr val="tx2"/>
                </a:solidFill>
              </a:rPr>
              <a:t>+--------+----------+</a:t>
            </a:r>
          </a:p>
          <a:p>
            <a:r>
              <a:rPr lang="en-IN" sz="2400" dirty="0">
                <a:solidFill>
                  <a:schemeClr val="tx2"/>
                </a:solidFill>
              </a:rPr>
              <a:t>2 rows in set (0.02 sec</a:t>
            </a:r>
            <a:r>
              <a:rPr lang="en-IN" sz="28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D0C31-F286-57BA-9503-3A4B30D6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10" y="858922"/>
            <a:ext cx="1054699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0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574AD1-4A16-8AF8-075A-E38E31A1806B}"/>
              </a:ext>
            </a:extLst>
          </p:cNvPr>
          <p:cNvSpPr txBox="1"/>
          <p:nvPr/>
        </p:nvSpPr>
        <p:spPr>
          <a:xfrm>
            <a:off x="2479728" y="573437"/>
            <a:ext cx="667976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dirty="0">
                <a:solidFill>
                  <a:srgbClr val="00CC00"/>
                </a:solidFill>
                <a:latin typeface="Inter"/>
              </a:rPr>
              <a:t>Q2. FIND THE NUMBER MALE?</a:t>
            </a:r>
          </a:p>
          <a:p>
            <a:pPr algn="l" fontAlgn="base"/>
            <a:endParaRPr lang="en-US" sz="2800" dirty="0">
              <a:solidFill>
                <a:srgbClr val="00CC00"/>
              </a:solidFill>
              <a:latin typeface="Inter"/>
            </a:endParaRPr>
          </a:p>
          <a:p>
            <a:pPr algn="l" fontAlgn="base"/>
            <a:r>
              <a:rPr lang="en-US" sz="2400" dirty="0" err="1">
                <a:latin typeface="Inter"/>
              </a:rPr>
              <a:t>mysql</a:t>
            </a:r>
            <a:r>
              <a:rPr lang="en-US" sz="2400" dirty="0">
                <a:latin typeface="Inter"/>
              </a:rPr>
              <a:t>&gt; SELECT COUNT(Gender) AS Male FROM </a:t>
            </a:r>
            <a:r>
              <a:rPr lang="en-US" sz="2400" dirty="0" err="1">
                <a:latin typeface="Inter"/>
              </a:rPr>
              <a:t>tcc</a:t>
            </a:r>
            <a:endParaRPr lang="en-US" sz="2400" dirty="0">
              <a:latin typeface="Inter"/>
            </a:endParaRPr>
          </a:p>
          <a:p>
            <a:pPr algn="l" fontAlgn="base"/>
            <a:r>
              <a:rPr lang="en-US" sz="2400" dirty="0">
                <a:latin typeface="Inter"/>
              </a:rPr>
              <a:t>    -&gt; where Gender='Male';</a:t>
            </a:r>
          </a:p>
          <a:p>
            <a:pPr algn="l" fontAlgn="base"/>
            <a:r>
              <a:rPr lang="en-US" sz="2400" dirty="0">
                <a:latin typeface="Inter"/>
              </a:rPr>
              <a:t>+------+</a:t>
            </a:r>
          </a:p>
          <a:p>
            <a:pPr algn="l" fontAlgn="base"/>
            <a:r>
              <a:rPr lang="en-US" sz="2400" dirty="0">
                <a:latin typeface="Inter"/>
              </a:rPr>
              <a:t>| Male |</a:t>
            </a:r>
          </a:p>
          <a:p>
            <a:pPr algn="l" fontAlgn="base"/>
            <a:r>
              <a:rPr lang="en-US" sz="2400" dirty="0">
                <a:latin typeface="Inter"/>
              </a:rPr>
              <a:t>+------+</a:t>
            </a:r>
          </a:p>
          <a:p>
            <a:pPr algn="l" fontAlgn="base"/>
            <a:r>
              <a:rPr lang="en-US" sz="2400" dirty="0">
                <a:latin typeface="Inter"/>
              </a:rPr>
              <a:t>| 2425 |</a:t>
            </a:r>
          </a:p>
          <a:p>
            <a:pPr algn="l" fontAlgn="base"/>
            <a:r>
              <a:rPr lang="en-US" sz="2400" dirty="0">
                <a:latin typeface="Inter"/>
              </a:rPr>
              <a:t>+------+</a:t>
            </a:r>
          </a:p>
          <a:p>
            <a:pPr algn="l" fontAlgn="base"/>
            <a:r>
              <a:rPr lang="en-US" sz="2400" dirty="0">
                <a:latin typeface="Inter"/>
              </a:rPr>
              <a:t>1 row in set (0.01 sec)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F00EAFD0-67FB-0237-B191-90F379202F94}"/>
              </a:ext>
            </a:extLst>
          </p:cNvPr>
          <p:cNvSpPr/>
          <p:nvPr/>
        </p:nvSpPr>
        <p:spPr>
          <a:xfrm>
            <a:off x="945397" y="743918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3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66240F-7ECF-2C4D-5690-91D0B8BE6C2D}"/>
              </a:ext>
            </a:extLst>
          </p:cNvPr>
          <p:cNvSpPr txBox="1"/>
          <p:nvPr/>
        </p:nvSpPr>
        <p:spPr>
          <a:xfrm>
            <a:off x="2709620" y="681924"/>
            <a:ext cx="67727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00CC00"/>
                </a:solidFill>
                <a:effectLst/>
                <a:latin typeface="Inter"/>
              </a:rPr>
              <a:t>Q3. FIND THE AVERAGE AGE </a:t>
            </a:r>
            <a:r>
              <a:rPr lang="en-US" sz="2400" dirty="0">
                <a:solidFill>
                  <a:srgbClr val="00CC00"/>
                </a:solidFill>
                <a:latin typeface="Inter"/>
              </a:rPr>
              <a:t>IN MALE?</a:t>
            </a:r>
          </a:p>
          <a:p>
            <a:pPr algn="l" fontAlgn="base"/>
            <a:endParaRPr lang="en-US" sz="2400" dirty="0">
              <a:solidFill>
                <a:srgbClr val="00CC00"/>
              </a:solidFill>
              <a:latin typeface="Inter"/>
            </a:endParaRPr>
          </a:p>
          <a:p>
            <a:pPr algn="l" fontAlgn="base"/>
            <a:r>
              <a:rPr lang="en-US" sz="2400" b="0" i="0" dirty="0" err="1">
                <a:effectLst/>
                <a:latin typeface="Inter"/>
              </a:rPr>
              <a:t>mysql</a:t>
            </a:r>
            <a:r>
              <a:rPr lang="en-US" sz="2400" b="0" i="0" dirty="0">
                <a:effectLst/>
                <a:latin typeface="Inter"/>
              </a:rPr>
              <a:t>&gt; SELECT AVG(Age) AS </a:t>
            </a:r>
            <a:r>
              <a:rPr lang="en-US" sz="2400" b="0" i="0" dirty="0" err="1">
                <a:effectLst/>
                <a:latin typeface="Inter"/>
              </a:rPr>
              <a:t>AvgAgeMale</a:t>
            </a:r>
            <a:r>
              <a:rPr lang="en-US" sz="2400" b="0" i="0" dirty="0">
                <a:effectLst/>
                <a:latin typeface="Inter"/>
              </a:rPr>
              <a:t> from </a:t>
            </a:r>
            <a:r>
              <a:rPr lang="en-US" sz="2400" b="0" i="0" dirty="0" err="1">
                <a:effectLst/>
                <a:latin typeface="Inter"/>
              </a:rPr>
              <a:t>tcc</a:t>
            </a:r>
            <a:endParaRPr lang="en-US" sz="2400" b="0" i="0" dirty="0">
              <a:effectLst/>
              <a:latin typeface="Inter"/>
            </a:endParaRP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    -&gt; where Gender='Male';</a:t>
            </a: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+------------+</a:t>
            </a: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| </a:t>
            </a:r>
            <a:r>
              <a:rPr lang="en-US" sz="2400" b="0" i="0" dirty="0" err="1">
                <a:effectLst/>
                <a:latin typeface="Inter"/>
              </a:rPr>
              <a:t>AvgAgeMale</a:t>
            </a:r>
            <a:r>
              <a:rPr lang="en-US" sz="2400" b="0" i="0" dirty="0">
                <a:effectLst/>
                <a:latin typeface="Inter"/>
              </a:rPr>
              <a:t> |</a:t>
            </a: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+------------+</a:t>
            </a: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|    47.8433 |</a:t>
            </a: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+------------+</a:t>
            </a: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1 row in set (0.01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F3F9942F-6363-B4E4-B9F2-602D0740A823}"/>
              </a:ext>
            </a:extLst>
          </p:cNvPr>
          <p:cNvSpPr/>
          <p:nvPr/>
        </p:nvSpPr>
        <p:spPr>
          <a:xfrm>
            <a:off x="1255363" y="852407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4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E7D99-C4FB-09CC-CD25-02AC630A115E}"/>
              </a:ext>
            </a:extLst>
          </p:cNvPr>
          <p:cNvSpPr txBox="1"/>
          <p:nvPr/>
        </p:nvSpPr>
        <p:spPr>
          <a:xfrm>
            <a:off x="2278250" y="650929"/>
            <a:ext cx="7392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solidFill>
                  <a:srgbClr val="00CC00"/>
                </a:solidFill>
                <a:effectLst/>
                <a:latin typeface="Inter"/>
              </a:rPr>
              <a:t>Q4. FIND THE AVERAGE AGE </a:t>
            </a:r>
            <a:r>
              <a:rPr lang="en-US" sz="2400" dirty="0">
                <a:solidFill>
                  <a:srgbClr val="00CC00"/>
                </a:solidFill>
                <a:latin typeface="Inter"/>
              </a:rPr>
              <a:t>IN FEMALE?</a:t>
            </a:r>
          </a:p>
          <a:p>
            <a:pPr fontAlgn="base"/>
            <a:endParaRPr lang="en-US" sz="1800" dirty="0">
              <a:solidFill>
                <a:srgbClr val="00CC00"/>
              </a:solidFill>
              <a:latin typeface="Inter"/>
            </a:endParaRPr>
          </a:p>
          <a:p>
            <a:pPr fontAlgn="base"/>
            <a:r>
              <a:rPr lang="en-US" sz="2400" dirty="0" err="1">
                <a:latin typeface="Inter"/>
              </a:rPr>
              <a:t>mysql</a:t>
            </a:r>
            <a:r>
              <a:rPr lang="en-US" sz="2400" dirty="0">
                <a:latin typeface="Inter"/>
              </a:rPr>
              <a:t>&gt; SELECT AVG(Age) AS </a:t>
            </a:r>
            <a:r>
              <a:rPr lang="en-US" sz="2400" dirty="0" err="1">
                <a:latin typeface="Inter"/>
              </a:rPr>
              <a:t>AvgAgeFemale</a:t>
            </a:r>
            <a:r>
              <a:rPr lang="en-US" sz="2400" dirty="0">
                <a:latin typeface="Inter"/>
              </a:rPr>
              <a:t> from </a:t>
            </a:r>
            <a:r>
              <a:rPr lang="en-US" sz="2400" dirty="0" err="1">
                <a:latin typeface="Inter"/>
              </a:rPr>
              <a:t>tcc</a:t>
            </a:r>
            <a:endParaRPr lang="en-US" sz="2400" dirty="0">
              <a:latin typeface="Inter"/>
            </a:endParaRPr>
          </a:p>
          <a:p>
            <a:pPr fontAlgn="base"/>
            <a:r>
              <a:rPr lang="en-US" sz="2400" dirty="0">
                <a:latin typeface="Inter"/>
              </a:rPr>
              <a:t>    -&gt; where Gender='Female';</a:t>
            </a:r>
          </a:p>
          <a:p>
            <a:pPr fontAlgn="base"/>
            <a:r>
              <a:rPr lang="en-US" sz="2400" dirty="0">
                <a:latin typeface="Inter"/>
              </a:rPr>
              <a:t>+--------------+</a:t>
            </a:r>
          </a:p>
          <a:p>
            <a:pPr fontAlgn="base"/>
            <a:r>
              <a:rPr lang="en-US" sz="2400" dirty="0">
                <a:latin typeface="Inter"/>
              </a:rPr>
              <a:t>| </a:t>
            </a:r>
            <a:r>
              <a:rPr lang="en-US" sz="2400" dirty="0" err="1">
                <a:latin typeface="Inter"/>
              </a:rPr>
              <a:t>AvgAgeFemale</a:t>
            </a:r>
            <a:r>
              <a:rPr lang="en-US" sz="2400" dirty="0">
                <a:latin typeface="Inter"/>
              </a:rPr>
              <a:t> |</a:t>
            </a:r>
          </a:p>
          <a:p>
            <a:pPr fontAlgn="base"/>
            <a:r>
              <a:rPr lang="en-US" sz="2400" dirty="0">
                <a:latin typeface="Inter"/>
              </a:rPr>
              <a:t>+--------------+</a:t>
            </a:r>
          </a:p>
          <a:p>
            <a:pPr fontAlgn="base"/>
            <a:r>
              <a:rPr lang="en-US" sz="2400" dirty="0">
                <a:latin typeface="Inter"/>
              </a:rPr>
              <a:t>|      47.6784 |</a:t>
            </a:r>
          </a:p>
          <a:p>
            <a:pPr fontAlgn="base"/>
            <a:r>
              <a:rPr lang="en-US" sz="2400" dirty="0">
                <a:latin typeface="Inter"/>
              </a:rPr>
              <a:t>+--------------+</a:t>
            </a:r>
          </a:p>
          <a:p>
            <a:pPr fontAlgn="base"/>
            <a:r>
              <a:rPr lang="en-US" sz="2400" dirty="0">
                <a:latin typeface="Inter"/>
              </a:rPr>
              <a:t>1 row in set (0.01 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7030F-AA50-A512-6063-ACC073C0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90" y="650929"/>
            <a:ext cx="1054699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F9B85F-5BBD-8C5C-3D13-137123F0FC12}"/>
              </a:ext>
            </a:extLst>
          </p:cNvPr>
          <p:cNvSpPr txBox="1"/>
          <p:nvPr/>
        </p:nvSpPr>
        <p:spPr>
          <a:xfrm>
            <a:off x="2681207" y="387458"/>
            <a:ext cx="647829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Q5. FIND TOP 5 CITY  USE NET?</a:t>
            </a:r>
            <a:r>
              <a:rPr lang="en-IN" dirty="0">
                <a:solidFill>
                  <a:srgbClr val="00CC00"/>
                </a:solidFill>
              </a:rPr>
              <a:t> </a:t>
            </a:r>
          </a:p>
          <a:p>
            <a:endParaRPr lang="en-IN" dirty="0"/>
          </a:p>
          <a:p>
            <a:r>
              <a:rPr lang="en-IN" sz="2000" dirty="0"/>
              <a:t>select City, count( </a:t>
            </a:r>
            <a:r>
              <a:rPr lang="en-IN" sz="2000" dirty="0" err="1"/>
              <a:t>AvgMonthlyGBDownload</a:t>
            </a:r>
            <a:r>
              <a:rPr lang="en-IN" sz="2000" dirty="0"/>
              <a:t>) AS </a:t>
            </a:r>
            <a:r>
              <a:rPr lang="en-IN" sz="2000" dirty="0" err="1"/>
              <a:t>monthlyGBDownload</a:t>
            </a:r>
            <a:r>
              <a:rPr lang="en-IN" sz="2000" dirty="0"/>
              <a:t> from </a:t>
            </a:r>
            <a:r>
              <a:rPr lang="en-IN" sz="2000" dirty="0" err="1"/>
              <a:t>tcc</a:t>
            </a:r>
            <a:endParaRPr lang="en-IN" sz="2000" dirty="0"/>
          </a:p>
          <a:p>
            <a:r>
              <a:rPr lang="en-IN" sz="2000" dirty="0"/>
              <a:t>    -&gt; group by city</a:t>
            </a:r>
          </a:p>
          <a:p>
            <a:r>
              <a:rPr lang="en-IN" sz="2000" dirty="0"/>
              <a:t>    -&gt; order by </a:t>
            </a:r>
            <a:r>
              <a:rPr lang="en-IN" sz="2000" dirty="0" err="1"/>
              <a:t>monthlyGBDownload</a:t>
            </a:r>
            <a:r>
              <a:rPr lang="en-IN" sz="2000" dirty="0"/>
              <a:t> </a:t>
            </a:r>
            <a:r>
              <a:rPr lang="en-IN" sz="2000" dirty="0" err="1"/>
              <a:t>desc</a:t>
            </a:r>
            <a:r>
              <a:rPr lang="en-IN" sz="2000" dirty="0"/>
              <a:t> limit 5;</a:t>
            </a:r>
          </a:p>
          <a:p>
            <a:r>
              <a:rPr lang="en-IN" sz="2000" dirty="0"/>
              <a:t>+---------------+-------------------+</a:t>
            </a:r>
          </a:p>
          <a:p>
            <a:r>
              <a:rPr lang="en-IN" sz="2000" dirty="0"/>
              <a:t>| City          | </a:t>
            </a:r>
            <a:r>
              <a:rPr lang="en-IN" sz="2000" dirty="0" err="1"/>
              <a:t>monthlyGBDownload</a:t>
            </a:r>
            <a:r>
              <a:rPr lang="en-IN" sz="2000" dirty="0"/>
              <a:t> |</a:t>
            </a:r>
          </a:p>
          <a:p>
            <a:r>
              <a:rPr lang="en-IN" sz="2000" dirty="0"/>
              <a:t>+---------------+-------------------+</a:t>
            </a:r>
          </a:p>
          <a:p>
            <a:r>
              <a:rPr lang="en-IN" sz="2000" dirty="0"/>
              <a:t>| San Diego     |               233 |</a:t>
            </a:r>
          </a:p>
          <a:p>
            <a:r>
              <a:rPr lang="en-IN" sz="2000" dirty="0"/>
              <a:t>| Los Angeles   |               191 |</a:t>
            </a:r>
          </a:p>
          <a:p>
            <a:r>
              <a:rPr lang="en-IN" sz="2000" dirty="0"/>
              <a:t>| San Jose      |                81 |</a:t>
            </a:r>
          </a:p>
          <a:p>
            <a:r>
              <a:rPr lang="en-IN" sz="2000" dirty="0"/>
              <a:t>| Sacramento    |                70 |</a:t>
            </a:r>
          </a:p>
          <a:p>
            <a:r>
              <a:rPr lang="en-IN" sz="2000" dirty="0"/>
              <a:t>| San Francisco |                69 |</a:t>
            </a:r>
          </a:p>
          <a:p>
            <a:r>
              <a:rPr lang="en-IN" sz="2000" dirty="0"/>
              <a:t>+---------------+-------------------+</a:t>
            </a:r>
          </a:p>
          <a:p>
            <a:r>
              <a:rPr lang="en-IN" sz="2000" dirty="0"/>
              <a:t>5 rows in set (0.02 sec)Q5.Q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5DA36C3-BCDD-39F9-9A2E-6AD74B5A9135}"/>
              </a:ext>
            </a:extLst>
          </p:cNvPr>
          <p:cNvSpPr/>
          <p:nvPr/>
        </p:nvSpPr>
        <p:spPr>
          <a:xfrm>
            <a:off x="1162373" y="542440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0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40559-B3EB-C150-1EC0-ABE4EC7C2F82}"/>
              </a:ext>
            </a:extLst>
          </p:cNvPr>
          <p:cNvSpPr txBox="1"/>
          <p:nvPr/>
        </p:nvSpPr>
        <p:spPr>
          <a:xfrm>
            <a:off x="2510725" y="839340"/>
            <a:ext cx="61063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Q6. FIND TOTAL TENURE IN MONTH ?</a:t>
            </a:r>
          </a:p>
          <a:p>
            <a:endParaRPr lang="en-IN" sz="1800" dirty="0"/>
          </a:p>
          <a:p>
            <a:r>
              <a:rPr lang="en-US" sz="2400" dirty="0" err="1"/>
              <a:t>mysql</a:t>
            </a:r>
            <a:r>
              <a:rPr lang="en-US" sz="2400" dirty="0"/>
              <a:t>&gt; select sum(</a:t>
            </a:r>
            <a:r>
              <a:rPr lang="en-US" sz="2400" dirty="0" err="1"/>
              <a:t>TenureinMonths</a:t>
            </a:r>
            <a:r>
              <a:rPr lang="en-US" sz="2400" dirty="0"/>
              <a:t>) AS </a:t>
            </a:r>
            <a:r>
              <a:rPr lang="en-US" sz="2400" dirty="0" err="1"/>
              <a:t>MonthlyTenure</a:t>
            </a:r>
            <a:r>
              <a:rPr lang="en-US" sz="2400" dirty="0"/>
              <a:t> from </a:t>
            </a:r>
            <a:r>
              <a:rPr lang="en-US" sz="2400" dirty="0" err="1"/>
              <a:t>tcc</a:t>
            </a:r>
            <a:r>
              <a:rPr lang="en-US" sz="2400" dirty="0"/>
              <a:t>;</a:t>
            </a:r>
          </a:p>
          <a:p>
            <a:r>
              <a:rPr lang="en-US" sz="2400" dirty="0"/>
              <a:t>+---------------+</a:t>
            </a:r>
          </a:p>
          <a:p>
            <a:r>
              <a:rPr lang="en-US" sz="2400" dirty="0"/>
              <a:t>| </a:t>
            </a:r>
            <a:r>
              <a:rPr lang="en-US" sz="2400" dirty="0" err="1"/>
              <a:t>MonthlyTenure</a:t>
            </a:r>
            <a:r>
              <a:rPr lang="en-US" sz="2400" dirty="0"/>
              <a:t> |</a:t>
            </a:r>
          </a:p>
          <a:p>
            <a:r>
              <a:rPr lang="en-US" sz="2400" dirty="0"/>
              <a:t>+---------------+</a:t>
            </a:r>
          </a:p>
          <a:p>
            <a:r>
              <a:rPr lang="en-US" sz="2400" dirty="0"/>
              <a:t>|        159760 |</a:t>
            </a:r>
          </a:p>
          <a:p>
            <a:r>
              <a:rPr lang="en-US" sz="2400" dirty="0"/>
              <a:t>+---------------+</a:t>
            </a:r>
          </a:p>
          <a:p>
            <a:r>
              <a:rPr lang="en-US" sz="2400" dirty="0"/>
              <a:t>1 row in set (0.01 sec)</a:t>
            </a:r>
            <a:endParaRPr lang="en-IN" sz="2400" dirty="0"/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B02C4961-9AEA-817C-7B96-E6F1670AF3D1}"/>
              </a:ext>
            </a:extLst>
          </p:cNvPr>
          <p:cNvSpPr/>
          <p:nvPr/>
        </p:nvSpPr>
        <p:spPr>
          <a:xfrm>
            <a:off x="1100379" y="1069383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3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10E49-E760-13A2-F211-7905B51ED9AC}"/>
              </a:ext>
            </a:extLst>
          </p:cNvPr>
          <p:cNvSpPr txBox="1"/>
          <p:nvPr/>
        </p:nvSpPr>
        <p:spPr>
          <a:xfrm>
            <a:off x="2758698" y="474345"/>
            <a:ext cx="705172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Q7. WHICH CITY TENURE MONTH IN MAXIMUM ?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dirty="0"/>
          </a:p>
          <a:p>
            <a:r>
              <a:rPr lang="en-IN" sz="2000" dirty="0"/>
              <a:t>SELECT City,</a:t>
            </a:r>
          </a:p>
          <a:p>
            <a:r>
              <a:rPr lang="en-IN" sz="2000" dirty="0"/>
              <a:t>    -&gt; MAX(</a:t>
            </a:r>
            <a:r>
              <a:rPr lang="en-IN" sz="2000" dirty="0" err="1"/>
              <a:t>TenureinMonths</a:t>
            </a:r>
            <a:r>
              <a:rPr lang="en-IN" sz="2000" dirty="0"/>
              <a:t>) as </a:t>
            </a:r>
            <a:r>
              <a:rPr lang="en-IN" sz="2000" dirty="0" err="1"/>
              <a:t>monthTenure</a:t>
            </a:r>
            <a:r>
              <a:rPr lang="en-IN" sz="2000" dirty="0"/>
              <a:t> from </a:t>
            </a:r>
            <a:r>
              <a:rPr lang="en-IN" sz="2000" dirty="0" err="1"/>
              <a:t>tcc</a:t>
            </a:r>
            <a:endParaRPr lang="en-IN" sz="2000" dirty="0"/>
          </a:p>
          <a:p>
            <a:r>
              <a:rPr lang="en-IN" sz="2000" dirty="0"/>
              <a:t>    -&gt; group by City</a:t>
            </a:r>
          </a:p>
          <a:p>
            <a:r>
              <a:rPr lang="en-IN" sz="2000" dirty="0"/>
              <a:t>    -&gt; ORDER BY  </a:t>
            </a:r>
            <a:r>
              <a:rPr lang="en-IN" sz="2000" dirty="0" err="1"/>
              <a:t>monthTenure</a:t>
            </a:r>
            <a:r>
              <a:rPr lang="en-IN" sz="2000" dirty="0"/>
              <a:t> DESC LIMIT 1;</a:t>
            </a:r>
          </a:p>
          <a:p>
            <a:r>
              <a:rPr lang="en-IN" sz="2000" dirty="0"/>
              <a:t>+----------+-------------+</a:t>
            </a:r>
          </a:p>
          <a:p>
            <a:r>
              <a:rPr lang="en-IN" sz="2000" dirty="0"/>
              <a:t>| City     | </a:t>
            </a:r>
            <a:r>
              <a:rPr lang="en-IN" sz="2000" dirty="0" err="1"/>
              <a:t>monthTenure</a:t>
            </a:r>
            <a:r>
              <a:rPr lang="en-IN" sz="2000" dirty="0"/>
              <a:t> |</a:t>
            </a:r>
          </a:p>
          <a:p>
            <a:r>
              <a:rPr lang="en-IN" sz="2000" dirty="0"/>
              <a:t>+----------+-------------+</a:t>
            </a:r>
          </a:p>
          <a:p>
            <a:r>
              <a:rPr lang="en-IN" sz="2000" dirty="0"/>
              <a:t>| Glendale |          72 |</a:t>
            </a:r>
          </a:p>
          <a:p>
            <a:r>
              <a:rPr lang="en-IN" sz="2000" dirty="0"/>
              <a:t>+----------+-------------+</a:t>
            </a:r>
          </a:p>
          <a:p>
            <a:r>
              <a:rPr lang="en-IN" sz="2000" dirty="0"/>
              <a:t>1 row in set (0.02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FDC83D92-829E-0F1D-B01E-69E3B186ACBA}"/>
              </a:ext>
            </a:extLst>
          </p:cNvPr>
          <p:cNvSpPr/>
          <p:nvPr/>
        </p:nvSpPr>
        <p:spPr>
          <a:xfrm>
            <a:off x="1343187" y="681925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5CA03-B624-8531-601D-D98BB92E76E4}"/>
              </a:ext>
            </a:extLst>
          </p:cNvPr>
          <p:cNvSpPr txBox="1"/>
          <p:nvPr/>
        </p:nvSpPr>
        <p:spPr>
          <a:xfrm>
            <a:off x="2340244" y="123986"/>
            <a:ext cx="6819254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Q8. CUSTOMER CHURN IN NUMBER OF DEPENDENCE ?</a:t>
            </a:r>
          </a:p>
          <a:p>
            <a:r>
              <a:rPr lang="en-IN" sz="2000" dirty="0"/>
              <a:t>SELECT </a:t>
            </a:r>
            <a:r>
              <a:rPr lang="en-IN" sz="2000" dirty="0" err="1"/>
              <a:t>NumberofDependents</a:t>
            </a:r>
            <a:r>
              <a:rPr lang="en-IN" sz="2000" dirty="0"/>
              <a:t>,</a:t>
            </a:r>
          </a:p>
          <a:p>
            <a:r>
              <a:rPr lang="en-IN" sz="2000" dirty="0"/>
              <a:t>    -&gt; SUM(CASE WHEN </a:t>
            </a:r>
            <a:r>
              <a:rPr lang="en-IN" sz="2000" dirty="0" err="1"/>
              <a:t>CustomerStatus</a:t>
            </a:r>
            <a:r>
              <a:rPr lang="en-IN" sz="2000" dirty="0"/>
              <a:t>='Churned' then 1 else 0 end) AS </a:t>
            </a:r>
            <a:r>
              <a:rPr lang="en-IN" sz="2000" dirty="0" err="1"/>
              <a:t>churnedcount</a:t>
            </a:r>
            <a:r>
              <a:rPr lang="en-IN" sz="2000" dirty="0"/>
              <a:t> from </a:t>
            </a:r>
            <a:r>
              <a:rPr lang="en-IN" sz="2000" dirty="0" err="1"/>
              <a:t>tcc</a:t>
            </a:r>
            <a:endParaRPr lang="en-IN" sz="2000" dirty="0"/>
          </a:p>
          <a:p>
            <a:r>
              <a:rPr lang="en-IN" sz="2000" dirty="0"/>
              <a:t>    -&gt; group by </a:t>
            </a:r>
            <a:r>
              <a:rPr lang="en-IN" sz="2000" dirty="0" err="1"/>
              <a:t>NumberofDependents</a:t>
            </a:r>
            <a:r>
              <a:rPr lang="en-IN" sz="2000" dirty="0"/>
              <a:t>;</a:t>
            </a:r>
          </a:p>
          <a:p>
            <a:r>
              <a:rPr lang="en-IN" sz="2000" dirty="0"/>
              <a:t>+--------------------+--------------+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NumberofDependents</a:t>
            </a:r>
            <a:r>
              <a:rPr lang="en-IN" sz="2000" dirty="0"/>
              <a:t> | </a:t>
            </a:r>
            <a:r>
              <a:rPr lang="en-IN" sz="2000" dirty="0" err="1"/>
              <a:t>churnedcount</a:t>
            </a:r>
            <a:r>
              <a:rPr lang="en-IN" sz="2000" dirty="0"/>
              <a:t> |</a:t>
            </a:r>
          </a:p>
          <a:p>
            <a:r>
              <a:rPr lang="en-IN" sz="2000" dirty="0"/>
              <a:t>+--------------------+--------------+</a:t>
            </a:r>
          </a:p>
          <a:p>
            <a:r>
              <a:rPr lang="en-IN" sz="2000" dirty="0"/>
              <a:t>|                  0 |         1509 |</a:t>
            </a:r>
          </a:p>
          <a:p>
            <a:r>
              <a:rPr lang="en-IN" sz="2000" dirty="0"/>
              <a:t>|                  3 |           19 |</a:t>
            </a:r>
          </a:p>
          <a:p>
            <a:r>
              <a:rPr lang="en-IN" sz="2000" dirty="0"/>
              <a:t>|                  1 |           31 |</a:t>
            </a:r>
          </a:p>
          <a:p>
            <a:r>
              <a:rPr lang="en-IN" sz="2000" dirty="0"/>
              <a:t>|                  2 |           25 |</a:t>
            </a:r>
          </a:p>
          <a:p>
            <a:r>
              <a:rPr lang="en-IN" sz="2000" dirty="0"/>
              <a:t>|                  6 |            0 |</a:t>
            </a:r>
          </a:p>
          <a:p>
            <a:r>
              <a:rPr lang="en-IN" sz="2000" dirty="0"/>
              <a:t>|                  4 |            1 |</a:t>
            </a:r>
          </a:p>
          <a:p>
            <a:r>
              <a:rPr lang="en-IN" sz="2000" dirty="0"/>
              <a:t>|                  5 |            1 |</a:t>
            </a:r>
          </a:p>
          <a:p>
            <a:r>
              <a:rPr lang="en-IN" sz="2000" dirty="0"/>
              <a:t>|                  8 |            0 |</a:t>
            </a:r>
          </a:p>
          <a:p>
            <a:r>
              <a:rPr lang="en-IN" sz="2000" dirty="0"/>
              <a:t>+--------------------+--------------+</a:t>
            </a:r>
          </a:p>
          <a:p>
            <a:r>
              <a:rPr lang="en-IN" sz="2000" dirty="0"/>
              <a:t>8 rows in set (0.01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EB708647-E4BD-0CE0-09AB-2D87F631443B}"/>
              </a:ext>
            </a:extLst>
          </p:cNvPr>
          <p:cNvSpPr/>
          <p:nvPr/>
        </p:nvSpPr>
        <p:spPr>
          <a:xfrm>
            <a:off x="821410" y="232475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9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64EA6-7595-0107-2BE0-A246E8AE9DB0}"/>
              </a:ext>
            </a:extLst>
          </p:cNvPr>
          <p:cNvSpPr txBox="1"/>
          <p:nvPr/>
        </p:nvSpPr>
        <p:spPr>
          <a:xfrm>
            <a:off x="2929180" y="123987"/>
            <a:ext cx="6219986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Q9.  EFFECT AGE  OF CHURN ?</a:t>
            </a:r>
          </a:p>
          <a:p>
            <a:r>
              <a:rPr lang="en-IN" dirty="0"/>
              <a:t> </a:t>
            </a:r>
          </a:p>
          <a:p>
            <a:r>
              <a:rPr lang="en-IN" sz="2000" dirty="0"/>
              <a:t>SELECT</a:t>
            </a:r>
          </a:p>
          <a:p>
            <a:r>
              <a:rPr lang="en-IN" sz="2000" dirty="0"/>
              <a:t>    -&gt; CASE WHEN Age&lt; 50 then 'low'</a:t>
            </a:r>
          </a:p>
          <a:p>
            <a:r>
              <a:rPr lang="en-IN" sz="2000" dirty="0"/>
              <a:t>    -&gt; when Age&gt;50 AND AGE &lt;100 then 'medium'</a:t>
            </a:r>
          </a:p>
          <a:p>
            <a:r>
              <a:rPr lang="en-IN" sz="2000" dirty="0"/>
              <a:t>    -&gt; else 'high'</a:t>
            </a:r>
          </a:p>
          <a:p>
            <a:r>
              <a:rPr lang="en-IN" sz="2000" dirty="0"/>
              <a:t>    -&gt; end AS </a:t>
            </a:r>
            <a:r>
              <a:rPr lang="en-IN" sz="2000" dirty="0" err="1"/>
              <a:t>agegroup</a:t>
            </a:r>
            <a:r>
              <a:rPr lang="en-IN" sz="2000" dirty="0"/>
              <a:t>,</a:t>
            </a:r>
          </a:p>
          <a:p>
            <a:r>
              <a:rPr lang="en-IN" sz="2000" dirty="0"/>
              <a:t>    -&gt; SUM(CASE WHEN </a:t>
            </a:r>
            <a:r>
              <a:rPr lang="en-IN" sz="2000" dirty="0" err="1"/>
              <a:t>CustomerStatus</a:t>
            </a:r>
            <a:r>
              <a:rPr lang="en-IN" sz="2000" dirty="0"/>
              <a:t>='Churned' then 1 else 0 end) AS "CHURN_EFFECT" from </a:t>
            </a:r>
            <a:r>
              <a:rPr lang="en-IN" sz="2000" dirty="0" err="1"/>
              <a:t>tcc</a:t>
            </a:r>
            <a:endParaRPr lang="en-IN" sz="2000" dirty="0"/>
          </a:p>
          <a:p>
            <a:r>
              <a:rPr lang="en-IN" sz="2000" dirty="0"/>
              <a:t>    -&gt; group by </a:t>
            </a:r>
            <a:r>
              <a:rPr lang="en-IN" sz="2000" dirty="0" err="1"/>
              <a:t>agegroup</a:t>
            </a:r>
            <a:r>
              <a:rPr lang="en-IN" sz="2000" dirty="0"/>
              <a:t>;</a:t>
            </a:r>
          </a:p>
          <a:p>
            <a:r>
              <a:rPr lang="en-IN" sz="2000" dirty="0"/>
              <a:t>+----------+--------------+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agegroup</a:t>
            </a:r>
            <a:r>
              <a:rPr lang="en-IN" sz="2000" dirty="0"/>
              <a:t> | CHURN_EFFECT |</a:t>
            </a:r>
          </a:p>
          <a:p>
            <a:r>
              <a:rPr lang="en-IN" sz="2000" dirty="0"/>
              <a:t>+----------+--------------+</a:t>
            </a:r>
          </a:p>
          <a:p>
            <a:r>
              <a:rPr lang="en-IN" sz="2000" dirty="0"/>
              <a:t>| low      |          778 |</a:t>
            </a:r>
          </a:p>
          <a:p>
            <a:r>
              <a:rPr lang="en-IN" sz="2000" dirty="0"/>
              <a:t>| high     |           20 |</a:t>
            </a:r>
          </a:p>
          <a:p>
            <a:r>
              <a:rPr lang="en-IN" sz="2000" dirty="0"/>
              <a:t>| medium   |          788 |</a:t>
            </a:r>
          </a:p>
          <a:p>
            <a:r>
              <a:rPr lang="en-IN" sz="2000" dirty="0"/>
              <a:t>+----------+--------------+</a:t>
            </a:r>
          </a:p>
          <a:p>
            <a:r>
              <a:rPr lang="en-IN" sz="2000" dirty="0"/>
              <a:t>3 rows in set (0.01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35A7287D-D852-9BE7-03D6-3626B603E65A}"/>
              </a:ext>
            </a:extLst>
          </p:cNvPr>
          <p:cNvSpPr/>
          <p:nvPr/>
        </p:nvSpPr>
        <p:spPr>
          <a:xfrm>
            <a:off x="1363851" y="247973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2A30F-3083-B6FD-5849-0966953EAC12}"/>
              </a:ext>
            </a:extLst>
          </p:cNvPr>
          <p:cNvSpPr txBox="1"/>
          <p:nvPr/>
        </p:nvSpPr>
        <p:spPr>
          <a:xfrm>
            <a:off x="0" y="0"/>
            <a:ext cx="12192000" cy="791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/>
              <a:t>Project: Telecom Customer Churn Analysis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rgbClr val="0070C0"/>
                </a:solidFill>
              </a:rPr>
              <a:t>Description:</a:t>
            </a:r>
            <a:r>
              <a:rPr lang="en-IN" sz="2400" dirty="0"/>
              <a:t>-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Led a comprehensive analysis of customer churn data for [Telecom Company], employing advanced analytics techniques to identify key drivers of churn and implementing targeted strategies for customer retention. Leveraged tools like SQL for data visualization and interpretation.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70C0"/>
                </a:solidFill>
              </a:rPr>
              <a:t>Key Responsibilities</a:t>
            </a:r>
            <a:r>
              <a:rPr lang="en-US" sz="2000" b="1" u="sng" dirty="0">
                <a:solidFill>
                  <a:srgbClr val="0070C0"/>
                </a:solidFill>
              </a:rPr>
              <a:t> :-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Conducted in-depth analysis of telecom customer data, identifying patterns and factors contributing to churn.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Developed predictive models using statistical techniques to forecast and proactively address potential churn scenarios.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 Utilized SQL to create dynamic dashboards for visualizing key metrics related to customer churn, including usage patterns, service dissatisfaction, and billing issues.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-Collaborated with cross-functional teams to implement data-driven retention strategies based on the analysis.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70C0"/>
                </a:solidFill>
              </a:rPr>
              <a:t>Achievements:-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Implemented a predictive churn model, resulting in a [X]% increase in the accuracy of identifying at-risk customers.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- Developed and deployed targeted retention campaigns, leading to a [Y]% reduction in churn rates.-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Utilized SQL insights to improve customer service processes, addressing pain points and enhancing overall customer satisfaction.</a:t>
            </a:r>
          </a:p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82868-68C1-D572-7648-72882412C1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i="1" dirty="0"/>
              <a:t>Project :-</a:t>
            </a:r>
            <a:r>
              <a:rPr lang="en-IN" sz="2000" b="1" i="1" dirty="0">
                <a:solidFill>
                  <a:srgbClr val="00B0F0"/>
                </a:solidFill>
              </a:rPr>
              <a:t>Telecom Customer Churn Ana</a:t>
            </a:r>
            <a:r>
              <a:rPr lang="en-IN" sz="1800" b="1" i="1" dirty="0">
                <a:solidFill>
                  <a:srgbClr val="00B0F0"/>
                </a:solidFill>
              </a:rPr>
              <a:t>lysis</a:t>
            </a:r>
          </a:p>
          <a:p>
            <a:endParaRPr lang="en-IN" sz="1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Description: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Led a comprehensive analysis of customer churn data for [Telecom Company], employing advanced analytics techniques to identify key drivers of churn and implementing targeted strategies for customer retention. Leveraged tools like SQL for data visualization and interpretation.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Responsibilities :-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Conducted in-depth analysis of telecom customer data, identifying patterns and factors contributing to churn.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Developed predictive models using statistical techniques to forecast and proactively address potential churn scenarios.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 Utilized SQL to create dynamic dashboards for visualizing key metrics related to customer churn, including usage patterns, service dissatisfaction, and billing issues.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-Collaborated with cross-functional teams to implement data-driven retention strategies based on the analysis.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Achievements:-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Implemented a predictive churn model, resulting in a [X]% increase in the accuracy of identifying at-risk customers.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- Developed and deployed targeted retention campaigns, leading to a [Y]% reduction in churn rates.-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Utilized SQL insights to improve customer service processes, addressing pain points and enhancing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84999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4B8D6-00CD-7AFB-4CF2-27E0CB33E04F}"/>
              </a:ext>
            </a:extLst>
          </p:cNvPr>
          <p:cNvSpPr txBox="1"/>
          <p:nvPr/>
        </p:nvSpPr>
        <p:spPr>
          <a:xfrm>
            <a:off x="2014780" y="0"/>
            <a:ext cx="8927024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Q10.EXPLAIN CUSTOMER CHURN IN NUMBER OF REFERAL? </a:t>
            </a:r>
          </a:p>
          <a:p>
            <a:endParaRPr lang="en-IN" dirty="0"/>
          </a:p>
          <a:p>
            <a:r>
              <a:rPr lang="en-IN" dirty="0"/>
              <a:t>SELECT  </a:t>
            </a:r>
            <a:r>
              <a:rPr lang="en-IN" dirty="0" err="1"/>
              <a:t>NumberofReferrals</a:t>
            </a:r>
            <a:r>
              <a:rPr lang="en-IN" dirty="0"/>
              <a:t>,</a:t>
            </a:r>
          </a:p>
          <a:p>
            <a:r>
              <a:rPr lang="en-IN" dirty="0"/>
              <a:t>    -&gt; SUM(CASE WHEN </a:t>
            </a:r>
            <a:r>
              <a:rPr lang="en-IN" dirty="0" err="1"/>
              <a:t>CustomerStatus</a:t>
            </a:r>
            <a:r>
              <a:rPr lang="en-IN" dirty="0"/>
              <a:t>='Churned' then 1 else 0 end) AS </a:t>
            </a:r>
            <a:r>
              <a:rPr lang="en-IN" dirty="0" err="1"/>
              <a:t>churncount</a:t>
            </a:r>
            <a:r>
              <a:rPr lang="en-IN" dirty="0"/>
              <a:t> from </a:t>
            </a:r>
            <a:r>
              <a:rPr lang="en-IN" dirty="0" err="1"/>
              <a:t>tcc</a:t>
            </a:r>
            <a:endParaRPr lang="en-IN" dirty="0"/>
          </a:p>
          <a:p>
            <a:r>
              <a:rPr lang="en-IN" dirty="0"/>
              <a:t>    -&gt; group by </a:t>
            </a:r>
            <a:r>
              <a:rPr lang="en-IN" dirty="0" err="1"/>
              <a:t>NumberofReferrals</a:t>
            </a:r>
            <a:r>
              <a:rPr lang="en-IN" dirty="0"/>
              <a:t>;</a:t>
            </a:r>
          </a:p>
          <a:p>
            <a:r>
              <a:rPr lang="en-IN" dirty="0"/>
              <a:t>+-------------------+------------+</a:t>
            </a:r>
          </a:p>
          <a:p>
            <a:r>
              <a:rPr lang="en-IN" dirty="0"/>
              <a:t>| </a:t>
            </a:r>
            <a:r>
              <a:rPr lang="en-IN" dirty="0" err="1"/>
              <a:t>NumberofReferrals</a:t>
            </a:r>
            <a:r>
              <a:rPr lang="en-IN" dirty="0"/>
              <a:t> | </a:t>
            </a:r>
            <a:r>
              <a:rPr lang="en-IN" dirty="0" err="1"/>
              <a:t>churncount</a:t>
            </a:r>
            <a:r>
              <a:rPr lang="en-IN" dirty="0"/>
              <a:t> |</a:t>
            </a:r>
          </a:p>
          <a:p>
            <a:r>
              <a:rPr lang="en-IN" dirty="0"/>
              <a:t>+-------------------+------------+</a:t>
            </a:r>
          </a:p>
          <a:p>
            <a:r>
              <a:rPr lang="en-IN" dirty="0"/>
              <a:t>|                 2 |         21 |</a:t>
            </a:r>
          </a:p>
          <a:p>
            <a:r>
              <a:rPr lang="en-IN" dirty="0"/>
              <a:t>|                 0 |       1047 |</a:t>
            </a:r>
          </a:p>
          <a:p>
            <a:r>
              <a:rPr lang="en-IN" dirty="0"/>
              <a:t>|                 1 |        438 |</a:t>
            </a:r>
          </a:p>
          <a:p>
            <a:r>
              <a:rPr lang="en-IN" dirty="0"/>
              <a:t>|                 3 |         28 |</a:t>
            </a:r>
          </a:p>
          <a:p>
            <a:r>
              <a:rPr lang="en-IN" dirty="0"/>
              <a:t>|                 8 |          2 |</a:t>
            </a:r>
          </a:p>
          <a:p>
            <a:r>
              <a:rPr lang="en-IN" dirty="0"/>
              <a:t>|                 9 |          4 |</a:t>
            </a:r>
          </a:p>
          <a:p>
            <a:r>
              <a:rPr lang="en-IN" dirty="0"/>
              <a:t>|                10 |          0 |</a:t>
            </a:r>
          </a:p>
          <a:p>
            <a:r>
              <a:rPr lang="en-IN" dirty="0"/>
              <a:t>|                 4 |         15 |</a:t>
            </a:r>
          </a:p>
          <a:p>
            <a:r>
              <a:rPr lang="en-IN" dirty="0"/>
              <a:t>|                 7 |          6 |</a:t>
            </a:r>
          </a:p>
          <a:p>
            <a:r>
              <a:rPr lang="en-IN" dirty="0"/>
              <a:t>|                 5 |         19 |</a:t>
            </a:r>
          </a:p>
          <a:p>
            <a:r>
              <a:rPr lang="en-IN" dirty="0"/>
              <a:t>|                 6 |          6 |</a:t>
            </a:r>
          </a:p>
          <a:p>
            <a:r>
              <a:rPr lang="en-IN" dirty="0"/>
              <a:t>|                11 |          0 |</a:t>
            </a:r>
          </a:p>
          <a:p>
            <a:r>
              <a:rPr lang="en-IN" dirty="0"/>
              <a:t>+-------------------+------------+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609D9E00-4B25-EA02-EDFE-C88252F03D13}"/>
              </a:ext>
            </a:extLst>
          </p:cNvPr>
          <p:cNvSpPr/>
          <p:nvPr/>
        </p:nvSpPr>
        <p:spPr>
          <a:xfrm>
            <a:off x="731003" y="108488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36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A1F758-3391-3A2D-06C7-EA53F645131F}"/>
              </a:ext>
            </a:extLst>
          </p:cNvPr>
          <p:cNvSpPr txBox="1"/>
          <p:nvPr/>
        </p:nvSpPr>
        <p:spPr>
          <a:xfrm>
            <a:off x="1921790" y="247973"/>
            <a:ext cx="832258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Q11.HOW MANY CUSTOMER USE PAPERLESSBILLING?</a:t>
            </a:r>
          </a:p>
          <a:p>
            <a:endParaRPr lang="en-IN" dirty="0">
              <a:solidFill>
                <a:srgbClr val="00CC00"/>
              </a:solidFill>
            </a:endParaRPr>
          </a:p>
          <a:p>
            <a:r>
              <a:rPr lang="en-IN" sz="2000" dirty="0"/>
              <a:t> </a:t>
            </a:r>
            <a:r>
              <a:rPr lang="en-IN" sz="2400" dirty="0"/>
              <a:t>SELECT </a:t>
            </a:r>
            <a:r>
              <a:rPr lang="en-IN" sz="2400" dirty="0" err="1"/>
              <a:t>PaperlessBilling</a:t>
            </a:r>
            <a:r>
              <a:rPr lang="en-IN" sz="2400" dirty="0"/>
              <a:t>, COUNT(*) AS CUSTOMER FROM </a:t>
            </a:r>
            <a:r>
              <a:rPr lang="en-IN" sz="2400" dirty="0" err="1"/>
              <a:t>tcc</a:t>
            </a:r>
            <a:endParaRPr lang="en-IN" sz="2400" dirty="0"/>
          </a:p>
          <a:p>
            <a:r>
              <a:rPr lang="en-IN" sz="2400" dirty="0"/>
              <a:t>    -&gt; group by </a:t>
            </a:r>
            <a:r>
              <a:rPr lang="en-IN" sz="2400" dirty="0" err="1"/>
              <a:t>PaperlessBilling</a:t>
            </a:r>
            <a:endParaRPr lang="en-IN" sz="2400" dirty="0"/>
          </a:p>
          <a:p>
            <a:r>
              <a:rPr lang="en-IN" sz="2400" dirty="0"/>
              <a:t>    -&gt; ;</a:t>
            </a:r>
          </a:p>
          <a:p>
            <a:r>
              <a:rPr lang="en-IN" sz="2400" dirty="0"/>
              <a:t>+------------------+----------+</a:t>
            </a:r>
          </a:p>
          <a:p>
            <a:r>
              <a:rPr lang="en-IN" sz="2400" dirty="0"/>
              <a:t>| </a:t>
            </a:r>
            <a:r>
              <a:rPr lang="en-IN" sz="2400" dirty="0" err="1"/>
              <a:t>PaperlessBilling</a:t>
            </a:r>
            <a:r>
              <a:rPr lang="en-IN" sz="2400" dirty="0"/>
              <a:t> | CUSTOMER |</a:t>
            </a:r>
          </a:p>
          <a:p>
            <a:r>
              <a:rPr lang="en-IN" sz="2400" dirty="0"/>
              <a:t>+------------------+----------+</a:t>
            </a:r>
          </a:p>
          <a:p>
            <a:r>
              <a:rPr lang="en-IN" sz="2400" dirty="0"/>
              <a:t>| Yes              |     3338 |</a:t>
            </a:r>
          </a:p>
          <a:p>
            <a:r>
              <a:rPr lang="en-IN" sz="2400" dirty="0"/>
              <a:t>| No               |     1497 |</a:t>
            </a:r>
          </a:p>
          <a:p>
            <a:r>
              <a:rPr lang="en-IN" sz="2400" dirty="0"/>
              <a:t>+------------------+----------+</a:t>
            </a:r>
          </a:p>
          <a:p>
            <a:r>
              <a:rPr lang="en-IN" sz="2400" dirty="0"/>
              <a:t>2 rows in set (0.02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D6997415-DF84-0EF0-1D62-012C7824C4DF}"/>
              </a:ext>
            </a:extLst>
          </p:cNvPr>
          <p:cNvSpPr/>
          <p:nvPr/>
        </p:nvSpPr>
        <p:spPr>
          <a:xfrm>
            <a:off x="604434" y="356461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3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15D1D-0B76-D465-8C2E-F72F7F5380DE}"/>
              </a:ext>
            </a:extLst>
          </p:cNvPr>
          <p:cNvSpPr txBox="1"/>
          <p:nvPr/>
        </p:nvSpPr>
        <p:spPr>
          <a:xfrm>
            <a:off x="2355742" y="263471"/>
            <a:ext cx="68037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Q12. CUSTOMER CHURN IN MULTILPLE LINES?</a:t>
            </a:r>
          </a:p>
          <a:p>
            <a:endParaRPr lang="en-IN" sz="2400" dirty="0"/>
          </a:p>
          <a:p>
            <a:r>
              <a:rPr lang="en-IN" sz="2400" dirty="0"/>
              <a:t>select </a:t>
            </a:r>
            <a:r>
              <a:rPr lang="en-IN" sz="2400" dirty="0" err="1"/>
              <a:t>MultipleLines</a:t>
            </a:r>
            <a:r>
              <a:rPr lang="en-IN" sz="2400" dirty="0"/>
              <a:t>,</a:t>
            </a:r>
          </a:p>
          <a:p>
            <a:r>
              <a:rPr lang="en-IN" sz="2400" dirty="0"/>
              <a:t>    -&gt; sum(case when </a:t>
            </a:r>
            <a:r>
              <a:rPr lang="en-IN" sz="2400" dirty="0" err="1"/>
              <a:t>CustomerStatus</a:t>
            </a:r>
            <a:r>
              <a:rPr lang="en-IN" sz="2400" dirty="0"/>
              <a:t>='churned'  then 1 else 0 end) AS CHURNED FROM </a:t>
            </a:r>
            <a:r>
              <a:rPr lang="en-IN" sz="2400" dirty="0" err="1"/>
              <a:t>tcc</a:t>
            </a:r>
            <a:endParaRPr lang="en-IN" sz="2400" dirty="0"/>
          </a:p>
          <a:p>
            <a:r>
              <a:rPr lang="en-IN" sz="2400" dirty="0"/>
              <a:t>    -&gt; group by  </a:t>
            </a:r>
            <a:r>
              <a:rPr lang="en-IN" sz="2400" dirty="0" err="1"/>
              <a:t>MultipleLines</a:t>
            </a:r>
            <a:r>
              <a:rPr lang="en-IN" sz="2400" dirty="0"/>
              <a:t>;</a:t>
            </a:r>
          </a:p>
          <a:p>
            <a:r>
              <a:rPr lang="en-IN" sz="2400" dirty="0"/>
              <a:t>+---------------+---------+</a:t>
            </a:r>
          </a:p>
          <a:p>
            <a:r>
              <a:rPr lang="en-IN" sz="2400" dirty="0"/>
              <a:t>| </a:t>
            </a:r>
            <a:r>
              <a:rPr lang="en-IN" sz="2400" dirty="0" err="1"/>
              <a:t>MultipleLines</a:t>
            </a:r>
            <a:r>
              <a:rPr lang="en-IN" sz="2400" dirty="0"/>
              <a:t> | CHURNED |</a:t>
            </a:r>
          </a:p>
          <a:p>
            <a:r>
              <a:rPr lang="en-IN" sz="2400" dirty="0"/>
              <a:t>+---------------+---------+</a:t>
            </a:r>
          </a:p>
          <a:p>
            <a:r>
              <a:rPr lang="en-IN" sz="2400" dirty="0"/>
              <a:t>| No            |     746 |</a:t>
            </a:r>
          </a:p>
          <a:p>
            <a:r>
              <a:rPr lang="en-IN" sz="2400" dirty="0"/>
              <a:t>| Yes           |     840 |</a:t>
            </a:r>
          </a:p>
          <a:p>
            <a:r>
              <a:rPr lang="en-IN" sz="2400" dirty="0"/>
              <a:t>+---------------+---------+</a:t>
            </a:r>
          </a:p>
          <a:p>
            <a:r>
              <a:rPr lang="en-IN" sz="2400" dirty="0"/>
              <a:t>2 rows in set (0.02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AAD148C6-0FFC-E939-8F62-E40E8F382522}"/>
              </a:ext>
            </a:extLst>
          </p:cNvPr>
          <p:cNvSpPr/>
          <p:nvPr/>
        </p:nvSpPr>
        <p:spPr>
          <a:xfrm>
            <a:off x="898902" y="449451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5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4888F-1F15-B012-B16D-608ED52391CC}"/>
              </a:ext>
            </a:extLst>
          </p:cNvPr>
          <p:cNvSpPr txBox="1"/>
          <p:nvPr/>
        </p:nvSpPr>
        <p:spPr>
          <a:xfrm>
            <a:off x="2154264" y="340962"/>
            <a:ext cx="87720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Q13. HOW MANY CUSTOMER ACCESS INTERNET SERVICES?</a:t>
            </a:r>
          </a:p>
          <a:p>
            <a:endParaRPr lang="en-IN" sz="2400" dirty="0">
              <a:solidFill>
                <a:srgbClr val="00CC00"/>
              </a:solidFill>
            </a:endParaRPr>
          </a:p>
          <a:p>
            <a:r>
              <a:rPr lang="en-IN" sz="2400" dirty="0"/>
              <a:t>select </a:t>
            </a:r>
            <a:r>
              <a:rPr lang="en-IN" sz="2400" dirty="0" err="1"/>
              <a:t>InternetService</a:t>
            </a:r>
            <a:r>
              <a:rPr lang="en-IN" sz="2400" dirty="0"/>
              <a:t>, COUNT(*) AS CUSTOMER FROM </a:t>
            </a:r>
            <a:r>
              <a:rPr lang="en-IN" sz="2400" dirty="0" err="1"/>
              <a:t>tcc</a:t>
            </a:r>
            <a:endParaRPr lang="en-IN" sz="2400" dirty="0"/>
          </a:p>
          <a:p>
            <a:r>
              <a:rPr lang="en-IN" sz="2400" dirty="0"/>
              <a:t>    -&gt; group by  </a:t>
            </a:r>
            <a:r>
              <a:rPr lang="en-IN" sz="2400" dirty="0" err="1"/>
              <a:t>InternetService</a:t>
            </a:r>
            <a:r>
              <a:rPr lang="en-IN" sz="2400" dirty="0"/>
              <a:t>;</a:t>
            </a:r>
          </a:p>
          <a:p>
            <a:r>
              <a:rPr lang="en-IN" sz="2400" dirty="0"/>
              <a:t>+-----------------+----------+</a:t>
            </a:r>
          </a:p>
          <a:p>
            <a:r>
              <a:rPr lang="en-IN" sz="2400" dirty="0"/>
              <a:t>| </a:t>
            </a:r>
            <a:r>
              <a:rPr lang="en-IN" sz="2400" dirty="0" err="1"/>
              <a:t>InternetService</a:t>
            </a:r>
            <a:r>
              <a:rPr lang="en-IN" sz="2400" dirty="0"/>
              <a:t> | CUSTOMER |</a:t>
            </a:r>
          </a:p>
          <a:p>
            <a:r>
              <a:rPr lang="en-IN" sz="2400" dirty="0"/>
              <a:t>+-----------------+----------+</a:t>
            </a:r>
          </a:p>
          <a:p>
            <a:r>
              <a:rPr lang="en-IN" sz="2400" dirty="0"/>
              <a:t>| Yes             |     4835 |</a:t>
            </a:r>
          </a:p>
          <a:p>
            <a:r>
              <a:rPr lang="en-IN" sz="2400" dirty="0"/>
              <a:t>+-----------------+----------+</a:t>
            </a:r>
          </a:p>
          <a:p>
            <a:r>
              <a:rPr lang="en-IN" sz="2400" dirty="0"/>
              <a:t>1 row in set (0.01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455EE6E-E247-18E1-772B-201F255CBFC8}"/>
              </a:ext>
            </a:extLst>
          </p:cNvPr>
          <p:cNvSpPr/>
          <p:nvPr/>
        </p:nvSpPr>
        <p:spPr>
          <a:xfrm>
            <a:off x="746501" y="542440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4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A57AD-8899-BEFB-20E7-5E212D60158B}"/>
              </a:ext>
            </a:extLst>
          </p:cNvPr>
          <p:cNvSpPr txBox="1"/>
          <p:nvPr/>
        </p:nvSpPr>
        <p:spPr>
          <a:xfrm>
            <a:off x="2092270" y="356461"/>
            <a:ext cx="97639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Q14.CUSTOOMER CHURN FOR PAYMENT METHOD?</a:t>
            </a:r>
          </a:p>
          <a:p>
            <a:endParaRPr lang="en-IN" sz="2400" dirty="0"/>
          </a:p>
          <a:p>
            <a:r>
              <a:rPr lang="en-IN" sz="2400" dirty="0"/>
              <a:t>SELECT </a:t>
            </a:r>
            <a:r>
              <a:rPr lang="en-IN" sz="2400" dirty="0" err="1"/>
              <a:t>PaymentMethod</a:t>
            </a:r>
            <a:r>
              <a:rPr lang="en-IN" sz="2400" dirty="0"/>
              <a:t>,</a:t>
            </a:r>
          </a:p>
          <a:p>
            <a:r>
              <a:rPr lang="en-IN" sz="2400" dirty="0"/>
              <a:t>    -&gt; sum(case when </a:t>
            </a:r>
            <a:r>
              <a:rPr lang="en-IN" sz="2400" dirty="0" err="1"/>
              <a:t>CustomerStatus</a:t>
            </a:r>
            <a:r>
              <a:rPr lang="en-IN" sz="2400" dirty="0"/>
              <a:t>='churned'  then 1 else 0 end) AS CHURNED FROM </a:t>
            </a:r>
            <a:r>
              <a:rPr lang="en-IN" sz="2400" dirty="0" err="1"/>
              <a:t>tcc</a:t>
            </a:r>
            <a:endParaRPr lang="en-IN" sz="2400" dirty="0"/>
          </a:p>
          <a:p>
            <a:r>
              <a:rPr lang="en-IN" sz="2400" dirty="0"/>
              <a:t>    -&gt; group by </a:t>
            </a:r>
            <a:r>
              <a:rPr lang="en-IN" sz="2400" dirty="0" err="1"/>
              <a:t>PaymentMethod</a:t>
            </a:r>
            <a:r>
              <a:rPr lang="en-IN" sz="2400" dirty="0"/>
              <a:t>;</a:t>
            </a:r>
          </a:p>
          <a:p>
            <a:r>
              <a:rPr lang="en-IN" sz="2400" dirty="0"/>
              <a:t>+-----------------+---------+</a:t>
            </a:r>
          </a:p>
          <a:p>
            <a:r>
              <a:rPr lang="en-IN" sz="2400" dirty="0"/>
              <a:t>| </a:t>
            </a:r>
            <a:r>
              <a:rPr lang="en-IN" sz="2400" dirty="0" err="1"/>
              <a:t>PaymentMethod</a:t>
            </a:r>
            <a:r>
              <a:rPr lang="en-IN" sz="2400" dirty="0"/>
              <a:t>   | CHURNED |</a:t>
            </a:r>
          </a:p>
          <a:p>
            <a:r>
              <a:rPr lang="en-IN" sz="2400" dirty="0"/>
              <a:t>+-----------------+---------+</a:t>
            </a:r>
          </a:p>
          <a:p>
            <a:r>
              <a:rPr lang="en-IN" sz="2400" dirty="0"/>
              <a:t>| Credit Card     |     318 |</a:t>
            </a:r>
          </a:p>
          <a:p>
            <a:r>
              <a:rPr lang="en-IN" sz="2400" dirty="0"/>
              <a:t>| Bank Withdrawal |    1179 |</a:t>
            </a:r>
          </a:p>
          <a:p>
            <a:r>
              <a:rPr lang="en-IN" sz="2400" dirty="0"/>
              <a:t>| Mailed Check    |      89 |</a:t>
            </a:r>
          </a:p>
          <a:p>
            <a:r>
              <a:rPr lang="en-IN" sz="2400" dirty="0"/>
              <a:t>+-----------------+---------+</a:t>
            </a:r>
          </a:p>
          <a:p>
            <a:r>
              <a:rPr lang="en-IN" sz="2400" dirty="0"/>
              <a:t>3 rows in set (0.02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16CDA289-A756-913B-01AF-5E27CCF23A03}"/>
              </a:ext>
            </a:extLst>
          </p:cNvPr>
          <p:cNvSpPr/>
          <p:nvPr/>
        </p:nvSpPr>
        <p:spPr>
          <a:xfrm>
            <a:off x="743919" y="464949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8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FE4E81-950C-6612-391F-EBDCCEF28D11}"/>
              </a:ext>
            </a:extLst>
          </p:cNvPr>
          <p:cNvSpPr txBox="1"/>
          <p:nvPr/>
        </p:nvSpPr>
        <p:spPr>
          <a:xfrm>
            <a:off x="46495" y="0"/>
            <a:ext cx="12145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	</a:t>
            </a:r>
            <a:r>
              <a:rPr lang="en-IN" sz="2400" dirty="0">
                <a:solidFill>
                  <a:srgbClr val="00CC00"/>
                </a:solidFill>
              </a:rPr>
              <a:t>Q15. FIND CUSTOMER STAYED IN PRIMIUM TECH EXPLAIN ADDITIONAL SERVICES?</a:t>
            </a:r>
          </a:p>
          <a:p>
            <a:endParaRPr lang="en-IN" sz="2400" dirty="0">
              <a:solidFill>
                <a:srgbClr val="00CC00"/>
              </a:solidFill>
            </a:endParaRPr>
          </a:p>
          <a:p>
            <a:r>
              <a:rPr lang="en-IN" sz="2400" dirty="0"/>
              <a:t>SELECT </a:t>
            </a:r>
            <a:r>
              <a:rPr lang="en-IN" sz="2400" dirty="0" err="1"/>
              <a:t>PremiumTechSupport,StreamingTV,StreamingMovies</a:t>
            </a:r>
            <a:r>
              <a:rPr lang="en-IN" sz="2400" dirty="0"/>
              <a:t>, </a:t>
            </a:r>
            <a:r>
              <a:rPr lang="en-IN" sz="2400" dirty="0" err="1"/>
              <a:t>StreamingMusic</a:t>
            </a:r>
            <a:r>
              <a:rPr lang="en-IN" sz="2400" dirty="0"/>
              <a:t>,</a:t>
            </a:r>
          </a:p>
          <a:p>
            <a:r>
              <a:rPr lang="en-IN" sz="2400" dirty="0"/>
              <a:t>    -&gt; SUM(CASE WHEN  </a:t>
            </a:r>
            <a:r>
              <a:rPr lang="en-IN" sz="2400" dirty="0" err="1"/>
              <a:t>CustomerStatus</a:t>
            </a:r>
            <a:r>
              <a:rPr lang="en-IN" sz="2400" dirty="0"/>
              <a:t>="Stayed" then 1 else 0 end) AS "</a:t>
            </a:r>
            <a:r>
              <a:rPr lang="en-IN" sz="2400" dirty="0" err="1"/>
              <a:t>customer_Stayed</a:t>
            </a:r>
            <a:r>
              <a:rPr lang="en-IN" sz="2400" dirty="0"/>
              <a:t>" from </a:t>
            </a:r>
            <a:r>
              <a:rPr lang="en-IN" sz="2400" dirty="0" err="1"/>
              <a:t>tcc</a:t>
            </a:r>
            <a:endParaRPr lang="en-IN" sz="2400" dirty="0"/>
          </a:p>
          <a:p>
            <a:r>
              <a:rPr lang="en-IN" sz="2400" dirty="0"/>
              <a:t>    -&gt; group by </a:t>
            </a:r>
            <a:r>
              <a:rPr lang="en-IN" sz="2400" dirty="0" err="1"/>
              <a:t>PremiumTechSupport,StreamingTV,StreamingMovies</a:t>
            </a:r>
            <a:r>
              <a:rPr lang="en-IN" sz="2400" dirty="0"/>
              <a:t>, </a:t>
            </a:r>
            <a:r>
              <a:rPr lang="en-IN" sz="2400" dirty="0" err="1"/>
              <a:t>StreamingMusic</a:t>
            </a:r>
            <a:endParaRPr lang="en-IN" sz="2400" dirty="0"/>
          </a:p>
          <a:p>
            <a:r>
              <a:rPr lang="en-IN" sz="2400" dirty="0"/>
              <a:t>    -&gt; order by </a:t>
            </a:r>
            <a:r>
              <a:rPr lang="en-IN" sz="2400" dirty="0" err="1"/>
              <a:t>customer_Stayed</a:t>
            </a:r>
            <a:r>
              <a:rPr lang="en-IN" sz="2400" dirty="0"/>
              <a:t> </a:t>
            </a:r>
            <a:r>
              <a:rPr lang="en-IN" sz="2400" dirty="0" err="1"/>
              <a:t>desc</a:t>
            </a:r>
            <a:r>
              <a:rPr lang="en-IN" sz="2400" dirty="0"/>
              <a:t> limit 5;</a:t>
            </a:r>
            <a:endParaRPr lang="en-IN" sz="2000" dirty="0"/>
          </a:p>
          <a:p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27BB2-5502-AFBC-6231-4CE57F70269D}"/>
              </a:ext>
            </a:extLst>
          </p:cNvPr>
          <p:cNvSpPr/>
          <p:nvPr/>
        </p:nvSpPr>
        <p:spPr>
          <a:xfrm>
            <a:off x="0" y="2929179"/>
            <a:ext cx="12192000" cy="322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+--------------------+-------------+-----------------+----------------+-----------------+</a:t>
            </a:r>
          </a:p>
          <a:p>
            <a:pPr algn="ctr"/>
            <a:r>
              <a:rPr lang="en-IN" dirty="0"/>
              <a:t>| </a:t>
            </a:r>
            <a:r>
              <a:rPr lang="en-IN" dirty="0" err="1"/>
              <a:t>PremiumTechSupport</a:t>
            </a:r>
            <a:r>
              <a:rPr lang="en-IN" dirty="0"/>
              <a:t> | </a:t>
            </a:r>
            <a:r>
              <a:rPr lang="en-IN" dirty="0" err="1"/>
              <a:t>StreamingTV</a:t>
            </a:r>
            <a:r>
              <a:rPr lang="en-IN" dirty="0"/>
              <a:t> | </a:t>
            </a:r>
            <a:r>
              <a:rPr lang="en-IN" dirty="0" err="1"/>
              <a:t>StreamingMovies</a:t>
            </a:r>
            <a:r>
              <a:rPr lang="en-IN" dirty="0"/>
              <a:t> | </a:t>
            </a:r>
            <a:r>
              <a:rPr lang="en-IN" dirty="0" err="1"/>
              <a:t>StreamingMusic</a:t>
            </a:r>
            <a:r>
              <a:rPr lang="en-IN" dirty="0"/>
              <a:t> | </a:t>
            </a:r>
            <a:r>
              <a:rPr lang="en-IN" dirty="0" err="1"/>
              <a:t>customer_Stayed</a:t>
            </a:r>
            <a:r>
              <a:rPr lang="en-IN" dirty="0"/>
              <a:t> |</a:t>
            </a:r>
          </a:p>
          <a:p>
            <a:pPr algn="ctr"/>
            <a:r>
              <a:rPr lang="en-IN" dirty="0"/>
              <a:t>+--------------------+-------------+-----------------+----------------+-----------------+</a:t>
            </a:r>
          </a:p>
          <a:p>
            <a:pPr algn="ctr"/>
            <a:r>
              <a:rPr lang="en-IN" dirty="0"/>
              <a:t>| Yes                | Yes         | Yes             | Yes            |             640 |</a:t>
            </a:r>
          </a:p>
          <a:p>
            <a:pPr algn="ctr"/>
            <a:r>
              <a:rPr lang="en-IN" dirty="0"/>
              <a:t>| No                 | No          | No              | No             |             589 |</a:t>
            </a:r>
          </a:p>
          <a:p>
            <a:pPr algn="ctr"/>
            <a:r>
              <a:rPr lang="en-IN" dirty="0"/>
              <a:t>| No                 | Yes         | Yes             | Yes            |             412 |</a:t>
            </a:r>
          </a:p>
          <a:p>
            <a:pPr algn="ctr"/>
            <a:r>
              <a:rPr lang="en-IN" dirty="0"/>
              <a:t>| Yes                | No          | No              | No             |             323 |</a:t>
            </a:r>
          </a:p>
          <a:p>
            <a:pPr algn="ctr"/>
            <a:r>
              <a:rPr lang="en-IN" dirty="0"/>
              <a:t>| No                 | Yes         | No              | No             |             242 |</a:t>
            </a:r>
          </a:p>
          <a:p>
            <a:pPr algn="ctr"/>
            <a:r>
              <a:rPr lang="en-IN" dirty="0"/>
              <a:t>+--------------------+-------------+-----------------+----------------+-----------------+</a:t>
            </a:r>
          </a:p>
          <a:p>
            <a:pPr algn="ctr"/>
            <a:r>
              <a:rPr lang="en-IN" dirty="0"/>
              <a:t>5 rows in set (0.04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E5D8430F-54C4-04D3-A597-08E5F7F94BA0}"/>
              </a:ext>
            </a:extLst>
          </p:cNvPr>
          <p:cNvSpPr/>
          <p:nvPr/>
        </p:nvSpPr>
        <p:spPr>
          <a:xfrm>
            <a:off x="46495" y="247973"/>
            <a:ext cx="526942" cy="457201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1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8AA81-01ED-1424-8F10-1F6960323C7A}"/>
              </a:ext>
            </a:extLst>
          </p:cNvPr>
          <p:cNvSpPr txBox="1"/>
          <p:nvPr/>
        </p:nvSpPr>
        <p:spPr>
          <a:xfrm>
            <a:off x="1714500" y="0"/>
            <a:ext cx="1124208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Q16. Effect Churn By Payment Method And  Monthly Charge?</a:t>
            </a:r>
          </a:p>
          <a:p>
            <a:r>
              <a:rPr lang="en-IN" dirty="0">
                <a:solidFill>
                  <a:srgbClr val="00CC00"/>
                </a:solidFill>
              </a:rPr>
              <a:t>s</a:t>
            </a:r>
            <a:r>
              <a:rPr lang="en-IN" dirty="0"/>
              <a:t>elect </a:t>
            </a:r>
            <a:r>
              <a:rPr lang="en-IN" dirty="0" err="1"/>
              <a:t>PaymentMethod</a:t>
            </a:r>
            <a:r>
              <a:rPr lang="en-IN" dirty="0"/>
              <a:t>,</a:t>
            </a:r>
          </a:p>
          <a:p>
            <a:r>
              <a:rPr lang="en-IN" dirty="0"/>
              <a:t>    -&gt; case</a:t>
            </a:r>
          </a:p>
          <a:p>
            <a:r>
              <a:rPr lang="en-IN" dirty="0"/>
              <a:t>    -&gt; when </a:t>
            </a:r>
            <a:r>
              <a:rPr lang="en-IN" dirty="0" err="1"/>
              <a:t>MonthlyCharge</a:t>
            </a:r>
            <a:r>
              <a:rPr lang="en-IN" dirty="0"/>
              <a:t>&lt;50 then 'low'</a:t>
            </a:r>
          </a:p>
          <a:p>
            <a:r>
              <a:rPr lang="en-IN" dirty="0"/>
              <a:t>    -&gt; when </a:t>
            </a:r>
            <a:r>
              <a:rPr lang="en-IN" dirty="0" err="1"/>
              <a:t>MonthlyCharge</a:t>
            </a:r>
            <a:r>
              <a:rPr lang="en-IN" dirty="0"/>
              <a:t>&gt;50 and </a:t>
            </a:r>
            <a:r>
              <a:rPr lang="en-IN" dirty="0" err="1"/>
              <a:t>MonthlyCharge</a:t>
            </a:r>
            <a:r>
              <a:rPr lang="en-IN" dirty="0"/>
              <a:t>&lt;100 then 'medium'</a:t>
            </a:r>
          </a:p>
          <a:p>
            <a:r>
              <a:rPr lang="en-IN" dirty="0"/>
              <a:t>    -&gt; else 'high'</a:t>
            </a:r>
          </a:p>
          <a:p>
            <a:r>
              <a:rPr lang="en-IN" dirty="0"/>
              <a:t>    -&gt; end AS </a:t>
            </a:r>
            <a:r>
              <a:rPr lang="en-IN" dirty="0" err="1"/>
              <a:t>monthcharge</a:t>
            </a:r>
            <a:r>
              <a:rPr lang="en-IN" dirty="0"/>
              <a:t>,</a:t>
            </a:r>
          </a:p>
          <a:p>
            <a:r>
              <a:rPr lang="en-IN" dirty="0"/>
              <a:t>    -&gt; sum(case when </a:t>
            </a:r>
            <a:r>
              <a:rPr lang="en-IN" dirty="0" err="1"/>
              <a:t>CustomerStatus</a:t>
            </a:r>
            <a:r>
              <a:rPr lang="en-IN" dirty="0"/>
              <a:t>='Churned' then 1 else 0 end) AS CHURN FROM </a:t>
            </a:r>
            <a:r>
              <a:rPr lang="en-IN" dirty="0" err="1"/>
              <a:t>tcc</a:t>
            </a:r>
            <a:endParaRPr lang="en-IN" dirty="0"/>
          </a:p>
          <a:p>
            <a:r>
              <a:rPr lang="en-IN" dirty="0"/>
              <a:t>    -&gt; group by  </a:t>
            </a:r>
            <a:r>
              <a:rPr lang="en-IN" dirty="0" err="1"/>
              <a:t>PaymentMethod,monthcharge</a:t>
            </a:r>
            <a:r>
              <a:rPr lang="en-IN" dirty="0"/>
              <a:t>;</a:t>
            </a:r>
          </a:p>
          <a:p>
            <a:r>
              <a:rPr lang="en-IN" dirty="0"/>
              <a:t>+-----------------+-------------+-------+</a:t>
            </a:r>
          </a:p>
          <a:p>
            <a:r>
              <a:rPr lang="en-IN" dirty="0"/>
              <a:t>| </a:t>
            </a:r>
            <a:r>
              <a:rPr lang="en-IN" dirty="0" err="1"/>
              <a:t>PaymentMethod</a:t>
            </a:r>
            <a:r>
              <a:rPr lang="en-IN" dirty="0"/>
              <a:t>   | </a:t>
            </a:r>
            <a:r>
              <a:rPr lang="en-IN" dirty="0" err="1"/>
              <a:t>monthcharge</a:t>
            </a:r>
            <a:r>
              <a:rPr lang="en-IN" dirty="0"/>
              <a:t> | CHURN |</a:t>
            </a:r>
          </a:p>
          <a:p>
            <a:r>
              <a:rPr lang="en-IN" dirty="0"/>
              <a:t>+-----------------+-------------+-------+</a:t>
            </a:r>
          </a:p>
          <a:p>
            <a:r>
              <a:rPr lang="en-IN" dirty="0"/>
              <a:t>| Credit Card     | medium      |   233 |</a:t>
            </a:r>
          </a:p>
          <a:p>
            <a:r>
              <a:rPr lang="en-IN" dirty="0"/>
              <a:t>| Credit Card     | low         |    36 |</a:t>
            </a:r>
          </a:p>
          <a:p>
            <a:r>
              <a:rPr lang="en-IN" dirty="0"/>
              <a:t>| Bank Withdrawal | medium      |   908 |</a:t>
            </a:r>
          </a:p>
          <a:p>
            <a:r>
              <a:rPr lang="en-IN" dirty="0"/>
              <a:t>| Bank Withdrawal | high        |   203 |</a:t>
            </a:r>
          </a:p>
          <a:p>
            <a:r>
              <a:rPr lang="en-IN" dirty="0"/>
              <a:t>| Bank Withdrawal | low         |    68 |</a:t>
            </a:r>
          </a:p>
          <a:p>
            <a:r>
              <a:rPr lang="en-IN" dirty="0"/>
              <a:t>| Credit Card     | high        |    49 |</a:t>
            </a:r>
          </a:p>
          <a:p>
            <a:r>
              <a:rPr lang="en-IN" dirty="0"/>
              <a:t>| Mailed Check    | medium      |    70 |</a:t>
            </a:r>
          </a:p>
          <a:p>
            <a:r>
              <a:rPr lang="en-IN" dirty="0"/>
              <a:t>| Mailed Check    | low         |    15 |</a:t>
            </a:r>
          </a:p>
          <a:p>
            <a:r>
              <a:rPr lang="en-IN" dirty="0"/>
              <a:t>| Mailed Check    | high        |     4 |</a:t>
            </a:r>
          </a:p>
          <a:p>
            <a:r>
              <a:rPr lang="en-IN" dirty="0"/>
              <a:t>+-----------------+-------------+-------+</a:t>
            </a:r>
          </a:p>
          <a:p>
            <a:r>
              <a:rPr lang="en-IN" dirty="0"/>
              <a:t>9 rows in set (0.02 sec)?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5E20F148-CBDC-699B-276A-5B70A3F75BB1}"/>
              </a:ext>
            </a:extLst>
          </p:cNvPr>
          <p:cNvSpPr/>
          <p:nvPr/>
        </p:nvSpPr>
        <p:spPr>
          <a:xfrm>
            <a:off x="432847" y="130629"/>
            <a:ext cx="1038386" cy="849085"/>
          </a:xfrm>
          <a:prstGeom prst="curvedRightArrow">
            <a:avLst>
              <a:gd name="adj1" fmla="val 25000"/>
              <a:gd name="adj2" fmla="val 50000"/>
              <a:gd name="adj3" fmla="val 2185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3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FDFC7A-6B5B-138C-AC6D-C6F16170A248}"/>
              </a:ext>
            </a:extLst>
          </p:cNvPr>
          <p:cNvSpPr txBox="1"/>
          <p:nvPr/>
        </p:nvSpPr>
        <p:spPr>
          <a:xfrm>
            <a:off x="2557221" y="371959"/>
            <a:ext cx="66797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Q17. EXPLAIN INTRNET TYPE OF CHURN?</a:t>
            </a:r>
          </a:p>
          <a:p>
            <a:endParaRPr lang="en-IN" sz="2400" dirty="0">
              <a:solidFill>
                <a:srgbClr val="00CC00"/>
              </a:solidFill>
            </a:endParaRPr>
          </a:p>
          <a:p>
            <a:r>
              <a:rPr lang="en-IN" sz="2400" dirty="0"/>
              <a:t>select  </a:t>
            </a:r>
            <a:r>
              <a:rPr lang="en-IN" sz="2400" dirty="0" err="1"/>
              <a:t>InternetType</a:t>
            </a:r>
            <a:r>
              <a:rPr lang="en-IN" sz="2400" dirty="0"/>
              <a:t>, count(*) AS CHURN FROM </a:t>
            </a:r>
            <a:r>
              <a:rPr lang="en-IN" sz="2400" dirty="0" err="1"/>
              <a:t>tcc</a:t>
            </a:r>
            <a:endParaRPr lang="en-IN" sz="2400" dirty="0"/>
          </a:p>
          <a:p>
            <a:r>
              <a:rPr lang="en-IN" sz="2400" dirty="0"/>
              <a:t>    -&gt; group by </a:t>
            </a:r>
            <a:r>
              <a:rPr lang="en-IN" sz="2400" dirty="0" err="1"/>
              <a:t>InternetType</a:t>
            </a:r>
            <a:r>
              <a:rPr lang="en-IN" sz="2400" dirty="0"/>
              <a:t>;</a:t>
            </a:r>
          </a:p>
          <a:p>
            <a:r>
              <a:rPr lang="en-IN" sz="2400" dirty="0"/>
              <a:t>+--------------+-------+</a:t>
            </a:r>
          </a:p>
          <a:p>
            <a:r>
              <a:rPr lang="en-IN" sz="2400" dirty="0"/>
              <a:t>| </a:t>
            </a:r>
            <a:r>
              <a:rPr lang="en-IN" sz="2400" dirty="0" err="1"/>
              <a:t>InternetType</a:t>
            </a:r>
            <a:r>
              <a:rPr lang="en-IN" sz="2400" dirty="0"/>
              <a:t> | CHURN |</a:t>
            </a:r>
          </a:p>
          <a:p>
            <a:r>
              <a:rPr lang="en-IN" sz="2400" dirty="0"/>
              <a:t>+--------------+-------+</a:t>
            </a:r>
          </a:p>
          <a:p>
            <a:r>
              <a:rPr lang="en-IN" sz="2400" dirty="0"/>
              <a:t>| Cable        |   601 |</a:t>
            </a:r>
          </a:p>
          <a:p>
            <a:r>
              <a:rPr lang="en-IN" sz="2400" dirty="0"/>
              <a:t>| Fiber Optic  |  3035 |</a:t>
            </a:r>
          </a:p>
          <a:p>
            <a:r>
              <a:rPr lang="en-IN" sz="2400" dirty="0"/>
              <a:t>| DSL          |  1199 |</a:t>
            </a:r>
          </a:p>
          <a:p>
            <a:r>
              <a:rPr lang="en-IN" sz="2400" dirty="0"/>
              <a:t>+--------------+-------+</a:t>
            </a:r>
          </a:p>
          <a:p>
            <a:r>
              <a:rPr lang="en-IN" sz="2400" dirty="0"/>
              <a:t>3 rows in set (0.01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6CEF8DA7-4FC7-2CFA-5287-C9D1BA54BAB6}"/>
              </a:ext>
            </a:extLst>
          </p:cNvPr>
          <p:cNvSpPr/>
          <p:nvPr/>
        </p:nvSpPr>
        <p:spPr>
          <a:xfrm>
            <a:off x="979714" y="494838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5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4F95D-A222-2D46-2412-F7AA95769011}"/>
              </a:ext>
            </a:extLst>
          </p:cNvPr>
          <p:cNvSpPr txBox="1"/>
          <p:nvPr/>
        </p:nvSpPr>
        <p:spPr>
          <a:xfrm>
            <a:off x="1782305" y="263471"/>
            <a:ext cx="88650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Q18. EXPLAIN PAYMENT  METHOD DISTRIBUTION?</a:t>
            </a:r>
          </a:p>
          <a:p>
            <a:endParaRPr lang="en-IN" sz="2400" dirty="0">
              <a:solidFill>
                <a:srgbClr val="00CC00"/>
              </a:solidFill>
            </a:endParaRPr>
          </a:p>
          <a:p>
            <a:r>
              <a:rPr lang="en-IN" dirty="0"/>
              <a:t> </a:t>
            </a:r>
            <a:r>
              <a:rPr lang="en-IN" sz="2400" dirty="0"/>
              <a:t>SELECT </a:t>
            </a:r>
            <a:r>
              <a:rPr lang="en-IN" sz="2400" dirty="0" err="1"/>
              <a:t>PaymentMethod</a:t>
            </a:r>
            <a:r>
              <a:rPr lang="en-IN" sz="2400" dirty="0"/>
              <a:t>, COUNT(*) AS COUNT FROM </a:t>
            </a:r>
            <a:r>
              <a:rPr lang="en-IN" sz="2400" dirty="0" err="1"/>
              <a:t>tcc</a:t>
            </a:r>
            <a:endParaRPr lang="en-IN" sz="2400" dirty="0"/>
          </a:p>
          <a:p>
            <a:r>
              <a:rPr lang="en-IN" sz="2400" dirty="0"/>
              <a:t>    -&gt; group by </a:t>
            </a:r>
            <a:r>
              <a:rPr lang="en-IN" sz="2400" dirty="0" err="1"/>
              <a:t>PaymentMethod</a:t>
            </a:r>
            <a:r>
              <a:rPr lang="en-IN" sz="2400" dirty="0"/>
              <a:t>;</a:t>
            </a:r>
          </a:p>
          <a:p>
            <a:r>
              <a:rPr lang="en-IN" sz="2400" dirty="0"/>
              <a:t>+-----------------+-------+</a:t>
            </a:r>
          </a:p>
          <a:p>
            <a:r>
              <a:rPr lang="en-IN" sz="2400" dirty="0"/>
              <a:t>| </a:t>
            </a:r>
            <a:r>
              <a:rPr lang="en-IN" sz="2400" dirty="0" err="1"/>
              <a:t>PaymentMethod</a:t>
            </a:r>
            <a:r>
              <a:rPr lang="en-IN" sz="2400" dirty="0"/>
              <a:t>   | COUNT |</a:t>
            </a:r>
          </a:p>
          <a:p>
            <a:r>
              <a:rPr lang="en-IN" sz="2400" dirty="0"/>
              <a:t>+-----------------+-------+</a:t>
            </a:r>
          </a:p>
          <a:p>
            <a:r>
              <a:rPr lang="en-IN" sz="2400" dirty="0"/>
              <a:t>| Credit Card     |  1558 |</a:t>
            </a:r>
          </a:p>
          <a:p>
            <a:r>
              <a:rPr lang="en-IN" sz="2400" dirty="0"/>
              <a:t>| Bank Withdrawal |  3086 |</a:t>
            </a:r>
          </a:p>
          <a:p>
            <a:r>
              <a:rPr lang="en-IN" sz="2400" dirty="0"/>
              <a:t>| Mailed Check    |   191 |</a:t>
            </a:r>
          </a:p>
          <a:p>
            <a:r>
              <a:rPr lang="en-IN" sz="2400" dirty="0"/>
              <a:t>+-----------------+-------+</a:t>
            </a:r>
          </a:p>
          <a:p>
            <a:r>
              <a:rPr lang="en-IN" sz="2400" dirty="0"/>
              <a:t>3 rows in set (0.02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B6FB027A-8EBE-8B99-118C-0926F7FC4CBA}"/>
              </a:ext>
            </a:extLst>
          </p:cNvPr>
          <p:cNvSpPr/>
          <p:nvPr/>
        </p:nvSpPr>
        <p:spPr>
          <a:xfrm>
            <a:off x="571592" y="462182"/>
            <a:ext cx="973072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4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A6422C-00E0-C2CD-6510-B6CB9397EBDC}"/>
              </a:ext>
            </a:extLst>
          </p:cNvPr>
          <p:cNvSpPr txBox="1"/>
          <p:nvPr/>
        </p:nvSpPr>
        <p:spPr>
          <a:xfrm>
            <a:off x="2402237" y="170481"/>
            <a:ext cx="6757261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CC00"/>
                </a:solidFill>
              </a:rPr>
              <a:t>Q19.EXPLAIN JOIN TWO TABLE DEFINE ZIPCODE?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  <a:r>
              <a:rPr lang="en-IN" sz="2000" dirty="0"/>
              <a:t>SELECT </a:t>
            </a:r>
            <a:r>
              <a:rPr lang="en-IN" sz="2000" dirty="0" err="1"/>
              <a:t>tcc.City,tcc.Contract,tzp.Population</a:t>
            </a:r>
            <a:r>
              <a:rPr lang="en-IN" sz="2000" dirty="0"/>
              <a:t> from </a:t>
            </a:r>
            <a:r>
              <a:rPr lang="en-IN" sz="2000" dirty="0" err="1"/>
              <a:t>tcc</a:t>
            </a:r>
            <a:endParaRPr lang="en-IN" sz="2000" dirty="0"/>
          </a:p>
          <a:p>
            <a:r>
              <a:rPr lang="en-IN" sz="2000" dirty="0"/>
              <a:t>    -&gt; INNER JOIN </a:t>
            </a:r>
            <a:r>
              <a:rPr lang="en-IN" sz="2000" dirty="0" err="1"/>
              <a:t>tzp</a:t>
            </a:r>
            <a:r>
              <a:rPr lang="en-IN" sz="2000" dirty="0"/>
              <a:t> ON </a:t>
            </a:r>
            <a:r>
              <a:rPr lang="en-IN" sz="2000" dirty="0" err="1"/>
              <a:t>tcc.ZipCode</a:t>
            </a:r>
            <a:r>
              <a:rPr lang="en-IN" sz="2000" dirty="0"/>
              <a:t>=</a:t>
            </a:r>
            <a:r>
              <a:rPr lang="en-IN" sz="2000" dirty="0" err="1"/>
              <a:t>tzp.ZipCode</a:t>
            </a:r>
            <a:endParaRPr lang="en-IN" sz="2000" dirty="0"/>
          </a:p>
          <a:p>
            <a:r>
              <a:rPr lang="en-IN" sz="2000" dirty="0"/>
              <a:t>    -&gt; order by Population </a:t>
            </a:r>
            <a:r>
              <a:rPr lang="en-IN" sz="2000" dirty="0" err="1"/>
              <a:t>desc</a:t>
            </a:r>
            <a:r>
              <a:rPr lang="en-IN" sz="2000" dirty="0"/>
              <a:t> limit 5;</a:t>
            </a:r>
          </a:p>
          <a:p>
            <a:r>
              <a:rPr lang="en-IN" sz="2000" dirty="0"/>
              <a:t>+---------+----------------+------------+</a:t>
            </a:r>
          </a:p>
          <a:p>
            <a:r>
              <a:rPr lang="en-IN" sz="2000" dirty="0"/>
              <a:t>| City    | Contract       | Population |</a:t>
            </a:r>
          </a:p>
          <a:p>
            <a:r>
              <a:rPr lang="en-IN" sz="2000" dirty="0"/>
              <a:t>+---------+----------------+------------+</a:t>
            </a:r>
          </a:p>
          <a:p>
            <a:r>
              <a:rPr lang="en-IN" sz="2000" dirty="0"/>
              <a:t>| Bell    | Two Year       |     105285 |</a:t>
            </a:r>
          </a:p>
          <a:p>
            <a:r>
              <a:rPr lang="en-IN" sz="2000" dirty="0"/>
              <a:t>| Bell    | One Year       |     105285 |</a:t>
            </a:r>
          </a:p>
          <a:p>
            <a:r>
              <a:rPr lang="en-IN" sz="2000" dirty="0"/>
              <a:t>| Bell    | One Year       |     105285 |</a:t>
            </a:r>
          </a:p>
          <a:p>
            <a:r>
              <a:rPr lang="en-IN" sz="2000" dirty="0"/>
              <a:t>| Norwalk | Month-to-Month |     103214 |</a:t>
            </a:r>
          </a:p>
          <a:p>
            <a:r>
              <a:rPr lang="en-IN" sz="2000" dirty="0"/>
              <a:t>| Norwalk | Two Year       |     103214 |</a:t>
            </a:r>
          </a:p>
          <a:p>
            <a:r>
              <a:rPr lang="en-IN" sz="2000" dirty="0"/>
              <a:t>+---------+----------------+------------+</a:t>
            </a:r>
          </a:p>
          <a:p>
            <a:r>
              <a:rPr lang="en-IN" sz="2000" dirty="0"/>
              <a:t>5 rows in set (0.03 sec)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115398AF-C46F-F84F-4EFD-C2937FE8CDC1}"/>
              </a:ext>
            </a:extLst>
          </p:cNvPr>
          <p:cNvSpPr/>
          <p:nvPr/>
        </p:nvSpPr>
        <p:spPr>
          <a:xfrm>
            <a:off x="930729" y="445853"/>
            <a:ext cx="1038386" cy="103838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0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2354B-476B-42F1-098C-A9205E52BB1B}"/>
              </a:ext>
            </a:extLst>
          </p:cNvPr>
          <p:cNvSpPr txBox="1"/>
          <p:nvPr/>
        </p:nvSpPr>
        <p:spPr>
          <a:xfrm>
            <a:off x="0" y="216976"/>
            <a:ext cx="123624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rgbClr val="0070C0"/>
                </a:solidFill>
              </a:rPr>
              <a:t>Technologies and Tools:-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Expertise in data analysis and visualization using SQL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Applied statistical </a:t>
            </a:r>
            <a:r>
              <a:rPr lang="en-IN" sz="2400" dirty="0" err="1"/>
              <a:t>modeling</a:t>
            </a:r>
            <a:r>
              <a:rPr lang="en-IN" sz="2400" dirty="0"/>
              <a:t> and machine learning techniques for predictive churn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Utilized SQL and other data manipulation tools for efficient data preparation.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rgbClr val="0070C0"/>
                </a:solidFill>
              </a:rPr>
              <a:t>Results and Impact:-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Significantly contributed to reducing churn rates, resulting in improved customer retention and revenue stability.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Received recognition for the successful implementation of data-driven strategies, positively impacting the bottom line.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rgbClr val="0070C0"/>
                </a:solidFill>
              </a:rPr>
              <a:t>Skills Developed:-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Predictive </a:t>
            </a:r>
            <a:r>
              <a:rPr lang="en-IN" sz="2400" dirty="0" err="1"/>
              <a:t>modeling</a:t>
            </a:r>
            <a:r>
              <a:rPr lang="en-IN" sz="2400" dirty="0"/>
              <a:t> for customer churn analysis.-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Advanced data visualization and interpretation using SQL.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Collaborative problem-solving with cross-functional teams in the telecom industry.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06B6D3-2D82-47C4-7EE9-652477C6C8F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Technologies and Tools:-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2400" dirty="0"/>
              <a:t>Expertise in data analysis and visualization using SQL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Applied statistical </a:t>
            </a:r>
            <a:r>
              <a:rPr lang="en-IN" sz="2400" dirty="0" err="1"/>
              <a:t>modeling</a:t>
            </a:r>
            <a:r>
              <a:rPr lang="en-IN" sz="2400" dirty="0"/>
              <a:t> and machine learning techniques for predictive churn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Utilized SQL and other data manipulation tools for efficient data preparation.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Results and Impact:-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Significantly contributed to reducing churn rates, resulting in improved customer retention and revenue stability.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Received recognition for the successful implementation of data-driven strategies, positively impacting the bottom line.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Skills Developed:-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Predictive </a:t>
            </a:r>
            <a:r>
              <a:rPr lang="en-IN" sz="2400" dirty="0" err="1"/>
              <a:t>modeling</a:t>
            </a:r>
            <a:r>
              <a:rPr lang="en-IN" sz="2400" dirty="0"/>
              <a:t> for customer churn analysis.-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Advanced data visualization and interpretation using SQL.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Collaborative problem-solving with cross-functional teams in the telecom industry.</a:t>
            </a:r>
          </a:p>
        </p:txBody>
      </p:sp>
    </p:spTree>
    <p:extLst>
      <p:ext uri="{BB962C8B-B14F-4D97-AF65-F5344CB8AC3E}">
        <p14:creationId xmlns:p14="http://schemas.microsoft.com/office/powerpoint/2010/main" val="4594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1DA02-D2C4-C5EB-8128-AC9CFC66D103}"/>
              </a:ext>
            </a:extLst>
          </p:cNvPr>
          <p:cNvSpPr/>
          <p:nvPr/>
        </p:nvSpPr>
        <p:spPr>
          <a:xfrm>
            <a:off x="-8933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B90E6B-38A4-3966-960F-33FFF214268D}"/>
              </a:ext>
            </a:extLst>
          </p:cNvPr>
          <p:cNvSpPr/>
          <p:nvPr/>
        </p:nvSpPr>
        <p:spPr>
          <a:xfrm>
            <a:off x="2446149" y="201479"/>
            <a:ext cx="7299702" cy="1999280"/>
          </a:xfrm>
          <a:prstGeom prst="ellipse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B050"/>
                </a:solidFill>
              </a:rPr>
              <a:t>P</a:t>
            </a:r>
            <a:r>
              <a:rPr lang="en-US" sz="5400" dirty="0"/>
              <a:t>rimary </a:t>
            </a:r>
            <a:r>
              <a:rPr lang="en-US" sz="5400" dirty="0">
                <a:solidFill>
                  <a:srgbClr val="00B050"/>
                </a:solidFill>
              </a:rPr>
              <a:t>G</a:t>
            </a:r>
            <a:r>
              <a:rPr lang="en-US" sz="5400" dirty="0"/>
              <a:t>oals</a:t>
            </a:r>
            <a:endParaRPr lang="en-IN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7DD50-8F24-99ED-5538-7976AAF2E226}"/>
              </a:ext>
            </a:extLst>
          </p:cNvPr>
          <p:cNvSpPr/>
          <p:nvPr/>
        </p:nvSpPr>
        <p:spPr>
          <a:xfrm>
            <a:off x="704646" y="2847810"/>
            <a:ext cx="3208150" cy="33941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Data Gathering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E60AC-CCDF-2D39-ADBA-14D7F9B60ABF}"/>
              </a:ext>
            </a:extLst>
          </p:cNvPr>
          <p:cNvSpPr/>
          <p:nvPr/>
        </p:nvSpPr>
        <p:spPr>
          <a:xfrm>
            <a:off x="4637455" y="2832313"/>
            <a:ext cx="3179740" cy="3394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fgggggggggggggggggggggggggggggggggggggggggggggggggggg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2E1DA-E2DE-EEA2-8395-ED39AF5B303A}"/>
              </a:ext>
            </a:extLst>
          </p:cNvPr>
          <p:cNvSpPr/>
          <p:nvPr/>
        </p:nvSpPr>
        <p:spPr>
          <a:xfrm>
            <a:off x="8567096" y="2911743"/>
            <a:ext cx="3151247" cy="33941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16EF34A8-788F-F927-9A99-C85E8466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59" y="3708492"/>
            <a:ext cx="3188075" cy="2545068"/>
          </a:xfrm>
          <a:prstGeom prst="rect">
            <a:avLst/>
          </a:prstGeom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C3C38575-DA19-792B-80F5-C4AEDE33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26375" y="3692466"/>
            <a:ext cx="3179740" cy="256109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37C8B2C-429E-4081-ECD5-10FE055C20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67096" y="3861990"/>
            <a:ext cx="3179740" cy="25610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FBB443-DDB2-29B7-5E05-02168BB6F2CC}"/>
              </a:ext>
            </a:extLst>
          </p:cNvPr>
          <p:cNvSpPr/>
          <p:nvPr/>
        </p:nvSpPr>
        <p:spPr>
          <a:xfrm>
            <a:off x="991893" y="3061441"/>
            <a:ext cx="2650210" cy="50316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</a:rPr>
              <a:t>  Data Gathering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734C3-C689-21E3-2EDA-4B5B075B34F2}"/>
              </a:ext>
            </a:extLst>
          </p:cNvPr>
          <p:cNvSpPr/>
          <p:nvPr/>
        </p:nvSpPr>
        <p:spPr>
          <a:xfrm>
            <a:off x="4928460" y="3060910"/>
            <a:ext cx="2572719" cy="5037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Data Cleaning</a:t>
            </a: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1E19C-780C-D082-C6C3-ADFCB888AE7C}"/>
              </a:ext>
            </a:extLst>
          </p:cNvPr>
          <p:cNvSpPr/>
          <p:nvPr/>
        </p:nvSpPr>
        <p:spPr>
          <a:xfrm>
            <a:off x="8927024" y="3028952"/>
            <a:ext cx="2273083" cy="663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</a:t>
            </a:r>
            <a:r>
              <a:rPr lang="en-US" sz="2000" dirty="0"/>
              <a:t>reating DAX Functions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0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4B3F5F-7256-AFFA-2BD9-F54C10C7E72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entury Gothic" panose="020B0502020202020204" pitchFamily="34" charset="0"/>
              </a:rPr>
              <a:t>Data Gathering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73D4BF-D7AC-A905-8806-BFE63E3D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0895"/>
            <a:ext cx="12192000" cy="58971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9DF35A-AE7D-BA33-C5FF-C60B6D3AB173}"/>
              </a:ext>
            </a:extLst>
          </p:cNvPr>
          <p:cNvSpPr/>
          <p:nvPr/>
        </p:nvSpPr>
        <p:spPr>
          <a:xfrm>
            <a:off x="3115160" y="1"/>
            <a:ext cx="5021450" cy="9608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Data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Gathering</a:t>
            </a:r>
            <a:endParaRPr lang="en-IN" sz="4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88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76C1A-2FB4-F33E-A10D-945682A8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56"/>
            <a:ext cx="12192000" cy="691665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914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EF627-12EB-50F1-3514-30162676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42680"/>
            <a:ext cx="12311920" cy="717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4FB13-6F0D-9483-6FCD-A69BC22BB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787"/>
            <a:ext cx="12192000" cy="708078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92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EBD3B-9C6A-5198-85B1-7A2A0DF6D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76" y="-1146876"/>
            <a:ext cx="12424475" cy="80048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0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2115</TotalTime>
  <Words>2120</Words>
  <Application>Microsoft Office PowerPoint</Application>
  <PresentationFormat>Widescreen</PresentationFormat>
  <Paragraphs>345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Rounded MT Bold</vt:lpstr>
      <vt:lpstr>Calibri</vt:lpstr>
      <vt:lpstr>Century Gothic</vt:lpstr>
      <vt:lpstr>Gill Sans MT</vt:lpstr>
      <vt:lpstr>Inter</vt:lpstr>
      <vt:lpstr>Wingdings</vt:lpstr>
      <vt:lpstr>Gallery</vt:lpstr>
      <vt:lpstr>Telecom Customer Churn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Data Analysis</dc:title>
  <dc:creator>hitesh dhakad</dc:creator>
  <cp:lastModifiedBy>hitesh dhakad</cp:lastModifiedBy>
  <cp:revision>18</cp:revision>
  <dcterms:created xsi:type="dcterms:W3CDTF">2024-03-12T07:48:39Z</dcterms:created>
  <dcterms:modified xsi:type="dcterms:W3CDTF">2024-04-12T07:03:22Z</dcterms:modified>
</cp:coreProperties>
</file>