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3"/>
    <p:restoredTop sz="94650"/>
  </p:normalViewPr>
  <p:slideViewPr>
    <p:cSldViewPr snapToGrid="0" snapToObjects="1">
      <p:cViewPr varScale="1">
        <p:scale>
          <a:sx n="112" d="100"/>
          <a:sy n="112" d="100"/>
        </p:scale>
        <p:origin x="91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tableStyles" Target="tableStyle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theme" Target="theme/theme1.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viewProps" Target="viewProps.xml" /><Relationship Id="rId5" Type="http://schemas.openxmlformats.org/officeDocument/2006/relationships/slide" Target="slides/slide1.xml" /><Relationship Id="rId10"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ABD0-2B94-9644-B28F-F6FFD54B0F30}" type="datetimeFigureOut">
              <a:rPr lang="en-US" smtClean="0"/>
              <a:t>6/18/2020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5F994F-AE77-2C4C-96D0-AE67D096FE84}" type="slidenum">
              <a:rPr lang="en-US" smtClean="0"/>
              <a:t>‹#›</a:t>
            </a:fld>
            <a:endParaRPr lang="en-US"/>
          </a:p>
        </p:txBody>
      </p:sp>
    </p:spTree>
    <p:extLst>
      <p:ext uri="{BB962C8B-B14F-4D97-AF65-F5344CB8AC3E}">
        <p14:creationId xmlns:p14="http://schemas.microsoft.com/office/powerpoint/2010/main" val="82044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B6AA-A0B7-1F48-B94D-FA8A71BAA0E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747E01-EF05-F447-A7B2-1BC234B757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91F06F-9A69-F049-B3AF-298690ADCC22}"/>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44441450-274C-F549-B33B-C06B63F6D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169E8-7A4A-A040-962A-858A0040BF6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988317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FBFB-99CF-F948-A47F-60A1778BA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4F67D9-FB3A-2449-9F12-6588037A5F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2D74631-D8EC-F446-BF0F-EBCBBD79F807}"/>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9955F597-2574-9943-B3A7-90FE82B7C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8F5E9-5C99-6A4E-AD81-4DC9F2D4EEC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949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49018-C6BE-F746-9058-196B8EDF89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AF3B80-2431-9B40-9F19-239CE733E09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76C7F57-B881-E04B-B079-557DE98D6C59}"/>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C788882D-779C-814B-AC41-3D25B5463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51763-6EA1-734B-913A-D88B437A1A9A}"/>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00576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BF485-BB60-1549-A0AA-EB23E15E93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951B25E-FC58-6442-BF32-04EB471FC71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07245E1-EDDE-F948-A571-0BE696D2A447}"/>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81FA3E6D-556A-5B4D-A8C3-B8CEF7539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93B23-8E08-D049-A86A-620069E827C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75501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EBA7-6FAF-1A41-A1B5-CE75576E738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1C24AE-0070-444A-9FE5-07D34EDFC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CF91E4-48B8-8344-B137-2FDAA04D6833}"/>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F63EDA5B-6F5E-4B46-B00F-B7638DD5E1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66567-1784-1840-A563-094E2A6295AB}"/>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195535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DF41-9464-7440-9731-C5B73F916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72C94D-6B2A-7C46-8577-3003F41AF7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8FFF9AE-2871-9443-B87E-712C7ECC8A5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B680CE-ED03-A34F-B7B0-536E5110E816}"/>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6" name="Footer Placeholder 5">
            <a:extLst>
              <a:ext uri="{FF2B5EF4-FFF2-40B4-BE49-F238E27FC236}">
                <a16:creationId xmlns:a16="http://schemas.microsoft.com/office/drawing/2014/main" id="{DBF13B6D-18DB-2D41-99AD-669AD118C7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1BB31A-DA3A-874E-AAF0-66FA46F6CBA8}"/>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2122495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E5CB-8DF9-134D-A080-4D93CCBF130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A33D589-6D73-2D48-AE00-70CF65EBB6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BE9E9D-44FA-E040-AC88-BC8D42819A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DBD4281-4D4B-2742-9B45-38CB205A54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793C9B1-55B5-1149-9F13-352C5B70524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090E9BD-64DF-CE48-A695-9B7E425BE7E3}"/>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8" name="Footer Placeholder 7">
            <a:extLst>
              <a:ext uri="{FF2B5EF4-FFF2-40B4-BE49-F238E27FC236}">
                <a16:creationId xmlns:a16="http://schemas.microsoft.com/office/drawing/2014/main" id="{11477187-E344-C147-8FD2-58D0A133F6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A2406-8486-2241-B0CE-CF0825515E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47307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2615-EEC1-2340-9B10-DCF58A7E4B9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3CF82F3-4F2D-9F4B-A9BC-E545325AD2D2}"/>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4" name="Footer Placeholder 3">
            <a:extLst>
              <a:ext uri="{FF2B5EF4-FFF2-40B4-BE49-F238E27FC236}">
                <a16:creationId xmlns:a16="http://schemas.microsoft.com/office/drawing/2014/main" id="{355F0772-7E5E-B941-A9BA-FC36CB6E1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9C1F7D-4703-8646-8BF6-C2CDE036DB19}"/>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61650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D32829-6781-2644-95B1-9E8F252C3ACD}"/>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3" name="Footer Placeholder 2">
            <a:extLst>
              <a:ext uri="{FF2B5EF4-FFF2-40B4-BE49-F238E27FC236}">
                <a16:creationId xmlns:a16="http://schemas.microsoft.com/office/drawing/2014/main" id="{B6AFD699-EE5F-B844-8B5C-3E07C6EFC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0BC68-BD33-454F-8C30-AEBB09494F87}"/>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3267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B98-C849-414D-8570-062A25DEA4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9C09C1E-99E3-0342-91E2-DD5CA7039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1BE5754-EBF2-F54A-A4BB-4742D6390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3E6132-956E-F744-993E-9D7107BAF126}"/>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6" name="Footer Placeholder 5">
            <a:extLst>
              <a:ext uri="{FF2B5EF4-FFF2-40B4-BE49-F238E27FC236}">
                <a16:creationId xmlns:a16="http://schemas.microsoft.com/office/drawing/2014/main" id="{BABAE542-4438-364E-9191-E72430F82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6EE341-2738-B749-A716-ED55F5D9AA4C}"/>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771800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1F4F-8F38-A24B-83A3-9C51736DAB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7972EB2-DDF3-2B43-A3D7-8BFE907F6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F08455-8EE6-5E42-9DD5-DB03FAAFA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F95BF6-9A3E-B541-BCD6-75E04ADD2665}"/>
              </a:ext>
            </a:extLst>
          </p:cNvPr>
          <p:cNvSpPr>
            <a:spLocks noGrp="1"/>
          </p:cNvSpPr>
          <p:nvPr>
            <p:ph type="dt" sz="half" idx="10"/>
          </p:nvPr>
        </p:nvSpPr>
        <p:spPr/>
        <p:txBody>
          <a:bodyPr/>
          <a:lstStyle/>
          <a:p>
            <a:fld id="{820DD29F-9F85-7A4E-81D8-E1CCE39CB367}" type="datetimeFigureOut">
              <a:rPr lang="en-US" smtClean="0"/>
              <a:t>6/18/2020</a:t>
            </a:fld>
            <a:endParaRPr lang="en-US"/>
          </a:p>
        </p:txBody>
      </p:sp>
      <p:sp>
        <p:nvSpPr>
          <p:cNvPr id="6" name="Footer Placeholder 5">
            <a:extLst>
              <a:ext uri="{FF2B5EF4-FFF2-40B4-BE49-F238E27FC236}">
                <a16:creationId xmlns:a16="http://schemas.microsoft.com/office/drawing/2014/main" id="{4373EE22-B32B-6843-B3EC-442A7D5DF0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0EA0-326B-B849-AE7F-AC3005ED27A2}"/>
              </a:ext>
            </a:extLst>
          </p:cNvPr>
          <p:cNvSpPr>
            <a:spLocks noGrp="1"/>
          </p:cNvSpPr>
          <p:nvPr>
            <p:ph type="sldNum" sz="quarter" idx="12"/>
          </p:nvPr>
        </p:nvSpPr>
        <p:spPr/>
        <p:txBody>
          <a:bodyPr/>
          <a:lstStyle/>
          <a:p>
            <a:fld id="{E94AC565-DBE8-A74F-B0A4-5BFBDDB0F9BF}" type="slidenum">
              <a:rPr lang="en-US" smtClean="0"/>
              <a:t>‹#›</a:t>
            </a:fld>
            <a:endParaRPr lang="en-US"/>
          </a:p>
        </p:txBody>
      </p:sp>
    </p:spTree>
    <p:extLst>
      <p:ext uri="{BB962C8B-B14F-4D97-AF65-F5344CB8AC3E}">
        <p14:creationId xmlns:p14="http://schemas.microsoft.com/office/powerpoint/2010/main" val="547190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7829D-3A2B-124B-91AD-5AAE3FACC9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778CA3C-8F7D-BA48-9968-164985977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93755F-6BD0-864B-8348-6EFB371CB3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DD29F-9F85-7A4E-81D8-E1CCE39CB367}" type="datetimeFigureOut">
              <a:rPr lang="en-US" smtClean="0"/>
              <a:t>6/18/2020</a:t>
            </a:fld>
            <a:endParaRPr lang="en-US"/>
          </a:p>
        </p:txBody>
      </p:sp>
      <p:sp>
        <p:nvSpPr>
          <p:cNvPr id="5" name="Footer Placeholder 4">
            <a:extLst>
              <a:ext uri="{FF2B5EF4-FFF2-40B4-BE49-F238E27FC236}">
                <a16:creationId xmlns:a16="http://schemas.microsoft.com/office/drawing/2014/main" id="{3D9E8579-395B-924E-99B9-273D46B5F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517573-8467-0E4D-ADE1-AA08239EDE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AC565-DBE8-A74F-B0A4-5BFBDDB0F9BF}" type="slidenum">
              <a:rPr lang="en-US" smtClean="0"/>
              <a:t>‹#›</a:t>
            </a:fld>
            <a:endParaRPr lang="en-US"/>
          </a:p>
        </p:txBody>
      </p:sp>
    </p:spTree>
    <p:extLst>
      <p:ext uri="{BB962C8B-B14F-4D97-AF65-F5344CB8AC3E}">
        <p14:creationId xmlns:p14="http://schemas.microsoft.com/office/powerpoint/2010/main" val="1179353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hyperlink" Target="http://www.surpassyourdreams.com/" TargetMode="Externa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ACE-BF0E-9542-9A45-54440A02DFB3}"/>
              </a:ext>
            </a:extLst>
          </p:cNvPr>
          <p:cNvSpPr>
            <a:spLocks noGrp="1"/>
          </p:cNvSpPr>
          <p:nvPr>
            <p:ph type="ctrTitle"/>
          </p:nvPr>
        </p:nvSpPr>
        <p:spPr>
          <a:xfrm>
            <a:off x="1702130" y="535926"/>
            <a:ext cx="9144000" cy="2387600"/>
          </a:xfrm>
        </p:spPr>
        <p:txBody>
          <a:bodyPr>
            <a:normAutofit/>
          </a:bodyPr>
          <a:lstStyle/>
          <a:p>
            <a:r>
              <a:rPr lang="en-US" sz="4800" b="1" dirty="0">
                <a:solidFill>
                  <a:srgbClr val="0070C0"/>
                </a:solidFill>
                <a:latin typeface="Segoe UI Semibold" panose="020B0502040204020203" pitchFamily="34" charset="0"/>
                <a:cs typeface="Segoe UI Semibold" panose="020B0502040204020203" pitchFamily="34" charset="0"/>
              </a:rPr>
              <a:t>Bringing your professional voice to the Microsoft table</a:t>
            </a:r>
            <a:endParaRPr lang="en-AU" sz="4800" b="1" dirty="0">
              <a:solidFill>
                <a:srgbClr val="0070C0"/>
              </a:solidFill>
              <a:latin typeface="Segoe UI Semibold" panose="020B0502040204020203" pitchFamily="34" charset="0"/>
              <a:cs typeface="Segoe UI Semibold" panose="020B0502040204020203" pitchFamily="34" charset="0"/>
            </a:endParaRPr>
          </a:p>
        </p:txBody>
      </p:sp>
      <p:sp>
        <p:nvSpPr>
          <p:cNvPr id="3" name="Subtitle 2">
            <a:extLst>
              <a:ext uri="{FF2B5EF4-FFF2-40B4-BE49-F238E27FC236}">
                <a16:creationId xmlns:a16="http://schemas.microsoft.com/office/drawing/2014/main" id="{1DD75BC5-A706-584B-9D4D-43262A6F981D}"/>
              </a:ext>
            </a:extLst>
          </p:cNvPr>
          <p:cNvSpPr>
            <a:spLocks noGrp="1"/>
          </p:cNvSpPr>
          <p:nvPr>
            <p:ph type="subTitle" idx="1"/>
          </p:nvPr>
        </p:nvSpPr>
        <p:spPr>
          <a:xfrm>
            <a:off x="1609106" y="2999365"/>
            <a:ext cx="9144000" cy="1655762"/>
          </a:xfrm>
        </p:spPr>
        <p:txBody>
          <a:bodyPr>
            <a:normAutofit/>
          </a:bodyPr>
          <a:lstStyle/>
          <a:p>
            <a:r>
              <a:rPr lang="en-US" sz="5400" b="1" dirty="0">
                <a:solidFill>
                  <a:srgbClr val="0070C0"/>
                </a:solidFill>
                <a:latin typeface="Segoe UI" panose="020B0502040204020203" pitchFamily="34" charset="0"/>
                <a:cs typeface="Segoe UI" panose="020B0502040204020203" pitchFamily="34" charset="0"/>
              </a:rPr>
              <a:t>Template</a:t>
            </a:r>
          </a:p>
        </p:txBody>
      </p:sp>
      <p:pic>
        <p:nvPicPr>
          <p:cNvPr id="4" name="Picture 3">
            <a:extLst>
              <a:ext uri="{FF2B5EF4-FFF2-40B4-BE49-F238E27FC236}">
                <a16:creationId xmlns:a16="http://schemas.microsoft.com/office/drawing/2014/main" id="{23C7EC12-0909-7E4C-94EB-082BEDBAA24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2930" y="334631"/>
            <a:ext cx="941070" cy="201295"/>
          </a:xfrm>
          <a:prstGeom prst="rect">
            <a:avLst/>
          </a:prstGeom>
          <a:noFill/>
          <a:ln>
            <a:noFill/>
          </a:ln>
        </p:spPr>
      </p:pic>
      <p:sp>
        <p:nvSpPr>
          <p:cNvPr id="5" name="TextBox 4">
            <a:extLst>
              <a:ext uri="{FF2B5EF4-FFF2-40B4-BE49-F238E27FC236}">
                <a16:creationId xmlns:a16="http://schemas.microsoft.com/office/drawing/2014/main" id="{A176F857-8E63-B745-A431-1A7B2D699B1B}"/>
              </a:ext>
            </a:extLst>
          </p:cNvPr>
          <p:cNvSpPr txBox="1"/>
          <p:nvPr/>
        </p:nvSpPr>
        <p:spPr>
          <a:xfrm>
            <a:off x="1918954" y="4304954"/>
            <a:ext cx="8927176" cy="1754326"/>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dirty="0"/>
              <a:t>Answer the following three questions (one per slide):</a:t>
            </a:r>
          </a:p>
          <a:p>
            <a:endParaRPr lang="en-US" dirty="0"/>
          </a:p>
          <a:p>
            <a:pPr marL="342900" indent="-342900">
              <a:buFont typeface="+mj-lt"/>
              <a:buAutoNum type="arabicPeriod"/>
            </a:pPr>
            <a:r>
              <a:rPr lang="en-US" dirty="0"/>
              <a:t>What is confidence and why it is important to demonstrate it in the workplace?</a:t>
            </a:r>
            <a:r>
              <a:rPr lang="en-AU" dirty="0"/>
              <a:t> </a:t>
            </a:r>
          </a:p>
          <a:p>
            <a:pPr marL="342900" lvl="0" indent="-342900">
              <a:buFont typeface="+mj-lt"/>
              <a:buAutoNum type="arabicPeriod"/>
            </a:pPr>
            <a:r>
              <a:rPr lang="en-US" dirty="0"/>
              <a:t>Think of a friend, colleague or leader who demonstrates confidence. What are the key characteristics that this person demonstrates?</a:t>
            </a:r>
          </a:p>
          <a:p>
            <a:pPr marL="342900" lvl="0" indent="-342900">
              <a:buFont typeface="+mj-lt"/>
              <a:buAutoNum type="arabicPeriod"/>
            </a:pPr>
            <a:r>
              <a:rPr lang="en-US" dirty="0"/>
              <a:t>How can you demonstrate confidence and bring your voice to the table at Microsoft?</a:t>
            </a:r>
            <a:r>
              <a:rPr lang="en-AU" dirty="0"/>
              <a:t> </a:t>
            </a:r>
            <a:endParaRPr lang="en-US" dirty="0"/>
          </a:p>
        </p:txBody>
      </p:sp>
      <p:sp>
        <p:nvSpPr>
          <p:cNvPr id="6" name="TextBox 5">
            <a:extLst>
              <a:ext uri="{FF2B5EF4-FFF2-40B4-BE49-F238E27FC236}">
                <a16:creationId xmlns:a16="http://schemas.microsoft.com/office/drawing/2014/main" id="{6250D261-FB2B-C443-B906-48624FE30C26}"/>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57003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52438" indent="-452438"/>
            <a:r>
              <a:rPr lang="en-US" sz="2800" b="1" dirty="0">
                <a:solidFill>
                  <a:srgbClr val="0070C0"/>
                </a:solidFill>
                <a:latin typeface="Segoe UI" panose="020B0502040204020203" pitchFamily="34" charset="0"/>
                <a:cs typeface="Segoe UI" panose="020B0502040204020203" pitchFamily="34" charset="0"/>
              </a:rPr>
              <a:t>1. What is confidence and why is it important to demonstrate it in the workplace?</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lstStyle/>
          <a:p>
            <a:r>
              <a:rPr lang="en-GB" b="1" i="0">
                <a:solidFill>
                  <a:srgbClr val="272727"/>
                </a:solidFill>
                <a:effectLst/>
                <a:latin typeface="metanormallf-romanregular"/>
              </a:rPr>
              <a:t>You’ll communicate more effectively: </a:t>
            </a:r>
            <a:r>
              <a:rPr lang="en-GB" b="0" i="0">
                <a:solidFill>
                  <a:srgbClr val="272727"/>
                </a:solidFill>
                <a:effectLst/>
                <a:latin typeface="metanormallf-romanregular"/>
              </a:rPr>
              <a:t>Confidence allows you to speak concisely and with clarity. Professionals who communicate with confidence can convey what they want to their clients and co-workers in a clear and efficient manner. Effective communication is critically important for career advancement.</a:t>
            </a:r>
            <a:endParaRPr lang="en-US" dirty="0"/>
          </a:p>
        </p:txBody>
      </p:sp>
      <p:sp>
        <p:nvSpPr>
          <p:cNvPr id="6" name="TextBox 5">
            <a:extLst>
              <a:ext uri="{FF2B5EF4-FFF2-40B4-BE49-F238E27FC236}">
                <a16:creationId xmlns:a16="http://schemas.microsoft.com/office/drawing/2014/main" id="{F8274B2E-0E0D-934D-B032-CCA4D0565D73}"/>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3586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2. Think of a friend, colleague or leader who demonstrates confidence. What are the key characteristics that this person demonstrates?</a:t>
            </a: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normAutofit lnSpcReduction="10000"/>
          </a:bodyPr>
          <a:lstStyle/>
          <a:p>
            <a:r>
              <a:rPr lang="en-GB" b="0" i="0">
                <a:solidFill>
                  <a:srgbClr val="333333"/>
                </a:solidFill>
                <a:effectLst/>
                <a:latin typeface="tabular-numbers"/>
              </a:rPr>
              <a:t>Confidence is also a key leadership quality, Taylor adds. If you are a decisive person with the credentials to back it up, you will be better positioned to advance in a company. “You’ll also be able to attract and retain a quality team, because they will trust you and feel you have matters under control. If you know your subject and stance, believe in yourself, and speak with poise and conviction, you will naturally exude confidence.” Conversely, uncertainty begets uncertainty. If you doubt yourself, so will others.</a:t>
            </a:r>
          </a:p>
          <a:p>
            <a:r>
              <a:rPr lang="en-GB" b="0" i="0">
                <a:solidFill>
                  <a:srgbClr val="333333"/>
                </a:solidFill>
                <a:effectLst/>
                <a:latin typeface="tabular-numbers"/>
              </a:rPr>
              <a:t>Deborah Brown-Volkman, a career coach and president of </a:t>
            </a:r>
            <a:r>
              <a:rPr lang="en-GB" b="0" i="0" u="none" strike="noStrike">
                <a:solidFill>
                  <a:srgbClr val="003891"/>
                </a:solidFill>
                <a:effectLst/>
                <a:latin typeface="tabular-numbers"/>
                <a:hlinkClick r:id="rId2"/>
              </a:rPr>
              <a:t>SurpassYourDreams.com</a:t>
            </a:r>
            <a:r>
              <a:rPr lang="en-GB" b="0" i="0">
                <a:solidFill>
                  <a:srgbClr val="333333"/>
                </a:solidFill>
                <a:effectLst/>
                <a:latin typeface="tabular-numbers"/>
              </a:rPr>
              <a:t>, says that without confidence you won’t stand out, you won’t be assigned great projects, and you’re less likely to be recognized or get raises, bonuses, and promotions.</a:t>
            </a:r>
          </a:p>
        </p:txBody>
      </p:sp>
      <p:sp>
        <p:nvSpPr>
          <p:cNvPr id="6" name="TextBox 5">
            <a:extLst>
              <a:ext uri="{FF2B5EF4-FFF2-40B4-BE49-F238E27FC236}">
                <a16:creationId xmlns:a16="http://schemas.microsoft.com/office/drawing/2014/main" id="{14FF317A-7126-B645-BE91-D195DF06373F}"/>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3180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273AB-E69F-DE40-84E0-A7CAAB5F4D38}"/>
              </a:ext>
            </a:extLst>
          </p:cNvPr>
          <p:cNvSpPr>
            <a:spLocks noGrp="1"/>
          </p:cNvSpPr>
          <p:nvPr>
            <p:ph type="title"/>
          </p:nvPr>
        </p:nvSpPr>
        <p:spPr/>
        <p:txBody>
          <a:bodyPr>
            <a:normAutofit/>
          </a:bodyPr>
          <a:lstStyle/>
          <a:p>
            <a:pPr marL="407988" indent="-407988"/>
            <a:r>
              <a:rPr lang="en-US" sz="2800" b="1" dirty="0">
                <a:solidFill>
                  <a:srgbClr val="0070C0"/>
                </a:solidFill>
                <a:latin typeface="Segoe UI" panose="020B0502040204020203" pitchFamily="34" charset="0"/>
                <a:cs typeface="Segoe UI" panose="020B0502040204020203" pitchFamily="34" charset="0"/>
              </a:rPr>
              <a:t>3. How can you demonstrate confidence and bring your voice to the table at Microsoft?</a:t>
            </a:r>
            <a:r>
              <a:rPr lang="en-AU" sz="2800" b="1" dirty="0">
                <a:solidFill>
                  <a:srgbClr val="0070C0"/>
                </a:solidFill>
                <a:latin typeface="Segoe UI" panose="020B0502040204020203" pitchFamily="34" charset="0"/>
                <a:cs typeface="Segoe UI" panose="020B0502040204020203" pitchFamily="34" charset="0"/>
              </a:rPr>
              <a:t> </a:t>
            </a:r>
            <a:endParaRPr lang="en-US" sz="2800" b="1" dirty="0">
              <a:solidFill>
                <a:srgbClr val="0070C0"/>
              </a:solidFill>
              <a:latin typeface="Segoe UI" panose="020B05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DBD63E78-7806-C646-8A38-66A2893A86A5}"/>
              </a:ext>
            </a:extLst>
          </p:cNvPr>
          <p:cNvSpPr>
            <a:spLocks noGrp="1"/>
          </p:cNvSpPr>
          <p:nvPr>
            <p:ph idx="1"/>
          </p:nvPr>
        </p:nvSpPr>
        <p:spPr/>
        <p:txBody>
          <a:bodyPr/>
          <a:lstStyle/>
          <a:p>
            <a:r>
              <a:rPr lang="en-GB" b="0" i="0">
                <a:solidFill>
                  <a:srgbClr val="202124"/>
                </a:solidFill>
                <a:effectLst/>
                <a:latin typeface="Roboto" panose="02000000000000000000" pitchFamily="2" charset="0"/>
              </a:rPr>
              <a:t>When the Speech-to-Text transcribes an audio clip, it also measures the degree of accuracy for the response. The response sent from Speech-to-Text states the confidence level for the entire transcription request as a number between 0.0 and 1.0. The following code sample shows an example of the confidence level value returned by Speech-to-Text.</a:t>
            </a:r>
            <a:endParaRPr lang="en-US" dirty="0"/>
          </a:p>
        </p:txBody>
      </p:sp>
      <p:sp>
        <p:nvSpPr>
          <p:cNvPr id="6" name="TextBox 5">
            <a:extLst>
              <a:ext uri="{FF2B5EF4-FFF2-40B4-BE49-F238E27FC236}">
                <a16:creationId xmlns:a16="http://schemas.microsoft.com/office/drawing/2014/main" id="{1B8766E5-3887-2648-9F9B-F4E577B26D75}"/>
              </a:ext>
            </a:extLst>
          </p:cNvPr>
          <p:cNvSpPr txBox="1"/>
          <p:nvPr/>
        </p:nvSpPr>
        <p:spPr>
          <a:xfrm>
            <a:off x="9988952" y="296778"/>
            <a:ext cx="2541319" cy="276999"/>
          </a:xfrm>
          <a:prstGeom prst="rect">
            <a:avLst/>
          </a:prstGeom>
          <a:noFill/>
        </p:spPr>
        <p:txBody>
          <a:bodyPr wrap="square" rtlCol="0">
            <a:spAutoFit/>
          </a:bodyPr>
          <a:lstStyle/>
          <a:p>
            <a:r>
              <a:rPr lang="en-GB" sz="1200" dirty="0">
                <a:latin typeface="Segoe UI" panose="020B0502040204020203" pitchFamily="34" charset="0"/>
                <a:cs typeface="Segoe UI" panose="020B0502040204020203" pitchFamily="34" charset="0"/>
              </a:rPr>
              <a:t>Microsoft Virtual Internship</a:t>
            </a:r>
            <a:endParaRPr lang="en-AU" sz="1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98811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704E87FCCCEB4BAF7632CF8D3E8DC4" ma:contentTypeVersion="11" ma:contentTypeDescription="Create a new document." ma:contentTypeScope="" ma:versionID="be55ea9b0895911c34d40fa25bd362a5">
  <xsd:schema xmlns:xsd="http://www.w3.org/2001/XMLSchema" xmlns:xs="http://www.w3.org/2001/XMLSchema" xmlns:p="http://schemas.microsoft.com/office/2006/metadata/properties" xmlns:ns2="c1e2550b-e82e-490a-bae0-f375b9a6bad9" xmlns:ns3="4ce70246-c0b8-4f35-89ae-e68b97a98aff" targetNamespace="http://schemas.microsoft.com/office/2006/metadata/properties" ma:root="true" ma:fieldsID="e10d9dd88cc33c2be5da8c92f19357ef" ns2:_="" ns3:_="">
    <xsd:import namespace="c1e2550b-e82e-490a-bae0-f375b9a6bad9"/>
    <xsd:import namespace="4ce70246-c0b8-4f35-89ae-e68b97a98a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e2550b-e82e-490a-bae0-f375b9a6ba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ce70246-c0b8-4f35-89ae-e68b97a98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61C40D-C126-48A0-A903-79F9E74E5125}">
  <ds:schemaRefs>
    <ds:schemaRef ds:uri="http://schemas.microsoft.com/office/2006/metadata/contentType"/>
    <ds:schemaRef ds:uri="http://schemas.microsoft.com/office/2006/metadata/properties/metaAttributes"/>
    <ds:schemaRef ds:uri="http://www.w3.org/2000/xmlns/"/>
    <ds:schemaRef ds:uri="http://www.w3.org/2001/XMLSchema"/>
    <ds:schemaRef ds:uri="c1e2550b-e82e-490a-bae0-f375b9a6bad9"/>
    <ds:schemaRef ds:uri="4ce70246-c0b8-4f35-89ae-e68b97a98aff"/>
  </ds:schemaRefs>
</ds:datastoreItem>
</file>

<file path=customXml/itemProps2.xml><?xml version="1.0" encoding="utf-8"?>
<ds:datastoreItem xmlns:ds="http://schemas.openxmlformats.org/officeDocument/2006/customXml" ds:itemID="{49E888B8-B91E-4A4E-9653-1851697940A6}">
  <ds:schemaRefs>
    <ds:schemaRef ds:uri="http://schemas.microsoft.com/sharepoint/v3/contenttype/forms"/>
  </ds:schemaRefs>
</ds:datastoreItem>
</file>

<file path=customXml/itemProps3.xml><?xml version="1.0" encoding="utf-8"?>
<ds:datastoreItem xmlns:ds="http://schemas.openxmlformats.org/officeDocument/2006/customXml" ds:itemID="{055E563D-A1AF-451E-81D8-4E1D4F34DF31}">
  <ds:schemaRefs>
    <ds:schemaRef ds:uri="http://schemas.microsoft.com/office/2006/metadata/properties"/>
    <ds:schemaRef ds:uri="http://www.w3.org/2000/xmlns/"/>
  </ds:schemaRefs>
</ds:datastoreItem>
</file>

<file path=docProps/app.xml><?xml version="1.0" encoding="utf-8"?>
<Properties xmlns="http://schemas.openxmlformats.org/officeDocument/2006/extended-properties" xmlns:vt="http://schemas.openxmlformats.org/officeDocument/2006/docPropsVTypes">
  <TotalTime>14</TotalTime>
  <Words>141</Words>
  <Application>Microsoft Office PowerPoint</Application>
  <PresentationFormat>Widescreen</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Bringing your professional voice to the Microsoft table</vt:lpstr>
      <vt:lpstr>1. What is confidence and why is it important to demonstrate it in the workplace?</vt:lpstr>
      <vt:lpstr>2. Think of a friend, colleague or leader who demonstrates confidence. What are the key characteristics that this person demonstrates?</vt:lpstr>
      <vt:lpstr>3. How can you demonstrate confidence and bring your voice to the table at Microsoft?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Cultural Transformation</dc:title>
  <dc:creator>Trudy Webb</dc:creator>
  <cp:lastModifiedBy>Unknown User</cp:lastModifiedBy>
  <cp:revision>4</cp:revision>
  <dcterms:created xsi:type="dcterms:W3CDTF">2020-06-10T01:59:38Z</dcterms:created>
  <dcterms:modified xsi:type="dcterms:W3CDTF">2020-06-18T08:47:21Z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0x010100C3704E87FCCCEB4BAF7632CF8D3E8DC4</vt:lpwstr>
  </property>
</Properties>
</file>