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68" r:id="rId3"/>
    <p:sldId id="257" r:id="rId4"/>
    <p:sldId id="258" r:id="rId5"/>
    <p:sldId id="270" r:id="rId6"/>
    <p:sldId id="271" r:id="rId7"/>
    <p:sldId id="259" r:id="rId8"/>
    <p:sldId id="262" r:id="rId9"/>
    <p:sldId id="261" r:id="rId10"/>
    <p:sldId id="263" r:id="rId11"/>
    <p:sldId id="264" r:id="rId12"/>
    <p:sldId id="265" r:id="rId13"/>
    <p:sldId id="269"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165" autoAdjust="0"/>
  </p:normalViewPr>
  <p:slideViewPr>
    <p:cSldViewPr snapToGrid="0">
      <p:cViewPr varScale="1">
        <p:scale>
          <a:sx n="77" d="100"/>
          <a:sy n="77" d="100"/>
        </p:scale>
        <p:origin x="826" y="67"/>
      </p:cViewPr>
      <p:guideLst/>
    </p:cSldViewPr>
  </p:slideViewPr>
  <p:outlineViewPr>
    <p:cViewPr>
      <p:scale>
        <a:sx n="33" d="100"/>
        <a:sy n="33" d="100"/>
      </p:scale>
      <p:origin x="0" y="-14179"/>
    </p:cViewPr>
  </p:outlineViewPr>
  <p:notesTextViewPr>
    <p:cViewPr>
      <p:scale>
        <a:sx n="1" d="1"/>
        <a:sy n="1" d="1"/>
      </p:scale>
      <p:origin x="0" y="0"/>
    </p:cViewPr>
  </p:notesTextViewPr>
  <p:sorterViewPr>
    <p:cViewPr>
      <p:scale>
        <a:sx n="189" d="100"/>
        <a:sy n="189" d="100"/>
      </p:scale>
      <p:origin x="0" y="-283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BF74E3-A2BB-49B5-A886-4A8A123751B1}" type="datetimeFigureOut">
              <a:rPr lang="en-IN" smtClean="0"/>
              <a:t>20-10-2024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052E9A-7786-40FB-8790-2BE8D6844321}" type="slidenum">
              <a:rPr lang="en-IN" smtClean="0"/>
              <a:t>‹#›</a:t>
            </a:fld>
            <a:endParaRPr lang="en-IN" dirty="0"/>
          </a:p>
        </p:txBody>
      </p:sp>
    </p:spTree>
    <p:extLst>
      <p:ext uri="{BB962C8B-B14F-4D97-AF65-F5344CB8AC3E}">
        <p14:creationId xmlns:p14="http://schemas.microsoft.com/office/powerpoint/2010/main" val="80145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052E9A-7786-40FB-8790-2BE8D6844321}" type="slidenum">
              <a:rPr lang="en-IN" smtClean="0"/>
              <a:t>3</a:t>
            </a:fld>
            <a:endParaRPr lang="en-IN"/>
          </a:p>
        </p:txBody>
      </p:sp>
    </p:spTree>
    <p:extLst>
      <p:ext uri="{BB962C8B-B14F-4D97-AF65-F5344CB8AC3E}">
        <p14:creationId xmlns:p14="http://schemas.microsoft.com/office/powerpoint/2010/main" val="682065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052E9A-7786-40FB-8790-2BE8D6844321}" type="slidenum">
              <a:rPr lang="en-IN" smtClean="0"/>
              <a:t>5</a:t>
            </a:fld>
            <a:endParaRPr lang="en-IN"/>
          </a:p>
        </p:txBody>
      </p:sp>
    </p:spTree>
    <p:extLst>
      <p:ext uri="{BB962C8B-B14F-4D97-AF65-F5344CB8AC3E}">
        <p14:creationId xmlns:p14="http://schemas.microsoft.com/office/powerpoint/2010/main" val="3376112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052E9A-7786-40FB-8790-2BE8D6844321}" type="slidenum">
              <a:rPr lang="en-IN" smtClean="0"/>
              <a:t>6</a:t>
            </a:fld>
            <a:endParaRPr lang="en-IN"/>
          </a:p>
        </p:txBody>
      </p:sp>
    </p:spTree>
    <p:extLst>
      <p:ext uri="{BB962C8B-B14F-4D97-AF65-F5344CB8AC3E}">
        <p14:creationId xmlns:p14="http://schemas.microsoft.com/office/powerpoint/2010/main" val="3329264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Imputing 4 missing "Gender" values based on income level</a:t>
            </a:r>
          </a:p>
          <a:p>
            <a:pPr lvl="1"/>
            <a:r>
              <a:rPr lang="en-US" dirty="0"/>
              <a:t>If income is less than 2Lakh (200000) then Female else Male</a:t>
            </a:r>
          </a:p>
          <a:p>
            <a:r>
              <a:rPr lang="en-US" dirty="0"/>
              <a:t>Imputing missing values for people accompanying </a:t>
            </a:r>
            <a:r>
              <a:rPr lang="en-US" sz="1800" dirty="0"/>
              <a:t>(NAME_TYPE_SUITE) </a:t>
            </a:r>
            <a:r>
              <a:rPr lang="en-US" dirty="0"/>
              <a:t>the loan applicant</a:t>
            </a:r>
          </a:p>
          <a:p>
            <a:pPr lvl="1"/>
            <a:r>
              <a:rPr lang="en-US" dirty="0"/>
              <a:t>Replacing missing values with mode (most commonly occurring instance/value)</a:t>
            </a:r>
          </a:p>
          <a:p>
            <a:pPr lvl="1"/>
            <a:r>
              <a:rPr lang="en-US" dirty="0"/>
              <a:t>In this case "Unaccompanied", which in business terms makes correct sense</a:t>
            </a:r>
          </a:p>
          <a:p>
            <a:r>
              <a:rPr lang="en-US" dirty="0"/>
              <a:t>Handling missing values in Occupation type</a:t>
            </a:r>
          </a:p>
          <a:p>
            <a:pPr lvl="1"/>
            <a:r>
              <a:rPr lang="en-US" dirty="0"/>
              <a:t>According to the above value counts for occupation, it is clear that more than 30 percent of applicants have not disclosed their Occupation, which is very high proportion, and imputing with available values induces skewness in data or meaning of interpretation may get altered.</a:t>
            </a:r>
          </a:p>
          <a:p>
            <a:pPr lvl="1"/>
            <a:r>
              <a:rPr lang="en-US" dirty="0"/>
              <a:t>Hence, we will mark the missing values with a new label -&gt; "(Not Disclosed)"</a:t>
            </a:r>
            <a:endParaRPr lang="en-IN" dirty="0"/>
          </a:p>
          <a:p>
            <a:endParaRPr lang="en-IN" dirty="0"/>
          </a:p>
        </p:txBody>
      </p:sp>
      <p:sp>
        <p:nvSpPr>
          <p:cNvPr id="4" name="Slide Number Placeholder 3"/>
          <p:cNvSpPr>
            <a:spLocks noGrp="1"/>
          </p:cNvSpPr>
          <p:nvPr>
            <p:ph type="sldNum" sz="quarter" idx="5"/>
          </p:nvPr>
        </p:nvSpPr>
        <p:spPr/>
        <p:txBody>
          <a:bodyPr/>
          <a:lstStyle/>
          <a:p>
            <a:fld id="{F3052E9A-7786-40FB-8790-2BE8D6844321}" type="slidenum">
              <a:rPr lang="en-IN" smtClean="0"/>
              <a:t>8</a:t>
            </a:fld>
            <a:endParaRPr lang="en-IN"/>
          </a:p>
        </p:txBody>
      </p:sp>
    </p:spTree>
    <p:extLst>
      <p:ext uri="{BB962C8B-B14F-4D97-AF65-F5344CB8AC3E}">
        <p14:creationId xmlns:p14="http://schemas.microsoft.com/office/powerpoint/2010/main" val="31858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052E9A-7786-40FB-8790-2BE8D6844321}" type="slidenum">
              <a:rPr lang="en-IN" smtClean="0"/>
              <a:t>13</a:t>
            </a:fld>
            <a:endParaRPr lang="en-IN"/>
          </a:p>
        </p:txBody>
      </p:sp>
    </p:spTree>
    <p:extLst>
      <p:ext uri="{BB962C8B-B14F-4D97-AF65-F5344CB8AC3E}">
        <p14:creationId xmlns:p14="http://schemas.microsoft.com/office/powerpoint/2010/main" val="623254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F49F-3459-497D-9BB3-ECF36B002C23}"/>
              </a:ext>
            </a:extLst>
          </p:cNvPr>
          <p:cNvSpPr>
            <a:spLocks noGrp="1"/>
          </p:cNvSpPr>
          <p:nvPr>
            <p:ph type="ctrTitle"/>
          </p:nvPr>
        </p:nvSpPr>
        <p:spPr>
          <a:xfrm>
            <a:off x="1524000" y="1122363"/>
            <a:ext cx="9144000" cy="2387600"/>
          </a:xfrm>
          <a:prstGeom prst="rect">
            <a:avLst/>
          </a:prstGeom>
        </p:spPr>
        <p:txBody>
          <a:bodyPr anchor="b"/>
          <a:lstStyle>
            <a:lvl1pPr algn="ctr">
              <a:defRPr sz="6000">
                <a:solidFill>
                  <a:schemeClr val="bg2">
                    <a:lumMod val="25000"/>
                  </a:schemeClr>
                </a:solidFill>
              </a:defRPr>
            </a:lvl1pPr>
          </a:lstStyle>
          <a:p>
            <a:r>
              <a:rPr lang="en-US"/>
              <a:t>Click to edit Master title style</a:t>
            </a:r>
            <a:endParaRPr lang="en-IN"/>
          </a:p>
        </p:txBody>
      </p:sp>
      <p:sp>
        <p:nvSpPr>
          <p:cNvPr id="3" name="Subtitle 2">
            <a:extLst>
              <a:ext uri="{FF2B5EF4-FFF2-40B4-BE49-F238E27FC236}">
                <a16:creationId xmlns:a16="http://schemas.microsoft.com/office/drawing/2014/main" id="{DD06A688-1BEA-4668-85ED-98E1F1CB24EA}"/>
              </a:ext>
            </a:extLst>
          </p:cNvPr>
          <p:cNvSpPr>
            <a:spLocks noGrp="1"/>
          </p:cNvSpPr>
          <p:nvPr>
            <p:ph type="subTitle" idx="1"/>
          </p:nvPr>
        </p:nvSpPr>
        <p:spPr>
          <a:xfrm>
            <a:off x="1524000" y="3602038"/>
            <a:ext cx="9144000" cy="1655762"/>
          </a:xfrm>
        </p:spPr>
        <p:txBody>
          <a:bodyPr/>
          <a:lstStyle>
            <a:lvl1pPr marL="0" indent="0" algn="ctr">
              <a:buNone/>
              <a:defRPr sz="240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3275E6-10BD-48BB-923F-07ADC3B57B09}"/>
              </a:ext>
            </a:extLst>
          </p:cNvPr>
          <p:cNvSpPr>
            <a:spLocks noGrp="1"/>
          </p:cNvSpPr>
          <p:nvPr>
            <p:ph type="dt" sz="half" idx="10"/>
          </p:nvPr>
        </p:nvSpPr>
        <p:spPr/>
        <p:txBody>
          <a:bodyPr/>
          <a:lstStyle/>
          <a:p>
            <a:fld id="{4C248BE8-DF3B-498F-A965-3C561CEE8A33}" type="datetime1">
              <a:rPr lang="en-IN" smtClean="0"/>
              <a:t>20-10-2024</a:t>
            </a:fld>
            <a:endParaRPr lang="en-IN" dirty="0"/>
          </a:p>
        </p:txBody>
      </p:sp>
      <p:sp>
        <p:nvSpPr>
          <p:cNvPr id="5" name="Footer Placeholder 4">
            <a:extLst>
              <a:ext uri="{FF2B5EF4-FFF2-40B4-BE49-F238E27FC236}">
                <a16:creationId xmlns:a16="http://schemas.microsoft.com/office/drawing/2014/main" id="{086DBD52-BB32-4F43-BD7C-0CB3DE000F9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04FC454-F5A9-4833-AE50-203B73063084}"/>
              </a:ext>
            </a:extLst>
          </p:cNvPr>
          <p:cNvSpPr>
            <a:spLocks noGrp="1"/>
          </p:cNvSpPr>
          <p:nvPr>
            <p:ph type="sldNum" sz="quarter" idx="12"/>
          </p:nvPr>
        </p:nvSpPr>
        <p:spPr/>
        <p:txBody>
          <a:bodyPr/>
          <a:lstStyle/>
          <a:p>
            <a:fld id="{394BCFD2-582F-469B-95FC-0A05C4EE5BC4}" type="slidenum">
              <a:rPr lang="en-IN" smtClean="0"/>
              <a:t>‹#›</a:t>
            </a:fld>
            <a:endParaRPr lang="en-IN" dirty="0"/>
          </a:p>
        </p:txBody>
      </p:sp>
    </p:spTree>
    <p:extLst>
      <p:ext uri="{BB962C8B-B14F-4D97-AF65-F5344CB8AC3E}">
        <p14:creationId xmlns:p14="http://schemas.microsoft.com/office/powerpoint/2010/main" val="1332733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DB88A-6546-4640-8F76-0C64F3C3465E}"/>
              </a:ext>
            </a:extLst>
          </p:cNvPr>
          <p:cNvSpPr>
            <a:spLocks noGrp="1"/>
          </p:cNvSpPr>
          <p:nvPr>
            <p:ph type="title"/>
          </p:nvPr>
        </p:nvSpPr>
        <p:spPr>
          <a:xfrm>
            <a:off x="838200" y="473608"/>
            <a:ext cx="10515600" cy="702049"/>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BDB2A9-DDFA-4D00-AE49-73CE64F082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E5C800-870B-4BCD-9158-962D3C0AA1F9}"/>
              </a:ext>
            </a:extLst>
          </p:cNvPr>
          <p:cNvSpPr>
            <a:spLocks noGrp="1"/>
          </p:cNvSpPr>
          <p:nvPr>
            <p:ph type="dt" sz="half" idx="10"/>
          </p:nvPr>
        </p:nvSpPr>
        <p:spPr/>
        <p:txBody>
          <a:bodyPr/>
          <a:lstStyle/>
          <a:p>
            <a:fld id="{A52F3FA2-E9DA-48CA-AEE4-3A56CF69AC66}" type="datetime1">
              <a:rPr lang="en-IN" smtClean="0"/>
              <a:t>20-10-2024</a:t>
            </a:fld>
            <a:endParaRPr lang="en-IN" dirty="0"/>
          </a:p>
        </p:txBody>
      </p:sp>
      <p:sp>
        <p:nvSpPr>
          <p:cNvPr id="5" name="Footer Placeholder 4">
            <a:extLst>
              <a:ext uri="{FF2B5EF4-FFF2-40B4-BE49-F238E27FC236}">
                <a16:creationId xmlns:a16="http://schemas.microsoft.com/office/drawing/2014/main" id="{37F49912-9F34-43CE-8319-5801DD4CA0B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B2F43BF-5A7C-4DDB-BED4-89627E0DEC51}"/>
              </a:ext>
            </a:extLst>
          </p:cNvPr>
          <p:cNvSpPr>
            <a:spLocks noGrp="1"/>
          </p:cNvSpPr>
          <p:nvPr>
            <p:ph type="sldNum" sz="quarter" idx="12"/>
          </p:nvPr>
        </p:nvSpPr>
        <p:spPr/>
        <p:txBody>
          <a:bodyPr/>
          <a:lstStyle/>
          <a:p>
            <a:fld id="{394BCFD2-582F-469B-95FC-0A05C4EE5BC4}" type="slidenum">
              <a:rPr lang="en-IN" smtClean="0"/>
              <a:t>‹#›</a:t>
            </a:fld>
            <a:endParaRPr lang="en-IN" dirty="0"/>
          </a:p>
        </p:txBody>
      </p:sp>
    </p:spTree>
    <p:extLst>
      <p:ext uri="{BB962C8B-B14F-4D97-AF65-F5344CB8AC3E}">
        <p14:creationId xmlns:p14="http://schemas.microsoft.com/office/powerpoint/2010/main" val="3348522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138A1A-74F8-405B-B674-0A82F648D129}"/>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4E26FE-C7AF-4F10-9742-372C168428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60B56B-F1C9-408B-91DC-FC77131F38B3}"/>
              </a:ext>
            </a:extLst>
          </p:cNvPr>
          <p:cNvSpPr>
            <a:spLocks noGrp="1"/>
          </p:cNvSpPr>
          <p:nvPr>
            <p:ph type="dt" sz="half" idx="10"/>
          </p:nvPr>
        </p:nvSpPr>
        <p:spPr/>
        <p:txBody>
          <a:bodyPr/>
          <a:lstStyle/>
          <a:p>
            <a:fld id="{893AE8C5-96E6-43A3-A8FC-5B6221AC7E9A}" type="datetime1">
              <a:rPr lang="en-IN" smtClean="0"/>
              <a:t>20-10-2024</a:t>
            </a:fld>
            <a:endParaRPr lang="en-IN" dirty="0"/>
          </a:p>
        </p:txBody>
      </p:sp>
      <p:sp>
        <p:nvSpPr>
          <p:cNvPr id="5" name="Footer Placeholder 4">
            <a:extLst>
              <a:ext uri="{FF2B5EF4-FFF2-40B4-BE49-F238E27FC236}">
                <a16:creationId xmlns:a16="http://schemas.microsoft.com/office/drawing/2014/main" id="{AD85A47D-80C3-4BC5-8047-C3714131E5C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23DBD69-E7CC-4CE8-AF5B-BDF92AB1E6EE}"/>
              </a:ext>
            </a:extLst>
          </p:cNvPr>
          <p:cNvSpPr>
            <a:spLocks noGrp="1"/>
          </p:cNvSpPr>
          <p:nvPr>
            <p:ph type="sldNum" sz="quarter" idx="12"/>
          </p:nvPr>
        </p:nvSpPr>
        <p:spPr/>
        <p:txBody>
          <a:bodyPr/>
          <a:lstStyle/>
          <a:p>
            <a:fld id="{394BCFD2-582F-469B-95FC-0A05C4EE5BC4}" type="slidenum">
              <a:rPr lang="en-IN" smtClean="0"/>
              <a:t>‹#›</a:t>
            </a:fld>
            <a:endParaRPr lang="en-IN" dirty="0"/>
          </a:p>
        </p:txBody>
      </p:sp>
    </p:spTree>
    <p:extLst>
      <p:ext uri="{BB962C8B-B14F-4D97-AF65-F5344CB8AC3E}">
        <p14:creationId xmlns:p14="http://schemas.microsoft.com/office/powerpoint/2010/main" val="851505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5F35-0C57-4FCB-9477-DE42C5C102C5}"/>
              </a:ext>
            </a:extLst>
          </p:cNvPr>
          <p:cNvSpPr>
            <a:spLocks noGrp="1"/>
          </p:cNvSpPr>
          <p:nvPr>
            <p:ph type="title"/>
          </p:nvPr>
        </p:nvSpPr>
        <p:spPr>
          <a:xfrm>
            <a:off x="838200" y="337133"/>
            <a:ext cx="10515600" cy="1325563"/>
          </a:xfrm>
          <a:prstGeom prst="rect">
            <a:avLst/>
          </a:prstGeom>
        </p:spPr>
        <p:txBody>
          <a:bodyPr/>
          <a:lstStyle>
            <a:lvl1pPr>
              <a:defRPr>
                <a:solidFill>
                  <a:schemeClr val="bg2">
                    <a:lumMod val="25000"/>
                  </a:schemeClr>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9B003B6A-9299-486C-8E9E-AF501F0FAA1C}"/>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955DD2CD-C27E-44C9-8CA2-6E68F07801D9}"/>
              </a:ext>
            </a:extLst>
          </p:cNvPr>
          <p:cNvSpPr>
            <a:spLocks noGrp="1"/>
          </p:cNvSpPr>
          <p:nvPr>
            <p:ph type="dt" sz="half" idx="10"/>
          </p:nvPr>
        </p:nvSpPr>
        <p:spPr/>
        <p:txBody>
          <a:bodyPr/>
          <a:lstStyle/>
          <a:p>
            <a:fld id="{B3DE530A-9F4B-4818-B59C-D12F0DDDB0D6}" type="datetime1">
              <a:rPr lang="en-IN" smtClean="0"/>
              <a:t>20-10-2024</a:t>
            </a:fld>
            <a:endParaRPr lang="en-IN" dirty="0"/>
          </a:p>
        </p:txBody>
      </p:sp>
      <p:sp>
        <p:nvSpPr>
          <p:cNvPr id="5" name="Footer Placeholder 4">
            <a:extLst>
              <a:ext uri="{FF2B5EF4-FFF2-40B4-BE49-F238E27FC236}">
                <a16:creationId xmlns:a16="http://schemas.microsoft.com/office/drawing/2014/main" id="{36F0C04C-03C0-4247-95CB-F259E9D42D3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DAFB3BC-EC0E-46E2-8B84-5710173D7264}"/>
              </a:ext>
            </a:extLst>
          </p:cNvPr>
          <p:cNvSpPr>
            <a:spLocks noGrp="1"/>
          </p:cNvSpPr>
          <p:nvPr>
            <p:ph type="sldNum" sz="quarter" idx="12"/>
          </p:nvPr>
        </p:nvSpPr>
        <p:spPr/>
        <p:txBody>
          <a:bodyPr/>
          <a:lstStyle/>
          <a:p>
            <a:fld id="{394BCFD2-582F-469B-95FC-0A05C4EE5BC4}" type="slidenum">
              <a:rPr lang="en-IN" smtClean="0"/>
              <a:t>‹#›</a:t>
            </a:fld>
            <a:endParaRPr lang="en-IN" dirty="0"/>
          </a:p>
        </p:txBody>
      </p:sp>
    </p:spTree>
    <p:extLst>
      <p:ext uri="{BB962C8B-B14F-4D97-AF65-F5344CB8AC3E}">
        <p14:creationId xmlns:p14="http://schemas.microsoft.com/office/powerpoint/2010/main" val="3986638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4ACD-3222-4C22-86B5-6F7DB411989D}"/>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BAC5E46-B866-4EE9-A66F-19A9123C07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025787-9F82-471C-AAAC-727E27454C3A}"/>
              </a:ext>
            </a:extLst>
          </p:cNvPr>
          <p:cNvSpPr>
            <a:spLocks noGrp="1"/>
          </p:cNvSpPr>
          <p:nvPr>
            <p:ph type="dt" sz="half" idx="10"/>
          </p:nvPr>
        </p:nvSpPr>
        <p:spPr/>
        <p:txBody>
          <a:bodyPr/>
          <a:lstStyle/>
          <a:p>
            <a:fld id="{C4EE55B9-D72A-40B0-8069-E55D0689925B}" type="datetime1">
              <a:rPr lang="en-IN" smtClean="0"/>
              <a:t>20-10-2024</a:t>
            </a:fld>
            <a:endParaRPr lang="en-IN" dirty="0"/>
          </a:p>
        </p:txBody>
      </p:sp>
      <p:sp>
        <p:nvSpPr>
          <p:cNvPr id="5" name="Footer Placeholder 4">
            <a:extLst>
              <a:ext uri="{FF2B5EF4-FFF2-40B4-BE49-F238E27FC236}">
                <a16:creationId xmlns:a16="http://schemas.microsoft.com/office/drawing/2014/main" id="{28C52512-C774-4CED-9526-7DD5CE1BED7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91E2227-C1FF-4F30-B9F0-701F4B121DEB}"/>
              </a:ext>
            </a:extLst>
          </p:cNvPr>
          <p:cNvSpPr>
            <a:spLocks noGrp="1"/>
          </p:cNvSpPr>
          <p:nvPr>
            <p:ph type="sldNum" sz="quarter" idx="12"/>
          </p:nvPr>
        </p:nvSpPr>
        <p:spPr/>
        <p:txBody>
          <a:bodyPr/>
          <a:lstStyle/>
          <a:p>
            <a:fld id="{394BCFD2-582F-469B-95FC-0A05C4EE5BC4}" type="slidenum">
              <a:rPr lang="en-IN" smtClean="0"/>
              <a:t>‹#›</a:t>
            </a:fld>
            <a:endParaRPr lang="en-IN" dirty="0"/>
          </a:p>
        </p:txBody>
      </p:sp>
    </p:spTree>
    <p:extLst>
      <p:ext uri="{BB962C8B-B14F-4D97-AF65-F5344CB8AC3E}">
        <p14:creationId xmlns:p14="http://schemas.microsoft.com/office/powerpoint/2010/main" val="162105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E5DB-DC97-4D6C-8A0F-A25433B607D0}"/>
              </a:ext>
            </a:extLst>
          </p:cNvPr>
          <p:cNvSpPr>
            <a:spLocks noGrp="1"/>
          </p:cNvSpPr>
          <p:nvPr>
            <p:ph type="title"/>
          </p:nvPr>
        </p:nvSpPr>
        <p:spPr>
          <a:xfrm>
            <a:off x="838200" y="473608"/>
            <a:ext cx="10515600" cy="702049"/>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7EA0E4-FF88-4EBD-BFC1-5553F39F34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7031D93-74A3-46B3-9E0A-5AA3EE9297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742C4C-CC04-40BD-A791-0C6CC5BC5960}"/>
              </a:ext>
            </a:extLst>
          </p:cNvPr>
          <p:cNvSpPr>
            <a:spLocks noGrp="1"/>
          </p:cNvSpPr>
          <p:nvPr>
            <p:ph type="dt" sz="half" idx="10"/>
          </p:nvPr>
        </p:nvSpPr>
        <p:spPr/>
        <p:txBody>
          <a:bodyPr/>
          <a:lstStyle/>
          <a:p>
            <a:fld id="{3364DA2D-FFA4-4113-A203-04E9A4E6B71B}" type="datetime1">
              <a:rPr lang="en-IN" smtClean="0"/>
              <a:t>20-10-2024</a:t>
            </a:fld>
            <a:endParaRPr lang="en-IN" dirty="0"/>
          </a:p>
        </p:txBody>
      </p:sp>
      <p:sp>
        <p:nvSpPr>
          <p:cNvPr id="6" name="Footer Placeholder 5">
            <a:extLst>
              <a:ext uri="{FF2B5EF4-FFF2-40B4-BE49-F238E27FC236}">
                <a16:creationId xmlns:a16="http://schemas.microsoft.com/office/drawing/2014/main" id="{C139994C-A265-4C3F-A908-AA375E9F9F6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0D01629-CDC0-4A3B-A674-7406161973D1}"/>
              </a:ext>
            </a:extLst>
          </p:cNvPr>
          <p:cNvSpPr>
            <a:spLocks noGrp="1"/>
          </p:cNvSpPr>
          <p:nvPr>
            <p:ph type="sldNum" sz="quarter" idx="12"/>
          </p:nvPr>
        </p:nvSpPr>
        <p:spPr/>
        <p:txBody>
          <a:bodyPr/>
          <a:lstStyle/>
          <a:p>
            <a:fld id="{394BCFD2-582F-469B-95FC-0A05C4EE5BC4}" type="slidenum">
              <a:rPr lang="en-IN" smtClean="0"/>
              <a:t>‹#›</a:t>
            </a:fld>
            <a:endParaRPr lang="en-IN" dirty="0"/>
          </a:p>
        </p:txBody>
      </p:sp>
    </p:spTree>
    <p:extLst>
      <p:ext uri="{BB962C8B-B14F-4D97-AF65-F5344CB8AC3E}">
        <p14:creationId xmlns:p14="http://schemas.microsoft.com/office/powerpoint/2010/main" val="116318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8FB7D-55B3-4270-8C07-B4102322A66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F9A7E9-CF3D-44F8-9BA4-B490C25537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AE282C-7FBD-4365-8FA6-3942A572AD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EECFEFE-DF83-4768-B3A1-60A55ADAF3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1ED16D-D3C5-45B6-B3C9-F24081C6C1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B9CD8B-6612-4DE7-94D7-839ABB09E422}"/>
              </a:ext>
            </a:extLst>
          </p:cNvPr>
          <p:cNvSpPr>
            <a:spLocks noGrp="1"/>
          </p:cNvSpPr>
          <p:nvPr>
            <p:ph type="dt" sz="half" idx="10"/>
          </p:nvPr>
        </p:nvSpPr>
        <p:spPr/>
        <p:txBody>
          <a:bodyPr/>
          <a:lstStyle/>
          <a:p>
            <a:fld id="{F364CC28-565B-423F-82B9-9C93C1897D20}" type="datetime1">
              <a:rPr lang="en-IN" smtClean="0"/>
              <a:t>20-10-2024</a:t>
            </a:fld>
            <a:endParaRPr lang="en-IN" dirty="0"/>
          </a:p>
        </p:txBody>
      </p:sp>
      <p:sp>
        <p:nvSpPr>
          <p:cNvPr id="8" name="Footer Placeholder 7">
            <a:extLst>
              <a:ext uri="{FF2B5EF4-FFF2-40B4-BE49-F238E27FC236}">
                <a16:creationId xmlns:a16="http://schemas.microsoft.com/office/drawing/2014/main" id="{B828B580-EAA8-4544-9C51-BE9B8FD3E0BD}"/>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524A131-A444-4351-9A81-618DA0F7EFC3}"/>
              </a:ext>
            </a:extLst>
          </p:cNvPr>
          <p:cNvSpPr>
            <a:spLocks noGrp="1"/>
          </p:cNvSpPr>
          <p:nvPr>
            <p:ph type="sldNum" sz="quarter" idx="12"/>
          </p:nvPr>
        </p:nvSpPr>
        <p:spPr/>
        <p:txBody>
          <a:bodyPr/>
          <a:lstStyle/>
          <a:p>
            <a:fld id="{394BCFD2-582F-469B-95FC-0A05C4EE5BC4}" type="slidenum">
              <a:rPr lang="en-IN" smtClean="0"/>
              <a:t>‹#›</a:t>
            </a:fld>
            <a:endParaRPr lang="en-IN" dirty="0"/>
          </a:p>
        </p:txBody>
      </p:sp>
    </p:spTree>
    <p:extLst>
      <p:ext uri="{BB962C8B-B14F-4D97-AF65-F5344CB8AC3E}">
        <p14:creationId xmlns:p14="http://schemas.microsoft.com/office/powerpoint/2010/main" val="418390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F060D-00F3-4638-8B99-F1FDB369DAE7}"/>
              </a:ext>
            </a:extLst>
          </p:cNvPr>
          <p:cNvSpPr>
            <a:spLocks noGrp="1"/>
          </p:cNvSpPr>
          <p:nvPr>
            <p:ph type="title"/>
          </p:nvPr>
        </p:nvSpPr>
        <p:spPr>
          <a:xfrm>
            <a:off x="838200" y="473608"/>
            <a:ext cx="10515600" cy="702049"/>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C841CD-529A-4E02-AA8A-A0FE9FC48FF5}"/>
              </a:ext>
            </a:extLst>
          </p:cNvPr>
          <p:cNvSpPr>
            <a:spLocks noGrp="1"/>
          </p:cNvSpPr>
          <p:nvPr>
            <p:ph type="dt" sz="half" idx="10"/>
          </p:nvPr>
        </p:nvSpPr>
        <p:spPr/>
        <p:txBody>
          <a:bodyPr/>
          <a:lstStyle/>
          <a:p>
            <a:fld id="{18236073-C230-4FB5-80F2-30192CB3F36E}" type="datetime1">
              <a:rPr lang="en-IN" smtClean="0"/>
              <a:t>20-10-2024</a:t>
            </a:fld>
            <a:endParaRPr lang="en-IN" dirty="0"/>
          </a:p>
        </p:txBody>
      </p:sp>
      <p:sp>
        <p:nvSpPr>
          <p:cNvPr id="4" name="Footer Placeholder 3">
            <a:extLst>
              <a:ext uri="{FF2B5EF4-FFF2-40B4-BE49-F238E27FC236}">
                <a16:creationId xmlns:a16="http://schemas.microsoft.com/office/drawing/2014/main" id="{F04ED4F8-5937-46F9-8517-9E15904D84F0}"/>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FEE18C06-2108-4987-B083-44DEE6A633B2}"/>
              </a:ext>
            </a:extLst>
          </p:cNvPr>
          <p:cNvSpPr>
            <a:spLocks noGrp="1"/>
          </p:cNvSpPr>
          <p:nvPr>
            <p:ph type="sldNum" sz="quarter" idx="12"/>
          </p:nvPr>
        </p:nvSpPr>
        <p:spPr/>
        <p:txBody>
          <a:bodyPr/>
          <a:lstStyle/>
          <a:p>
            <a:fld id="{394BCFD2-582F-469B-95FC-0A05C4EE5BC4}" type="slidenum">
              <a:rPr lang="en-IN" smtClean="0"/>
              <a:t>‹#›</a:t>
            </a:fld>
            <a:endParaRPr lang="en-IN" dirty="0"/>
          </a:p>
        </p:txBody>
      </p:sp>
    </p:spTree>
    <p:extLst>
      <p:ext uri="{BB962C8B-B14F-4D97-AF65-F5344CB8AC3E}">
        <p14:creationId xmlns:p14="http://schemas.microsoft.com/office/powerpoint/2010/main" val="3477414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7BCDAC-A989-4B33-B46E-95F2D1D1E55E}"/>
              </a:ext>
            </a:extLst>
          </p:cNvPr>
          <p:cNvSpPr>
            <a:spLocks noGrp="1"/>
          </p:cNvSpPr>
          <p:nvPr>
            <p:ph type="dt" sz="half" idx="10"/>
          </p:nvPr>
        </p:nvSpPr>
        <p:spPr/>
        <p:txBody>
          <a:bodyPr/>
          <a:lstStyle/>
          <a:p>
            <a:fld id="{5ED4D1F5-2804-4BB0-A305-73A53C703CF4}" type="datetime1">
              <a:rPr lang="en-IN" smtClean="0"/>
              <a:t>20-10-2024</a:t>
            </a:fld>
            <a:endParaRPr lang="en-IN" dirty="0"/>
          </a:p>
        </p:txBody>
      </p:sp>
      <p:sp>
        <p:nvSpPr>
          <p:cNvPr id="3" name="Footer Placeholder 2">
            <a:extLst>
              <a:ext uri="{FF2B5EF4-FFF2-40B4-BE49-F238E27FC236}">
                <a16:creationId xmlns:a16="http://schemas.microsoft.com/office/drawing/2014/main" id="{33C991CD-9B5C-49C0-BE24-1184202EDE73}"/>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1AFDF80-3ADF-409E-A6A5-1B3732BFC42F}"/>
              </a:ext>
            </a:extLst>
          </p:cNvPr>
          <p:cNvSpPr>
            <a:spLocks noGrp="1"/>
          </p:cNvSpPr>
          <p:nvPr>
            <p:ph type="sldNum" sz="quarter" idx="12"/>
          </p:nvPr>
        </p:nvSpPr>
        <p:spPr/>
        <p:txBody>
          <a:bodyPr/>
          <a:lstStyle/>
          <a:p>
            <a:fld id="{394BCFD2-582F-469B-95FC-0A05C4EE5BC4}" type="slidenum">
              <a:rPr lang="en-IN" smtClean="0"/>
              <a:t>‹#›</a:t>
            </a:fld>
            <a:endParaRPr lang="en-IN" dirty="0"/>
          </a:p>
        </p:txBody>
      </p:sp>
    </p:spTree>
    <p:extLst>
      <p:ext uri="{BB962C8B-B14F-4D97-AF65-F5344CB8AC3E}">
        <p14:creationId xmlns:p14="http://schemas.microsoft.com/office/powerpoint/2010/main" val="3443459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269F-29F0-4D46-85AC-30191D8B672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315174-C092-434B-B698-4CD473CC4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DD7120-B0C6-4E4A-A839-CE6273780A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7D39AD-A24B-447C-A513-ECEC7560BD7E}"/>
              </a:ext>
            </a:extLst>
          </p:cNvPr>
          <p:cNvSpPr>
            <a:spLocks noGrp="1"/>
          </p:cNvSpPr>
          <p:nvPr>
            <p:ph type="dt" sz="half" idx="10"/>
          </p:nvPr>
        </p:nvSpPr>
        <p:spPr/>
        <p:txBody>
          <a:bodyPr/>
          <a:lstStyle/>
          <a:p>
            <a:fld id="{E77F0FDB-CD1A-4F41-9FB1-3EE48C138D37}" type="datetime1">
              <a:rPr lang="en-IN" smtClean="0"/>
              <a:t>20-10-2024</a:t>
            </a:fld>
            <a:endParaRPr lang="en-IN" dirty="0"/>
          </a:p>
        </p:txBody>
      </p:sp>
      <p:sp>
        <p:nvSpPr>
          <p:cNvPr id="6" name="Footer Placeholder 5">
            <a:extLst>
              <a:ext uri="{FF2B5EF4-FFF2-40B4-BE49-F238E27FC236}">
                <a16:creationId xmlns:a16="http://schemas.microsoft.com/office/drawing/2014/main" id="{1746F0F9-8842-4B0C-971B-A824581AF6F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BF2774F-2FA4-4E0A-A8D9-4E955C2526FB}"/>
              </a:ext>
            </a:extLst>
          </p:cNvPr>
          <p:cNvSpPr>
            <a:spLocks noGrp="1"/>
          </p:cNvSpPr>
          <p:nvPr>
            <p:ph type="sldNum" sz="quarter" idx="12"/>
          </p:nvPr>
        </p:nvSpPr>
        <p:spPr/>
        <p:txBody>
          <a:bodyPr/>
          <a:lstStyle/>
          <a:p>
            <a:fld id="{394BCFD2-582F-469B-95FC-0A05C4EE5BC4}" type="slidenum">
              <a:rPr lang="en-IN" smtClean="0"/>
              <a:t>‹#›</a:t>
            </a:fld>
            <a:endParaRPr lang="en-IN" dirty="0"/>
          </a:p>
        </p:txBody>
      </p:sp>
    </p:spTree>
    <p:extLst>
      <p:ext uri="{BB962C8B-B14F-4D97-AF65-F5344CB8AC3E}">
        <p14:creationId xmlns:p14="http://schemas.microsoft.com/office/powerpoint/2010/main" val="2333299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804A-7696-40D4-8B12-E362EB36A84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9E55CC4-DC85-4189-A9F1-9A6FFE5F83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B853C6D-7DD2-4577-94FD-A669B8D2CD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0DAA21-E5B5-4150-84DC-CC6D12D1B3D1}"/>
              </a:ext>
            </a:extLst>
          </p:cNvPr>
          <p:cNvSpPr>
            <a:spLocks noGrp="1"/>
          </p:cNvSpPr>
          <p:nvPr>
            <p:ph type="dt" sz="half" idx="10"/>
          </p:nvPr>
        </p:nvSpPr>
        <p:spPr/>
        <p:txBody>
          <a:bodyPr/>
          <a:lstStyle/>
          <a:p>
            <a:fld id="{83500500-94F2-4927-B0A5-FF87B64C03B2}" type="datetime1">
              <a:rPr lang="en-IN" smtClean="0"/>
              <a:t>20-10-2024</a:t>
            </a:fld>
            <a:endParaRPr lang="en-IN" dirty="0"/>
          </a:p>
        </p:txBody>
      </p:sp>
      <p:sp>
        <p:nvSpPr>
          <p:cNvPr id="6" name="Footer Placeholder 5">
            <a:extLst>
              <a:ext uri="{FF2B5EF4-FFF2-40B4-BE49-F238E27FC236}">
                <a16:creationId xmlns:a16="http://schemas.microsoft.com/office/drawing/2014/main" id="{68581B5E-CB71-41E3-BBBD-B1BFF611994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55D6EF3-EA2E-40D9-A7A7-6BE8019B9CA3}"/>
              </a:ext>
            </a:extLst>
          </p:cNvPr>
          <p:cNvSpPr>
            <a:spLocks noGrp="1"/>
          </p:cNvSpPr>
          <p:nvPr>
            <p:ph type="sldNum" sz="quarter" idx="12"/>
          </p:nvPr>
        </p:nvSpPr>
        <p:spPr/>
        <p:txBody>
          <a:bodyPr/>
          <a:lstStyle/>
          <a:p>
            <a:fld id="{394BCFD2-582F-469B-95FC-0A05C4EE5BC4}" type="slidenum">
              <a:rPr lang="en-IN" smtClean="0"/>
              <a:t>‹#›</a:t>
            </a:fld>
            <a:endParaRPr lang="en-IN" dirty="0"/>
          </a:p>
        </p:txBody>
      </p:sp>
    </p:spTree>
    <p:extLst>
      <p:ext uri="{BB962C8B-B14F-4D97-AF65-F5344CB8AC3E}">
        <p14:creationId xmlns:p14="http://schemas.microsoft.com/office/powerpoint/2010/main" val="337118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186C79-FB35-42B9-A63A-F4B78EB2B82A}"/>
              </a:ext>
            </a:extLst>
          </p:cNvPr>
          <p:cNvSpPr>
            <a:spLocks noGrp="1"/>
          </p:cNvSpPr>
          <p:nvPr>
            <p:ph type="title"/>
          </p:nvPr>
        </p:nvSpPr>
        <p:spPr>
          <a:xfrm>
            <a:off x="838200" y="510881"/>
            <a:ext cx="10515600" cy="702049"/>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EFDE45CB-7818-4682-8818-F8D449167B44}"/>
              </a:ext>
            </a:extLst>
          </p:cNvPr>
          <p:cNvSpPr>
            <a:spLocks noGrp="1"/>
          </p:cNvSpPr>
          <p:nvPr>
            <p:ph type="body" idx="1"/>
          </p:nvPr>
        </p:nvSpPr>
        <p:spPr>
          <a:xfrm>
            <a:off x="838200" y="1268963"/>
            <a:ext cx="10515600" cy="500120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9AB36C70-2D41-42AD-8759-0261DCC54E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BAB23-33DE-42F7-B819-90145C6A24BE}" type="datetime1">
              <a:rPr lang="en-IN" smtClean="0"/>
              <a:t>20-10-2024</a:t>
            </a:fld>
            <a:endParaRPr lang="en-IN" dirty="0"/>
          </a:p>
        </p:txBody>
      </p:sp>
      <p:sp>
        <p:nvSpPr>
          <p:cNvPr id="5" name="Footer Placeholder 4">
            <a:extLst>
              <a:ext uri="{FF2B5EF4-FFF2-40B4-BE49-F238E27FC236}">
                <a16:creationId xmlns:a16="http://schemas.microsoft.com/office/drawing/2014/main" id="{EA372F8E-ED30-44C9-8157-DF441F6055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CE2A1623-5395-4771-81A7-B81277BE16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BCFD2-582F-469B-95FC-0A05C4EE5BC4}" type="slidenum">
              <a:rPr lang="en-IN" smtClean="0"/>
              <a:t>‹#›</a:t>
            </a:fld>
            <a:endParaRPr lang="en-IN" dirty="0"/>
          </a:p>
        </p:txBody>
      </p:sp>
      <p:pic>
        <p:nvPicPr>
          <p:cNvPr id="7" name="Picture 6">
            <a:extLst>
              <a:ext uri="{FF2B5EF4-FFF2-40B4-BE49-F238E27FC236}">
                <a16:creationId xmlns:a16="http://schemas.microsoft.com/office/drawing/2014/main" id="{4564C389-A5ED-43A7-9964-CD86A117E5B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007389" y="224344"/>
            <a:ext cx="972739" cy="249264"/>
          </a:xfrm>
          <a:prstGeom prst="rect">
            <a:avLst/>
          </a:prstGeom>
        </p:spPr>
      </p:pic>
      <p:pic>
        <p:nvPicPr>
          <p:cNvPr id="8" name="Picture 7">
            <a:extLst>
              <a:ext uri="{FF2B5EF4-FFF2-40B4-BE49-F238E27FC236}">
                <a16:creationId xmlns:a16="http://schemas.microsoft.com/office/drawing/2014/main" id="{65111E28-3065-4A70-A987-E13AA5F21C3B}"/>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t="16371" b="23377"/>
          <a:stretch/>
        </p:blipFill>
        <p:spPr>
          <a:xfrm>
            <a:off x="200025" y="104315"/>
            <a:ext cx="638175" cy="435532"/>
          </a:xfrm>
          <a:prstGeom prst="rect">
            <a:avLst/>
          </a:prstGeom>
        </p:spPr>
      </p:pic>
    </p:spTree>
    <p:extLst>
      <p:ext uri="{BB962C8B-B14F-4D97-AF65-F5344CB8AC3E}">
        <p14:creationId xmlns:p14="http://schemas.microsoft.com/office/powerpoint/2010/main" val="3172594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9.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05C0-5E74-47D3-BD4E-586E696AFEBA}"/>
              </a:ext>
            </a:extLst>
          </p:cNvPr>
          <p:cNvSpPr>
            <a:spLocks noGrp="1"/>
          </p:cNvSpPr>
          <p:nvPr>
            <p:ph type="ctrTitle"/>
          </p:nvPr>
        </p:nvSpPr>
        <p:spPr/>
        <p:txBody>
          <a:bodyPr/>
          <a:lstStyle/>
          <a:p>
            <a:r>
              <a:rPr lang="en-IN" b="1" dirty="0"/>
              <a:t>Lead Scoring Case Study</a:t>
            </a:r>
            <a:br>
              <a:rPr lang="en-IN" b="1" dirty="0"/>
            </a:br>
            <a:r>
              <a:rPr lang="en-IN" sz="4000" b="1" dirty="0"/>
              <a:t>(Insights Presentation)</a:t>
            </a:r>
          </a:p>
        </p:txBody>
      </p:sp>
      <p:sp>
        <p:nvSpPr>
          <p:cNvPr id="3" name="Subtitle 2">
            <a:extLst>
              <a:ext uri="{FF2B5EF4-FFF2-40B4-BE49-F238E27FC236}">
                <a16:creationId xmlns:a16="http://schemas.microsoft.com/office/drawing/2014/main" id="{7294CD1A-09AA-4FB5-81FA-8EE5A1800E2F}"/>
              </a:ext>
            </a:extLst>
          </p:cNvPr>
          <p:cNvSpPr>
            <a:spLocks noGrp="1"/>
          </p:cNvSpPr>
          <p:nvPr>
            <p:ph type="subTitle" idx="1"/>
          </p:nvPr>
        </p:nvSpPr>
        <p:spPr>
          <a:xfrm>
            <a:off x="7494104" y="3707296"/>
            <a:ext cx="3173896" cy="1550504"/>
          </a:xfrm>
        </p:spPr>
        <p:txBody>
          <a:bodyPr>
            <a:normAutofit/>
          </a:bodyPr>
          <a:lstStyle/>
          <a:p>
            <a:pPr algn="l"/>
            <a:r>
              <a:rPr lang="en-IN" sz="1800" dirty="0"/>
              <a:t>- worked complied by </a:t>
            </a:r>
          </a:p>
          <a:p>
            <a:pPr algn="l"/>
            <a:r>
              <a:rPr lang="en-IN" sz="1800" dirty="0"/>
              <a:t>         Hrishikesh Pradhan</a:t>
            </a:r>
          </a:p>
          <a:p>
            <a:pPr algn="l"/>
            <a:r>
              <a:rPr lang="en-IN" sz="1800" dirty="0"/>
              <a:t>         Hitesh </a:t>
            </a:r>
            <a:r>
              <a:rPr lang="en-IN" sz="1800" dirty="0" err="1"/>
              <a:t>Padal</a:t>
            </a:r>
            <a:endParaRPr lang="en-IN" sz="1800" dirty="0"/>
          </a:p>
          <a:p>
            <a:pPr algn="l"/>
            <a:r>
              <a:rPr lang="en-IN" sz="1800" dirty="0"/>
              <a:t>         </a:t>
            </a:r>
            <a:r>
              <a:rPr lang="en-IN" sz="1800" dirty="0" err="1"/>
              <a:t>Imtihazahmad</a:t>
            </a:r>
            <a:r>
              <a:rPr lang="en-IN" sz="1800" dirty="0"/>
              <a:t> </a:t>
            </a:r>
            <a:r>
              <a:rPr lang="en-IN" sz="1800" dirty="0" err="1"/>
              <a:t>Mullanavar</a:t>
            </a:r>
            <a:endParaRPr lang="en-IN" sz="1800" dirty="0"/>
          </a:p>
        </p:txBody>
      </p:sp>
    </p:spTree>
    <p:extLst>
      <p:ext uri="{BB962C8B-B14F-4D97-AF65-F5344CB8AC3E}">
        <p14:creationId xmlns:p14="http://schemas.microsoft.com/office/powerpoint/2010/main" val="1901159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FEC9B-9EF9-4FF3-BE51-CEF599AC0370}"/>
              </a:ext>
            </a:extLst>
          </p:cNvPr>
          <p:cNvSpPr>
            <a:spLocks noGrp="1"/>
          </p:cNvSpPr>
          <p:nvPr>
            <p:ph type="title"/>
          </p:nvPr>
        </p:nvSpPr>
        <p:spPr>
          <a:xfrm>
            <a:off x="838200" y="365126"/>
            <a:ext cx="10515600" cy="558240"/>
          </a:xfrm>
        </p:spPr>
        <p:txBody>
          <a:bodyPr>
            <a:normAutofit/>
          </a:bodyPr>
          <a:lstStyle/>
          <a:p>
            <a:r>
              <a:rPr lang="en-IN" b="1" dirty="0"/>
              <a:t>Contd..</a:t>
            </a:r>
          </a:p>
        </p:txBody>
      </p:sp>
      <p:sp>
        <p:nvSpPr>
          <p:cNvPr id="3" name="Content Placeholder 2">
            <a:extLst>
              <a:ext uri="{FF2B5EF4-FFF2-40B4-BE49-F238E27FC236}">
                <a16:creationId xmlns:a16="http://schemas.microsoft.com/office/drawing/2014/main" id="{972F0BDC-7D61-46C9-961C-10D1DEF2FFD5}"/>
              </a:ext>
            </a:extLst>
          </p:cNvPr>
          <p:cNvSpPr>
            <a:spLocks noGrp="1"/>
          </p:cNvSpPr>
          <p:nvPr>
            <p:ph idx="1"/>
          </p:nvPr>
        </p:nvSpPr>
        <p:spPr>
          <a:xfrm>
            <a:off x="838200" y="1111624"/>
            <a:ext cx="10515600" cy="5065339"/>
          </a:xfrm>
        </p:spPr>
        <p:txBody>
          <a:bodyPr>
            <a:normAutofit/>
          </a:bodyPr>
          <a:lstStyle/>
          <a:p>
            <a:r>
              <a:rPr lang="en-US" sz="1800" dirty="0"/>
              <a:t>~8.1% of the applicants had payment difficulties: he/she had late payment more than X days on at least one of the first Y installments of the loan in our sample.</a:t>
            </a:r>
            <a:endParaRPr lang="en-IN" sz="1800" dirty="0"/>
          </a:p>
          <a:p>
            <a:r>
              <a:rPr lang="en-US" sz="1800" dirty="0"/>
              <a:t>CNT_CHILDREN:</a:t>
            </a:r>
          </a:p>
          <a:p>
            <a:pPr lvl="1"/>
            <a:r>
              <a:rPr lang="en-US" sz="1600" dirty="0"/>
              <a:t> 70% of the applicants have 0 (no) children</a:t>
            </a:r>
          </a:p>
          <a:p>
            <a:pPr lvl="1"/>
            <a:r>
              <a:rPr lang="en-US" sz="1600" dirty="0"/>
              <a:t>~20% of the applicants have 1 child</a:t>
            </a:r>
          </a:p>
          <a:p>
            <a:pPr lvl="1"/>
            <a:r>
              <a:rPr lang="en-US" sz="1600" dirty="0"/>
              <a:t>~8.7% of applicants have 2 children</a:t>
            </a:r>
          </a:p>
          <a:p>
            <a:pPr lvl="1"/>
            <a:r>
              <a:rPr lang="en-US" sz="1600" dirty="0"/>
              <a:t>~1.2% of applicants have 3 children</a:t>
            </a:r>
          </a:p>
          <a:p>
            <a:r>
              <a:rPr lang="en-US" sz="1800" dirty="0"/>
              <a:t>HOUR_APPR_PROCESS_START (&amp; different work </a:t>
            </a:r>
            <a:r>
              <a:rPr lang="en-US" sz="1800" dirty="0" err="1"/>
              <a:t>hrs</a:t>
            </a:r>
            <a:r>
              <a:rPr lang="en-US" sz="1800" dirty="0"/>
              <a:t> distribution):</a:t>
            </a:r>
          </a:p>
          <a:p>
            <a:pPr lvl="1"/>
            <a:r>
              <a:rPr lang="en-US" sz="1600" dirty="0"/>
              <a:t>Most of the applications were submitted during the regular banking work hours</a:t>
            </a:r>
          </a:p>
          <a:p>
            <a:pPr lvl="1"/>
            <a:r>
              <a:rPr lang="en-US" sz="1600" dirty="0"/>
              <a:t>~83% of loan application were submitted between 9AM-5PM.</a:t>
            </a:r>
          </a:p>
          <a:p>
            <a:pPr lvl="1"/>
            <a:r>
              <a:rPr lang="en-US" sz="1600" dirty="0"/>
              <a:t>~88% of loan application were submitted between 8AM-5PM.</a:t>
            </a:r>
          </a:p>
          <a:p>
            <a:pPr lvl="1"/>
            <a:r>
              <a:rPr lang="en-US" sz="1600" dirty="0"/>
              <a:t>~94% of loan application were submitted between 7AM-6PM.</a:t>
            </a:r>
          </a:p>
          <a:p>
            <a:endParaRPr lang="en-IN" sz="1800" dirty="0"/>
          </a:p>
        </p:txBody>
      </p:sp>
      <p:sp>
        <p:nvSpPr>
          <p:cNvPr id="4" name="Slide Number Placeholder 3">
            <a:extLst>
              <a:ext uri="{FF2B5EF4-FFF2-40B4-BE49-F238E27FC236}">
                <a16:creationId xmlns:a16="http://schemas.microsoft.com/office/drawing/2014/main" id="{BE5AF369-19B0-448B-A80F-877189246157}"/>
              </a:ext>
            </a:extLst>
          </p:cNvPr>
          <p:cNvSpPr>
            <a:spLocks noGrp="1"/>
          </p:cNvSpPr>
          <p:nvPr>
            <p:ph type="sldNum" sz="quarter" idx="12"/>
          </p:nvPr>
        </p:nvSpPr>
        <p:spPr/>
        <p:txBody>
          <a:bodyPr/>
          <a:lstStyle/>
          <a:p>
            <a:fld id="{394BCFD2-582F-469B-95FC-0A05C4EE5BC4}" type="slidenum">
              <a:rPr lang="en-IN" smtClean="0"/>
              <a:t>10</a:t>
            </a:fld>
            <a:endParaRPr lang="en-IN" dirty="0"/>
          </a:p>
        </p:txBody>
      </p:sp>
    </p:spTree>
    <p:extLst>
      <p:ext uri="{BB962C8B-B14F-4D97-AF65-F5344CB8AC3E}">
        <p14:creationId xmlns:p14="http://schemas.microsoft.com/office/powerpoint/2010/main" val="326242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FEC9B-9EF9-4FF3-BE51-CEF599AC0370}"/>
              </a:ext>
            </a:extLst>
          </p:cNvPr>
          <p:cNvSpPr>
            <a:spLocks noGrp="1"/>
          </p:cNvSpPr>
          <p:nvPr>
            <p:ph type="title"/>
          </p:nvPr>
        </p:nvSpPr>
        <p:spPr>
          <a:xfrm>
            <a:off x="838200" y="365126"/>
            <a:ext cx="10515600" cy="558240"/>
          </a:xfrm>
        </p:spPr>
        <p:txBody>
          <a:bodyPr>
            <a:normAutofit/>
          </a:bodyPr>
          <a:lstStyle/>
          <a:p>
            <a:r>
              <a:rPr lang="en-IN" b="1" dirty="0"/>
              <a:t>Contd.. </a:t>
            </a:r>
            <a:r>
              <a:rPr lang="en-IN" sz="2700" b="1" dirty="0"/>
              <a:t>(Insights w.r.t. Target attribute)</a:t>
            </a:r>
            <a:endParaRPr lang="en-IN" b="1" dirty="0"/>
          </a:p>
        </p:txBody>
      </p:sp>
      <p:sp>
        <p:nvSpPr>
          <p:cNvPr id="3" name="Content Placeholder 2">
            <a:extLst>
              <a:ext uri="{FF2B5EF4-FFF2-40B4-BE49-F238E27FC236}">
                <a16:creationId xmlns:a16="http://schemas.microsoft.com/office/drawing/2014/main" id="{972F0BDC-7D61-46C9-961C-10D1DEF2FFD5}"/>
              </a:ext>
            </a:extLst>
          </p:cNvPr>
          <p:cNvSpPr>
            <a:spLocks noGrp="1"/>
          </p:cNvSpPr>
          <p:nvPr>
            <p:ph idx="1"/>
          </p:nvPr>
        </p:nvSpPr>
        <p:spPr>
          <a:xfrm>
            <a:off x="838200" y="1111624"/>
            <a:ext cx="10515600" cy="5298701"/>
          </a:xfrm>
        </p:spPr>
        <p:txBody>
          <a:bodyPr>
            <a:normAutofit fontScale="92500" lnSpcReduction="10000"/>
          </a:bodyPr>
          <a:lstStyle/>
          <a:p>
            <a:r>
              <a:rPr lang="en-US" sz="1800" dirty="0"/>
              <a:t>For the following Columns/Attributes, the % of applicants which come under following segment(s) are more likely to have payment difficulties: </a:t>
            </a:r>
            <a:r>
              <a:rPr lang="en-US" sz="1700" dirty="0"/>
              <a:t>(Obtained these insights by considering 1.2% tolerance </a:t>
            </a:r>
            <a:r>
              <a:rPr lang="en-US" sz="1700" dirty="0" err="1"/>
              <a:t>w.r.t.</a:t>
            </a:r>
            <a:r>
              <a:rPr lang="en-US" sz="1700" dirty="0"/>
              <a:t> overall clients’ defaulting proportion (~8%), hence threshold is 9.2%)</a:t>
            </a:r>
            <a:endParaRPr lang="en-US" sz="1800" dirty="0"/>
          </a:p>
          <a:p>
            <a:pPr lvl="1"/>
            <a:r>
              <a:rPr lang="en-US" sz="1600" dirty="0" err="1"/>
              <a:t>CNT_FAM_MEMBERS_bkt</a:t>
            </a:r>
            <a:r>
              <a:rPr lang="en-US" sz="1600" dirty="0"/>
              <a:t>: ==&gt; [7.0, 21.0): 12.4%</a:t>
            </a:r>
          </a:p>
          <a:p>
            <a:pPr lvl="1"/>
            <a:r>
              <a:rPr lang="en-US" sz="1600" dirty="0"/>
              <a:t>CODE_GENDER: ==&gt; M: 10.14%</a:t>
            </a:r>
          </a:p>
          <a:p>
            <a:pPr lvl="1"/>
            <a:r>
              <a:rPr lang="en-US" sz="1600" dirty="0"/>
              <a:t>EMERGENCYSTATE_MODE: ==&gt; </a:t>
            </a:r>
            <a:r>
              <a:rPr lang="en-US" sz="1600" dirty="0" err="1"/>
              <a:t>UnSpecified</a:t>
            </a:r>
            <a:r>
              <a:rPr lang="en-US" sz="1600" dirty="0"/>
              <a:t>: 9.26%,  Yes: 9.58%</a:t>
            </a:r>
          </a:p>
          <a:p>
            <a:pPr lvl="1"/>
            <a:r>
              <a:rPr lang="en-US" sz="1600" dirty="0"/>
              <a:t>HOUSETYPE_MODE: ==&gt; specific housing: 10.14%</a:t>
            </a:r>
          </a:p>
          <a:p>
            <a:pPr lvl="1"/>
            <a:r>
              <a:rPr lang="en-US" sz="1600" dirty="0"/>
              <a:t>NAME_EDUCATION_TYPE: ==&gt; Lower secondary: 10.93%</a:t>
            </a:r>
          </a:p>
          <a:p>
            <a:pPr lvl="1"/>
            <a:r>
              <a:rPr lang="en-US" sz="1600" dirty="0"/>
              <a:t>NAME_FAMILY_STATUS: ==&gt; Civil marriage: 9.94%,  Single / not married: 9.81%</a:t>
            </a:r>
          </a:p>
          <a:p>
            <a:pPr lvl="1"/>
            <a:r>
              <a:rPr lang="en-US" sz="1600" dirty="0"/>
              <a:t>NAME_HOUSING_TYPE: ==&gt; Rented apartment: 12.31%,  With parents: 11.7%</a:t>
            </a:r>
          </a:p>
          <a:p>
            <a:pPr lvl="1"/>
            <a:r>
              <a:rPr lang="en-US" sz="1600" dirty="0"/>
              <a:t>NAME_INCOME_TYPE: ==&gt; Maternity leave: 40.0%,  Unemployed: 36.36%,  Working: 9.59%</a:t>
            </a:r>
          </a:p>
          <a:p>
            <a:pPr lvl="1"/>
            <a:r>
              <a:rPr lang="en-US" sz="1600" dirty="0"/>
              <a:t>NAME_TYPE_SUITE: ==&gt; </a:t>
            </a:r>
            <a:r>
              <a:rPr lang="en-US" sz="1600" dirty="0" err="1"/>
              <a:t>Other_B</a:t>
            </a:r>
            <a:r>
              <a:rPr lang="en-US" sz="1600" dirty="0"/>
              <a:t>: 9.83%</a:t>
            </a:r>
          </a:p>
          <a:p>
            <a:pPr lvl="1"/>
            <a:r>
              <a:rPr lang="en-US" sz="1600" dirty="0"/>
              <a:t>OCCUPATION_TYPE: ==&gt; </a:t>
            </a:r>
          </a:p>
          <a:p>
            <a:pPr lvl="2"/>
            <a:r>
              <a:rPr lang="en-US" sz="1400" dirty="0"/>
              <a:t>Cleaning staff: 9.61%,  Cooking staff: 10.44%,  Drivers: 11.33%,  Laborers: 10.58%,  Low-skill Laborers: 17.15%,  </a:t>
            </a:r>
          </a:p>
          <a:p>
            <a:pPr lvl="2"/>
            <a:r>
              <a:rPr lang="en-US" sz="1400" dirty="0"/>
              <a:t>Sales staff: 9.63%,  Security staff: 10.74%,  Waiters/barmen staff: 11.28%</a:t>
            </a:r>
            <a:endParaRPr lang="en-US" sz="1200" dirty="0"/>
          </a:p>
          <a:p>
            <a:pPr lvl="1"/>
            <a:r>
              <a:rPr lang="en-US" sz="1600" dirty="0" err="1"/>
              <a:t>OWN_CAR_AGE_bkt</a:t>
            </a:r>
            <a:r>
              <a:rPr lang="en-US" sz="1600" dirty="0"/>
              <a:t>: ==&gt; (20.0, 25.0]: 9.68%,  (25.0, 50.0]: 9.57%</a:t>
            </a:r>
          </a:p>
          <a:p>
            <a:pPr lvl="1"/>
            <a:r>
              <a:rPr lang="en-US" sz="1600" dirty="0" err="1"/>
              <a:t>OrganizationType</a:t>
            </a:r>
            <a:r>
              <a:rPr lang="en-US" sz="1600" dirty="0"/>
              <a:t>: ==&gt; </a:t>
            </a:r>
          </a:p>
          <a:p>
            <a:pPr lvl="2"/>
            <a:r>
              <a:rPr lang="en-US" sz="1400" dirty="0"/>
              <a:t>Agriculture: 10.47%,  Cleaning: 11.15%,  Construction: 11.68%,  Realtor: 10.61%,  Restaurant: 11.71%,  </a:t>
            </a:r>
          </a:p>
          <a:p>
            <a:pPr lvl="2"/>
            <a:r>
              <a:rPr lang="en-US" sz="1400" dirty="0"/>
              <a:t>Security: 9.98%,  Self-employed: 10.17%,  Transport: 9.67%</a:t>
            </a:r>
            <a:endParaRPr lang="en-US" sz="1200" dirty="0"/>
          </a:p>
          <a:p>
            <a:pPr lvl="1"/>
            <a:r>
              <a:rPr lang="en-US" sz="1600" dirty="0" err="1"/>
              <a:t>OrganizationTypeCategory</a:t>
            </a:r>
            <a:r>
              <a:rPr lang="en-US" sz="1600" dirty="0"/>
              <a:t>: ==&gt; Type 13: 13.43%,  Type 3: 9.51%,  Type 4: 9.34%,  Type 7: 9.25%,  Type 8: 12.5%</a:t>
            </a:r>
          </a:p>
          <a:p>
            <a:pPr lvl="1"/>
            <a:r>
              <a:rPr lang="en-US" sz="1600" dirty="0"/>
              <a:t>WALLSMATERIAL_MODE: ==&gt; Wooden: 9.7%</a:t>
            </a:r>
          </a:p>
        </p:txBody>
      </p:sp>
      <p:sp>
        <p:nvSpPr>
          <p:cNvPr id="4" name="Slide Number Placeholder 3">
            <a:extLst>
              <a:ext uri="{FF2B5EF4-FFF2-40B4-BE49-F238E27FC236}">
                <a16:creationId xmlns:a16="http://schemas.microsoft.com/office/drawing/2014/main" id="{2D5F4635-3360-4A80-B95C-9D3C0ABEA927}"/>
              </a:ext>
            </a:extLst>
          </p:cNvPr>
          <p:cNvSpPr>
            <a:spLocks noGrp="1"/>
          </p:cNvSpPr>
          <p:nvPr>
            <p:ph type="sldNum" sz="quarter" idx="12"/>
          </p:nvPr>
        </p:nvSpPr>
        <p:spPr/>
        <p:txBody>
          <a:bodyPr/>
          <a:lstStyle/>
          <a:p>
            <a:fld id="{394BCFD2-582F-469B-95FC-0A05C4EE5BC4}" type="slidenum">
              <a:rPr lang="en-IN" smtClean="0"/>
              <a:t>11</a:t>
            </a:fld>
            <a:endParaRPr lang="en-IN" dirty="0"/>
          </a:p>
        </p:txBody>
      </p:sp>
    </p:spTree>
    <p:extLst>
      <p:ext uri="{BB962C8B-B14F-4D97-AF65-F5344CB8AC3E}">
        <p14:creationId xmlns:p14="http://schemas.microsoft.com/office/powerpoint/2010/main" val="1752635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FEC9B-9EF9-4FF3-BE51-CEF599AC0370}"/>
              </a:ext>
            </a:extLst>
          </p:cNvPr>
          <p:cNvSpPr>
            <a:spLocks noGrp="1"/>
          </p:cNvSpPr>
          <p:nvPr>
            <p:ph type="title"/>
          </p:nvPr>
        </p:nvSpPr>
        <p:spPr>
          <a:xfrm>
            <a:off x="838200" y="365126"/>
            <a:ext cx="10515600" cy="558240"/>
          </a:xfrm>
        </p:spPr>
        <p:txBody>
          <a:bodyPr>
            <a:normAutofit/>
          </a:bodyPr>
          <a:lstStyle/>
          <a:p>
            <a:r>
              <a:rPr lang="en-IN" b="1" dirty="0"/>
              <a:t>Contd..</a:t>
            </a:r>
          </a:p>
        </p:txBody>
      </p:sp>
      <p:sp>
        <p:nvSpPr>
          <p:cNvPr id="3" name="Content Placeholder 2">
            <a:extLst>
              <a:ext uri="{FF2B5EF4-FFF2-40B4-BE49-F238E27FC236}">
                <a16:creationId xmlns:a16="http://schemas.microsoft.com/office/drawing/2014/main" id="{972F0BDC-7D61-46C9-961C-10D1DEF2FFD5}"/>
              </a:ext>
            </a:extLst>
          </p:cNvPr>
          <p:cNvSpPr>
            <a:spLocks noGrp="1"/>
          </p:cNvSpPr>
          <p:nvPr>
            <p:ph idx="1"/>
          </p:nvPr>
        </p:nvSpPr>
        <p:spPr>
          <a:xfrm>
            <a:off x="838200" y="1111624"/>
            <a:ext cx="10515600" cy="5065339"/>
          </a:xfrm>
        </p:spPr>
        <p:txBody>
          <a:bodyPr>
            <a:normAutofit fontScale="77500" lnSpcReduction="20000"/>
          </a:bodyPr>
          <a:lstStyle/>
          <a:p>
            <a:pPr lvl="1"/>
            <a:r>
              <a:rPr lang="en-US" sz="1800" dirty="0"/>
              <a:t>YEARS_BIRTH: ==&gt; (20.999, 28.0]: 11.56%,  (28.0, 32.0]: 10.8%,  (32.0, 36.0]: 9.79%</a:t>
            </a:r>
          </a:p>
          <a:p>
            <a:pPr lvl="1"/>
            <a:r>
              <a:rPr lang="en-US" sz="1800" dirty="0"/>
              <a:t>YEARS_EMPLOYED: ==&gt; (-0.001, 1.0]: 11.27%,  (1.0, 2.0]: 11.06%,  (2.0, 3.0]: 10.37%</a:t>
            </a:r>
          </a:p>
          <a:p>
            <a:pPr lvl="1"/>
            <a:r>
              <a:rPr lang="en-US" sz="1800" dirty="0"/>
              <a:t>YEARS_ID_PUBLISH: ==&gt; (-0.001, 2.0]: 10.19%,  (2.0, 4.0]: 9.58%</a:t>
            </a:r>
          </a:p>
          <a:p>
            <a:pPr lvl="1"/>
            <a:r>
              <a:rPr lang="en-US" sz="1800" dirty="0"/>
              <a:t>YEARS_LAST_PHONE_CHANGE: ==&gt; (-0.001, 1.0]: 9.49%</a:t>
            </a:r>
          </a:p>
          <a:p>
            <a:pPr lvl="1"/>
            <a:r>
              <a:rPr lang="en-US" sz="1800" dirty="0"/>
              <a:t>YEARS_REGISTRATION: ==&gt; (-0.001, 2.0]: 9.66%</a:t>
            </a:r>
          </a:p>
          <a:p>
            <a:pPr lvl="1"/>
            <a:r>
              <a:rPr lang="en-US" sz="1800" dirty="0"/>
              <a:t>ext2_work_hrs_7AM_6PM: ==&gt; no: 9.25%</a:t>
            </a:r>
          </a:p>
          <a:p>
            <a:pPr lvl="1"/>
            <a:r>
              <a:rPr lang="en-US" sz="1800" dirty="0"/>
              <a:t>HOUR_APPR_PROCESS_START: ==&gt; 0: 15.0%,  2: 9.84%,  5: 10.58%,  6: 11.04%,  7: 10.04%,  22: 10.0%,  23: 12.2%</a:t>
            </a:r>
          </a:p>
          <a:p>
            <a:pPr lvl="1"/>
            <a:r>
              <a:rPr lang="en-US" sz="1800" dirty="0"/>
              <a:t>CNT_CHILDREN: ==&gt; 3: 9.63%,  4: 12.82%,  6: 28.57%,  9: 100.0%,  11: 100.0%</a:t>
            </a:r>
          </a:p>
          <a:p>
            <a:pPr lvl="1"/>
            <a:r>
              <a:rPr lang="en-US" sz="1800" dirty="0"/>
              <a:t>REGION_RATING_CLIENT: ==&gt; 3: 11.1%</a:t>
            </a:r>
          </a:p>
          <a:p>
            <a:pPr lvl="1"/>
            <a:r>
              <a:rPr lang="en-US" sz="1800" dirty="0"/>
              <a:t>REGION_RATING_CLIENT_W_CITY: ==&gt; 3: 11.4%</a:t>
            </a:r>
          </a:p>
          <a:p>
            <a:pPr lvl="1"/>
            <a:r>
              <a:rPr lang="en-US" sz="1800" dirty="0"/>
              <a:t>REG_CITY_NOT_LIVE_CITY: ==&gt; 1: 12.23%</a:t>
            </a:r>
          </a:p>
          <a:p>
            <a:pPr lvl="1"/>
            <a:r>
              <a:rPr lang="en-US" sz="1800" dirty="0"/>
              <a:t>REG_REGION_NOT_LIVE_REGION: ==&gt; 1: 9.3%</a:t>
            </a:r>
          </a:p>
          <a:p>
            <a:pPr lvl="1"/>
            <a:r>
              <a:rPr lang="en-US" sz="1800" dirty="0"/>
              <a:t>FLAG_WORK_PHONE: ==&gt; 1: 9.63%</a:t>
            </a:r>
          </a:p>
          <a:p>
            <a:pPr lvl="1"/>
            <a:r>
              <a:rPr lang="en-US" sz="1800" dirty="0"/>
              <a:t>REG_CITY_NOT_WORK_CITY: ==&gt; 1: 10.61%</a:t>
            </a:r>
          </a:p>
          <a:p>
            <a:pPr lvl="1"/>
            <a:r>
              <a:rPr lang="en-US" sz="1800" dirty="0"/>
              <a:t>LIVE_CITY_NOT_WORK_CITY: ==&gt; 1: 9.97%</a:t>
            </a:r>
          </a:p>
          <a:p>
            <a:r>
              <a:rPr lang="en-US" sz="2100" dirty="0"/>
              <a:t>ELEVATORS (AVG, MEDI, MODE) with payment difficulty have higher skewed distribution towards lower values i.e.. more than 87.5% of data has &lt;0.2 values, hence new clients with such values can tend to have higher chance of payment difficulty.</a:t>
            </a:r>
          </a:p>
          <a:p>
            <a:r>
              <a:rPr lang="en-US" sz="2100" dirty="0"/>
              <a:t>ENTRANCES (AVG, MEDI, MODE) with payment difficulty have higher skewed distribution towards lower values i.e.. more than 75% of data has &lt;0.2 values, hence new clients with such values can tend to have higher chance of payment difficulty.</a:t>
            </a:r>
          </a:p>
          <a:p>
            <a:r>
              <a:rPr lang="en-US" sz="2100" dirty="0"/>
              <a:t>EXT_SOURCE_{1,2,3} with payment difficulty have more than 75% of data with &lt;0.6 values, hence new clients with such values can tend to have higher chance of payment difficulty.</a:t>
            </a:r>
          </a:p>
        </p:txBody>
      </p:sp>
      <p:sp>
        <p:nvSpPr>
          <p:cNvPr id="4" name="Slide Number Placeholder 3">
            <a:extLst>
              <a:ext uri="{FF2B5EF4-FFF2-40B4-BE49-F238E27FC236}">
                <a16:creationId xmlns:a16="http://schemas.microsoft.com/office/drawing/2014/main" id="{EA0A057D-AA61-47D0-8190-7ED6AC955BDF}"/>
              </a:ext>
            </a:extLst>
          </p:cNvPr>
          <p:cNvSpPr>
            <a:spLocks noGrp="1"/>
          </p:cNvSpPr>
          <p:nvPr>
            <p:ph type="sldNum" sz="quarter" idx="12"/>
          </p:nvPr>
        </p:nvSpPr>
        <p:spPr/>
        <p:txBody>
          <a:bodyPr/>
          <a:lstStyle/>
          <a:p>
            <a:fld id="{394BCFD2-582F-469B-95FC-0A05C4EE5BC4}" type="slidenum">
              <a:rPr lang="en-IN" smtClean="0"/>
              <a:t>12</a:t>
            </a:fld>
            <a:endParaRPr lang="en-IN" dirty="0"/>
          </a:p>
        </p:txBody>
      </p:sp>
    </p:spTree>
    <p:extLst>
      <p:ext uri="{BB962C8B-B14F-4D97-AF65-F5344CB8AC3E}">
        <p14:creationId xmlns:p14="http://schemas.microsoft.com/office/powerpoint/2010/main" val="1426642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6468C-79BA-4654-B1F4-35E495902C14}"/>
              </a:ext>
            </a:extLst>
          </p:cNvPr>
          <p:cNvSpPr>
            <a:spLocks noGrp="1"/>
          </p:cNvSpPr>
          <p:nvPr>
            <p:ph type="title"/>
          </p:nvPr>
        </p:nvSpPr>
        <p:spPr/>
        <p:txBody>
          <a:bodyPr>
            <a:normAutofit/>
          </a:bodyPr>
          <a:lstStyle/>
          <a:p>
            <a:r>
              <a:rPr lang="en-IN" b="1" dirty="0"/>
              <a:t>Previous Application data - Data Handling </a:t>
            </a:r>
            <a:br>
              <a:rPr lang="en-IN" b="1" dirty="0"/>
            </a:br>
            <a:r>
              <a:rPr lang="en-IN" sz="1200" b="1" dirty="0"/>
              <a:t>(previous_application.csv) </a:t>
            </a:r>
            <a:endParaRPr lang="en-IN" sz="4000" b="1" dirty="0"/>
          </a:p>
        </p:txBody>
      </p:sp>
      <p:sp>
        <p:nvSpPr>
          <p:cNvPr id="3" name="Content Placeholder 2">
            <a:extLst>
              <a:ext uri="{FF2B5EF4-FFF2-40B4-BE49-F238E27FC236}">
                <a16:creationId xmlns:a16="http://schemas.microsoft.com/office/drawing/2014/main" id="{78A98155-96F0-482C-83D8-96FCA61D67D2}"/>
              </a:ext>
            </a:extLst>
          </p:cNvPr>
          <p:cNvSpPr>
            <a:spLocks noGrp="1"/>
          </p:cNvSpPr>
          <p:nvPr>
            <p:ph idx="1"/>
          </p:nvPr>
        </p:nvSpPr>
        <p:spPr/>
        <p:txBody>
          <a:bodyPr>
            <a:normAutofit/>
          </a:bodyPr>
          <a:lstStyle/>
          <a:p>
            <a:r>
              <a:rPr lang="en-US" sz="2400" dirty="0"/>
              <a:t>All the observations in this process (data handling) and actions taken are stated adjacent to the step/cell where such action is performed.</a:t>
            </a:r>
            <a:endParaRPr lang="en-IN" sz="2400" dirty="0"/>
          </a:p>
          <a:p>
            <a:r>
              <a:rPr lang="en-US" sz="2400" dirty="0"/>
              <a:t>Some imputations may be based on assumption/data understanding, rather than empirical method(s).</a:t>
            </a:r>
          </a:p>
        </p:txBody>
      </p:sp>
      <p:sp>
        <p:nvSpPr>
          <p:cNvPr id="4" name="Slide Number Placeholder 3">
            <a:extLst>
              <a:ext uri="{FF2B5EF4-FFF2-40B4-BE49-F238E27FC236}">
                <a16:creationId xmlns:a16="http://schemas.microsoft.com/office/drawing/2014/main" id="{06D4C845-F20D-4A49-84DF-A8146B61C743}"/>
              </a:ext>
            </a:extLst>
          </p:cNvPr>
          <p:cNvSpPr>
            <a:spLocks noGrp="1"/>
          </p:cNvSpPr>
          <p:nvPr>
            <p:ph type="sldNum" sz="quarter" idx="12"/>
          </p:nvPr>
        </p:nvSpPr>
        <p:spPr/>
        <p:txBody>
          <a:bodyPr/>
          <a:lstStyle/>
          <a:p>
            <a:fld id="{394BCFD2-582F-469B-95FC-0A05C4EE5BC4}" type="slidenum">
              <a:rPr lang="en-IN" smtClean="0"/>
              <a:t>13</a:t>
            </a:fld>
            <a:endParaRPr lang="en-IN" dirty="0"/>
          </a:p>
        </p:txBody>
      </p:sp>
    </p:spTree>
    <p:extLst>
      <p:ext uri="{BB962C8B-B14F-4D97-AF65-F5344CB8AC3E}">
        <p14:creationId xmlns:p14="http://schemas.microsoft.com/office/powerpoint/2010/main" val="4281441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6468C-79BA-4654-B1F4-35E495902C14}"/>
              </a:ext>
            </a:extLst>
          </p:cNvPr>
          <p:cNvSpPr>
            <a:spLocks noGrp="1"/>
          </p:cNvSpPr>
          <p:nvPr>
            <p:ph type="title"/>
          </p:nvPr>
        </p:nvSpPr>
        <p:spPr/>
        <p:txBody>
          <a:bodyPr>
            <a:normAutofit/>
          </a:bodyPr>
          <a:lstStyle/>
          <a:p>
            <a:r>
              <a:rPr lang="en-IN" b="1" dirty="0"/>
              <a:t>Previous Application data - Insights </a:t>
            </a:r>
            <a:br>
              <a:rPr lang="en-IN" b="1" dirty="0"/>
            </a:br>
            <a:r>
              <a:rPr lang="en-IN" sz="1200" b="1" dirty="0"/>
              <a:t>(previous_application.csv)</a:t>
            </a:r>
            <a:endParaRPr lang="en-IN" sz="3200" b="1" dirty="0"/>
          </a:p>
        </p:txBody>
      </p:sp>
      <p:sp>
        <p:nvSpPr>
          <p:cNvPr id="3" name="Content Placeholder 2">
            <a:extLst>
              <a:ext uri="{FF2B5EF4-FFF2-40B4-BE49-F238E27FC236}">
                <a16:creationId xmlns:a16="http://schemas.microsoft.com/office/drawing/2014/main" id="{78A98155-96F0-482C-83D8-96FCA61D67D2}"/>
              </a:ext>
            </a:extLst>
          </p:cNvPr>
          <p:cNvSpPr>
            <a:spLocks noGrp="1"/>
          </p:cNvSpPr>
          <p:nvPr>
            <p:ph idx="1"/>
          </p:nvPr>
        </p:nvSpPr>
        <p:spPr/>
        <p:txBody>
          <a:bodyPr>
            <a:normAutofit/>
          </a:bodyPr>
          <a:lstStyle/>
          <a:p>
            <a:r>
              <a:rPr lang="en-US" sz="1800" dirty="0"/>
              <a:t>For the following Columns/Attributes, the % of loan applications which come under following segments(s) are more likely to have Loan Rejections (with various reasons available in CODE_REJECT_REASON): </a:t>
            </a:r>
            <a:r>
              <a:rPr lang="en-US" sz="1600" dirty="0"/>
              <a:t>(Obtained these insights by considering 2% tolerance </a:t>
            </a:r>
            <a:r>
              <a:rPr lang="en-US" sz="1600" dirty="0" err="1"/>
              <a:t>w.r.t.</a:t>
            </a:r>
            <a:r>
              <a:rPr lang="en-US" sz="1600" dirty="0"/>
              <a:t> overall Loans’ rejection proportion (~19%), hence threshold is 21%)</a:t>
            </a:r>
            <a:endParaRPr lang="en-IN" sz="1800" dirty="0"/>
          </a:p>
          <a:p>
            <a:pPr lvl="1"/>
            <a:r>
              <a:rPr lang="en-US" sz="1600" dirty="0"/>
              <a:t>CHANNEL_TYPE: ==&gt; </a:t>
            </a:r>
          </a:p>
          <a:p>
            <a:pPr lvl="2"/>
            <a:r>
              <a:rPr lang="en-US" sz="1400" dirty="0"/>
              <a:t>AP+ (Cash loan): 30.05%,  Car dealer: 28.76%,  Channel of corporate sales: 35.96%,  Credit and cash offices: 27.78%</a:t>
            </a:r>
            <a:endParaRPr lang="en-US" sz="1200" dirty="0"/>
          </a:p>
          <a:p>
            <a:pPr lvl="1"/>
            <a:r>
              <a:rPr lang="en-US" sz="1600" dirty="0"/>
              <a:t>FLAG_LAST_APPL_PER_CONTRACT: ==&gt; N: 99.95%,  Y: 27.52%</a:t>
            </a:r>
          </a:p>
          <a:p>
            <a:pPr lvl="1"/>
            <a:r>
              <a:rPr lang="en-US" sz="1600" dirty="0"/>
              <a:t>NAME_CASH_LOAN_PURPOSE: ==&gt; </a:t>
            </a:r>
          </a:p>
          <a:p>
            <a:pPr lvl="2"/>
            <a:r>
              <a:rPr lang="en-US" sz="1400" dirty="0"/>
              <a:t>Building a house or an annex: 63.06%,  Business development: 58.87%,  Buying a garage: 55.66%,  </a:t>
            </a:r>
          </a:p>
          <a:p>
            <a:pPr lvl="2"/>
            <a:r>
              <a:rPr lang="en-US" sz="1400" dirty="0"/>
              <a:t>Buying a holiday home / land: 63.25%,  Buying a home: 64.59%,  Buying a new car: 64.35%,  Buying a used car: 57.21%,  </a:t>
            </a:r>
          </a:p>
          <a:p>
            <a:pPr lvl="2"/>
            <a:r>
              <a:rPr lang="en-US" sz="1400" dirty="0"/>
              <a:t>Car repairs: 48.36%,  Education: 43.79%,  Everyday expenses: 43.86%,  Furniture: 46.71%,  Gasification / water supply: 51.27%, </a:t>
            </a:r>
          </a:p>
          <a:p>
            <a:pPr lvl="2"/>
            <a:r>
              <a:rPr lang="en-US" sz="1400" dirty="0"/>
              <a:t>Hobby: 64.15%,  Journey: 46.75%,  Medicine: 43.71%,  Money for a third person: 52.0%,  Other: 47.65%,  </a:t>
            </a:r>
          </a:p>
          <a:p>
            <a:pPr lvl="2"/>
            <a:r>
              <a:rPr lang="en-US" sz="1400" dirty="0"/>
              <a:t>Payments on other loans: 76.37%,  Purchase of electronic equipment: 39.54%,  Refusal to name the goal: 71.43%,  </a:t>
            </a:r>
          </a:p>
          <a:p>
            <a:pPr lvl="2"/>
            <a:r>
              <a:rPr lang="en-US" sz="1400" dirty="0"/>
              <a:t>Repairs: 51.69%,  Urgent needs: 49.08%,  Wedding / gift / holiday: 49.94%,  XAP: 21.4%,  XNA: 22.9%</a:t>
            </a:r>
            <a:endParaRPr lang="en-US" sz="1200" dirty="0"/>
          </a:p>
          <a:p>
            <a:pPr lvl="1"/>
            <a:r>
              <a:rPr lang="en-US" sz="1600" dirty="0"/>
              <a:t>NAME_CLIENT_TYPE: ==&gt; Repeater: 31.72%</a:t>
            </a:r>
          </a:p>
          <a:p>
            <a:pPr lvl="1"/>
            <a:r>
              <a:rPr lang="en-US" sz="1600" dirty="0"/>
              <a:t>NAME_CONTRACT_STATUS: ==&gt; Refused: 100.0%,  Unused offer: 100.0%</a:t>
            </a:r>
          </a:p>
          <a:p>
            <a:pPr lvl="1"/>
            <a:r>
              <a:rPr lang="en-US" sz="1600" dirty="0"/>
              <a:t>NAME_CONTRACT_TYPE: ==&gt; Cash loans: 26.48%,  Revolving loans: 23.4%</a:t>
            </a:r>
          </a:p>
        </p:txBody>
      </p:sp>
      <p:sp>
        <p:nvSpPr>
          <p:cNvPr id="4" name="Slide Number Placeholder 3">
            <a:extLst>
              <a:ext uri="{FF2B5EF4-FFF2-40B4-BE49-F238E27FC236}">
                <a16:creationId xmlns:a16="http://schemas.microsoft.com/office/drawing/2014/main" id="{FF7224E6-EEBB-43A4-A8D7-10CEFDFE4AFC}"/>
              </a:ext>
            </a:extLst>
          </p:cNvPr>
          <p:cNvSpPr>
            <a:spLocks noGrp="1"/>
          </p:cNvSpPr>
          <p:nvPr>
            <p:ph type="sldNum" sz="quarter" idx="12"/>
          </p:nvPr>
        </p:nvSpPr>
        <p:spPr/>
        <p:txBody>
          <a:bodyPr/>
          <a:lstStyle/>
          <a:p>
            <a:fld id="{394BCFD2-582F-469B-95FC-0A05C4EE5BC4}" type="slidenum">
              <a:rPr lang="en-IN" smtClean="0"/>
              <a:t>14</a:t>
            </a:fld>
            <a:endParaRPr lang="en-IN" dirty="0"/>
          </a:p>
        </p:txBody>
      </p:sp>
    </p:spTree>
    <p:extLst>
      <p:ext uri="{BB962C8B-B14F-4D97-AF65-F5344CB8AC3E}">
        <p14:creationId xmlns:p14="http://schemas.microsoft.com/office/powerpoint/2010/main" val="3518230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FEC9B-9EF9-4FF3-BE51-CEF599AC0370}"/>
              </a:ext>
            </a:extLst>
          </p:cNvPr>
          <p:cNvSpPr>
            <a:spLocks noGrp="1"/>
          </p:cNvSpPr>
          <p:nvPr>
            <p:ph type="title"/>
          </p:nvPr>
        </p:nvSpPr>
        <p:spPr>
          <a:xfrm>
            <a:off x="838200" y="365126"/>
            <a:ext cx="10515600" cy="558240"/>
          </a:xfrm>
        </p:spPr>
        <p:txBody>
          <a:bodyPr>
            <a:normAutofit/>
          </a:bodyPr>
          <a:lstStyle/>
          <a:p>
            <a:r>
              <a:rPr lang="en-IN" b="1" dirty="0"/>
              <a:t>Contd..</a:t>
            </a:r>
          </a:p>
        </p:txBody>
      </p:sp>
      <p:sp>
        <p:nvSpPr>
          <p:cNvPr id="3" name="Content Placeholder 2">
            <a:extLst>
              <a:ext uri="{FF2B5EF4-FFF2-40B4-BE49-F238E27FC236}">
                <a16:creationId xmlns:a16="http://schemas.microsoft.com/office/drawing/2014/main" id="{972F0BDC-7D61-46C9-961C-10D1DEF2FFD5}"/>
              </a:ext>
            </a:extLst>
          </p:cNvPr>
          <p:cNvSpPr>
            <a:spLocks noGrp="1"/>
          </p:cNvSpPr>
          <p:nvPr>
            <p:ph idx="1"/>
          </p:nvPr>
        </p:nvSpPr>
        <p:spPr>
          <a:xfrm>
            <a:off x="838200" y="1111624"/>
            <a:ext cx="10515600" cy="5065339"/>
          </a:xfrm>
        </p:spPr>
        <p:txBody>
          <a:bodyPr>
            <a:normAutofit/>
          </a:bodyPr>
          <a:lstStyle/>
          <a:p>
            <a:pPr lvl="1"/>
            <a:r>
              <a:rPr lang="en-US" sz="1600" dirty="0"/>
              <a:t>NAME_GOODS_CATEGORY: ==&gt; House Construction: 100.0%,  XNA: 29.52%</a:t>
            </a:r>
          </a:p>
          <a:p>
            <a:pPr lvl="1"/>
            <a:r>
              <a:rPr lang="en-US" sz="1600" dirty="0"/>
              <a:t>NAME_PAYMENT_TYPE: ==&gt; Cash through the bank: 24.12%,  XNA: 21.39%</a:t>
            </a:r>
          </a:p>
          <a:p>
            <a:pPr lvl="1"/>
            <a:r>
              <a:rPr lang="en-US" sz="1600" dirty="0"/>
              <a:t>NAME_PORTFOLIO: ==&gt; Cards: 24.91%,  Cars: 30.11%,  Cash: 27.42%,  XNA: 24.79%</a:t>
            </a:r>
          </a:p>
          <a:p>
            <a:pPr lvl="1"/>
            <a:r>
              <a:rPr lang="en-US" sz="1600" dirty="0"/>
              <a:t>NAME_PRODUCT_TYPE: ==&gt; walk-in: 40.11%,  x-sell: 23.54%</a:t>
            </a:r>
          </a:p>
          <a:p>
            <a:pPr lvl="1"/>
            <a:r>
              <a:rPr lang="en-US" sz="1600" dirty="0"/>
              <a:t>NAME_SELLER_INDUSTRY: ==&gt; Connectivity: 21.24%,  XNA: 28.19%</a:t>
            </a:r>
          </a:p>
          <a:p>
            <a:pPr lvl="1"/>
            <a:r>
              <a:rPr lang="en-US" sz="1600" dirty="0"/>
              <a:t>NAME_TYPE_SUITE: ==&gt; </a:t>
            </a:r>
            <a:r>
              <a:rPr lang="en-US" sz="1600" dirty="0" err="1"/>
              <a:t>UnSpecified</a:t>
            </a:r>
            <a:r>
              <a:rPr lang="en-US" sz="1600" dirty="0"/>
              <a:t>: 22.08%,  Unaccompanied: 23.21%</a:t>
            </a:r>
          </a:p>
          <a:p>
            <a:pPr lvl="1"/>
            <a:r>
              <a:rPr lang="en-US" sz="1600" dirty="0"/>
              <a:t>NAME_YIELD_GROUP: ==&gt; XNA: 28.4%</a:t>
            </a:r>
          </a:p>
          <a:p>
            <a:pPr lvl="1"/>
            <a:r>
              <a:rPr lang="en-US" sz="1600" dirty="0"/>
              <a:t>PRODUCT_COMBINATION: ==&gt; </a:t>
            </a:r>
          </a:p>
          <a:p>
            <a:pPr lvl="2"/>
            <a:r>
              <a:rPr lang="en-US" sz="1400" dirty="0"/>
              <a:t>Card Street: 23.33%,  Cash Street: high: 28.9%,  Cash Street: low: 58.11%,  </a:t>
            </a:r>
          </a:p>
          <a:p>
            <a:pPr lvl="2"/>
            <a:r>
              <a:rPr lang="en-US" sz="1400" dirty="0"/>
              <a:t>Cash Street: middle: 38.83%,  Cash X-Sell: low: 23.01%</a:t>
            </a:r>
          </a:p>
          <a:p>
            <a:pPr lvl="1"/>
            <a:r>
              <a:rPr lang="en-US" sz="1600" dirty="0"/>
              <a:t>Loans with higher AMT_ANNUITY are relatively more often denied.</a:t>
            </a:r>
          </a:p>
          <a:p>
            <a:pPr lvl="1"/>
            <a:r>
              <a:rPr lang="en-US" sz="1600" dirty="0"/>
              <a:t>Loans with higher AMT_APPLICATION are relatively more often denied.</a:t>
            </a:r>
          </a:p>
          <a:p>
            <a:pPr lvl="1"/>
            <a:r>
              <a:rPr lang="en-US" sz="1600" dirty="0"/>
              <a:t>Loans with higher AMT_CREDIT are relatively more often denied.</a:t>
            </a:r>
          </a:p>
          <a:p>
            <a:pPr lvl="1"/>
            <a:r>
              <a:rPr lang="en-US" sz="1600" dirty="0"/>
              <a:t>Loans with higher AMT_GOODS_PRICE are relatively more often denied.</a:t>
            </a:r>
          </a:p>
          <a:p>
            <a:pPr lvl="1"/>
            <a:r>
              <a:rPr lang="en-US" sz="1600" dirty="0"/>
              <a:t>Loans with higher RATE_INTEREST_PRIMARY are more often denied.</a:t>
            </a:r>
          </a:p>
          <a:p>
            <a:pPr lvl="1"/>
            <a:r>
              <a:rPr lang="en-US" sz="1600" dirty="0"/>
              <a:t>Loans with higher CNT_PAYMENT are relatively more often denied.</a:t>
            </a:r>
          </a:p>
          <a:p>
            <a:pPr lvl="1"/>
            <a:endParaRPr lang="en-US" sz="1600" dirty="0"/>
          </a:p>
        </p:txBody>
      </p:sp>
      <p:sp>
        <p:nvSpPr>
          <p:cNvPr id="4" name="Slide Number Placeholder 3">
            <a:extLst>
              <a:ext uri="{FF2B5EF4-FFF2-40B4-BE49-F238E27FC236}">
                <a16:creationId xmlns:a16="http://schemas.microsoft.com/office/drawing/2014/main" id="{84FB9393-A85C-491D-9698-CDF4F9844A9D}"/>
              </a:ext>
            </a:extLst>
          </p:cNvPr>
          <p:cNvSpPr>
            <a:spLocks noGrp="1"/>
          </p:cNvSpPr>
          <p:nvPr>
            <p:ph type="sldNum" sz="quarter" idx="12"/>
          </p:nvPr>
        </p:nvSpPr>
        <p:spPr/>
        <p:txBody>
          <a:bodyPr/>
          <a:lstStyle/>
          <a:p>
            <a:fld id="{394BCFD2-582F-469B-95FC-0A05C4EE5BC4}" type="slidenum">
              <a:rPr lang="en-IN" smtClean="0"/>
              <a:t>15</a:t>
            </a:fld>
            <a:endParaRPr lang="en-IN" dirty="0"/>
          </a:p>
        </p:txBody>
      </p:sp>
    </p:spTree>
    <p:extLst>
      <p:ext uri="{BB962C8B-B14F-4D97-AF65-F5344CB8AC3E}">
        <p14:creationId xmlns:p14="http://schemas.microsoft.com/office/powerpoint/2010/main" val="1404447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F5F52-D393-488C-BBC2-6D3B54060CD2}"/>
              </a:ext>
            </a:extLst>
          </p:cNvPr>
          <p:cNvSpPr>
            <a:spLocks noGrp="1"/>
          </p:cNvSpPr>
          <p:nvPr>
            <p:ph type="title"/>
          </p:nvPr>
        </p:nvSpPr>
        <p:spPr/>
        <p:txBody>
          <a:bodyPr/>
          <a:lstStyle/>
          <a:p>
            <a:r>
              <a:rPr lang="en-IN" b="1" dirty="0"/>
              <a:t>Contents</a:t>
            </a:r>
          </a:p>
        </p:txBody>
      </p:sp>
      <p:sp>
        <p:nvSpPr>
          <p:cNvPr id="3" name="Content Placeholder 2">
            <a:extLst>
              <a:ext uri="{FF2B5EF4-FFF2-40B4-BE49-F238E27FC236}">
                <a16:creationId xmlns:a16="http://schemas.microsoft.com/office/drawing/2014/main" id="{690C1301-E9B8-4841-84E0-4772F4CA5AB3}"/>
              </a:ext>
            </a:extLst>
          </p:cNvPr>
          <p:cNvSpPr>
            <a:spLocks noGrp="1"/>
          </p:cNvSpPr>
          <p:nvPr>
            <p:ph idx="1"/>
          </p:nvPr>
        </p:nvSpPr>
        <p:spPr/>
        <p:txBody>
          <a:bodyPr/>
          <a:lstStyle/>
          <a:p>
            <a:r>
              <a:rPr lang="en-IN" dirty="0">
                <a:hlinkClick r:id="rId2" action="ppaction://hlinksldjump">
                  <a:extLst>
                    <a:ext uri="{A12FA001-AC4F-418D-AE19-62706E023703}">
                      <ahyp:hlinkClr xmlns:ahyp="http://schemas.microsoft.com/office/drawing/2018/hyperlinkcolor" val="tx"/>
                    </a:ext>
                  </a:extLst>
                </a:hlinkClick>
              </a:rPr>
              <a:t>Problem Statement</a:t>
            </a:r>
            <a:endParaRPr lang="en-IN" dirty="0"/>
          </a:p>
          <a:p>
            <a:r>
              <a:rPr lang="en-IN" dirty="0">
                <a:hlinkClick r:id="rId3" action="ppaction://hlinksldjump">
                  <a:extLst>
                    <a:ext uri="{A12FA001-AC4F-418D-AE19-62706E023703}">
                      <ahyp:hlinkClr xmlns:ahyp="http://schemas.microsoft.com/office/drawing/2018/hyperlinkcolor" val="tx"/>
                    </a:ext>
                  </a:extLst>
                </a:hlinkClick>
              </a:rPr>
              <a:t>Exploratory Data Analysis (EDA) Procedure</a:t>
            </a:r>
            <a:endParaRPr lang="en-IN" dirty="0"/>
          </a:p>
          <a:p>
            <a:r>
              <a:rPr lang="en-IN" dirty="0">
                <a:hlinkClick r:id="rId4" action="ppaction://hlinksldjump">
                  <a:extLst>
                    <a:ext uri="{A12FA001-AC4F-418D-AE19-62706E023703}">
                      <ahyp:hlinkClr xmlns:ahyp="http://schemas.microsoft.com/office/drawing/2018/hyperlinkcolor" val="tx"/>
                    </a:ext>
                  </a:extLst>
                </a:hlinkClick>
              </a:rPr>
              <a:t>Current Application data - Data Handling</a:t>
            </a:r>
            <a:endParaRPr lang="en-IN" dirty="0"/>
          </a:p>
          <a:p>
            <a:r>
              <a:rPr lang="en-IN" dirty="0">
                <a:hlinkClick r:id="rId5" action="ppaction://hlinksldjump">
                  <a:extLst>
                    <a:ext uri="{A12FA001-AC4F-418D-AE19-62706E023703}">
                      <ahyp:hlinkClr xmlns:ahyp="http://schemas.microsoft.com/office/drawing/2018/hyperlinkcolor" val="tx"/>
                    </a:ext>
                  </a:extLst>
                </a:hlinkClick>
              </a:rPr>
              <a:t>Current Application data - Insights</a:t>
            </a:r>
            <a:endParaRPr lang="en-IN" dirty="0"/>
          </a:p>
          <a:p>
            <a:r>
              <a:rPr lang="en-IN" dirty="0">
                <a:hlinkClick r:id="rId6" action="ppaction://hlinksldjump">
                  <a:extLst>
                    <a:ext uri="{A12FA001-AC4F-418D-AE19-62706E023703}">
                      <ahyp:hlinkClr xmlns:ahyp="http://schemas.microsoft.com/office/drawing/2018/hyperlinkcolor" val="tx"/>
                    </a:ext>
                  </a:extLst>
                </a:hlinkClick>
              </a:rPr>
              <a:t>Previous Application data - Data Handling</a:t>
            </a:r>
            <a:endParaRPr lang="en-IN" dirty="0"/>
          </a:p>
          <a:p>
            <a:r>
              <a:rPr lang="en-IN" dirty="0">
                <a:hlinkClick r:id="rId7" action="ppaction://hlinksldjump">
                  <a:extLst>
                    <a:ext uri="{A12FA001-AC4F-418D-AE19-62706E023703}">
                      <ahyp:hlinkClr xmlns:ahyp="http://schemas.microsoft.com/office/drawing/2018/hyperlinkcolor" val="tx"/>
                    </a:ext>
                  </a:extLst>
                </a:hlinkClick>
              </a:rPr>
              <a:t>Previous Application data - Insights</a:t>
            </a:r>
            <a:endParaRPr lang="en-IN" dirty="0"/>
          </a:p>
          <a:p>
            <a:endParaRPr lang="en-IN" u="sng" dirty="0"/>
          </a:p>
        </p:txBody>
      </p:sp>
      <p:sp>
        <p:nvSpPr>
          <p:cNvPr id="4" name="Slide Number Placeholder 3">
            <a:extLst>
              <a:ext uri="{FF2B5EF4-FFF2-40B4-BE49-F238E27FC236}">
                <a16:creationId xmlns:a16="http://schemas.microsoft.com/office/drawing/2014/main" id="{19AE69F9-06BF-40AF-B409-0E271FCBF632}"/>
              </a:ext>
            </a:extLst>
          </p:cNvPr>
          <p:cNvSpPr>
            <a:spLocks noGrp="1"/>
          </p:cNvSpPr>
          <p:nvPr>
            <p:ph type="sldNum" sz="quarter" idx="12"/>
          </p:nvPr>
        </p:nvSpPr>
        <p:spPr/>
        <p:txBody>
          <a:bodyPr/>
          <a:lstStyle/>
          <a:p>
            <a:fld id="{394BCFD2-582F-469B-95FC-0A05C4EE5BC4}" type="slidenum">
              <a:rPr lang="en-IN" smtClean="0"/>
              <a:t>2</a:t>
            </a:fld>
            <a:endParaRPr lang="en-IN" dirty="0"/>
          </a:p>
        </p:txBody>
      </p:sp>
    </p:spTree>
    <p:extLst>
      <p:ext uri="{BB962C8B-B14F-4D97-AF65-F5344CB8AC3E}">
        <p14:creationId xmlns:p14="http://schemas.microsoft.com/office/powerpoint/2010/main" val="56590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C370E-D382-409B-B21F-AC1CCAAAE6E0}"/>
              </a:ext>
            </a:extLst>
          </p:cNvPr>
          <p:cNvSpPr>
            <a:spLocks noGrp="1"/>
          </p:cNvSpPr>
          <p:nvPr>
            <p:ph type="title"/>
          </p:nvPr>
        </p:nvSpPr>
        <p:spPr>
          <a:xfrm>
            <a:off x="838200" y="587829"/>
            <a:ext cx="10515600" cy="594955"/>
          </a:xfrm>
        </p:spPr>
        <p:txBody>
          <a:bodyPr>
            <a:normAutofit/>
          </a:bodyPr>
          <a:lstStyle/>
          <a:p>
            <a:r>
              <a:rPr lang="en-IN" b="1" dirty="0"/>
              <a:t>Problem Statement – Business Brief</a:t>
            </a:r>
          </a:p>
        </p:txBody>
      </p:sp>
      <p:sp>
        <p:nvSpPr>
          <p:cNvPr id="3" name="Content Placeholder 2">
            <a:extLst>
              <a:ext uri="{FF2B5EF4-FFF2-40B4-BE49-F238E27FC236}">
                <a16:creationId xmlns:a16="http://schemas.microsoft.com/office/drawing/2014/main" id="{E2A4AB5F-01E2-46C2-85DC-18F0969F31E7}"/>
              </a:ext>
            </a:extLst>
          </p:cNvPr>
          <p:cNvSpPr>
            <a:spLocks noGrp="1"/>
          </p:cNvSpPr>
          <p:nvPr>
            <p:ph idx="1"/>
          </p:nvPr>
        </p:nvSpPr>
        <p:spPr/>
        <p:txBody>
          <a:bodyPr>
            <a:normAutofit/>
          </a:bodyPr>
          <a:lstStyle/>
          <a:p>
            <a:r>
              <a:rPr lang="en-US" sz="2000" b="0" i="0" dirty="0">
                <a:effectLst/>
                <a:latin typeface="freight-text-pro"/>
              </a:rPr>
              <a:t>An education company named X Education sells online courses to industry professionals. On any given day, many professionals who are interested in the courses land on their website and browse for courses.</a:t>
            </a:r>
          </a:p>
          <a:p>
            <a:r>
              <a:rPr lang="en-US" sz="2000" b="0" i="0" dirty="0">
                <a:effectLst/>
                <a:latin typeface="freight-text-pro"/>
              </a:rPr>
              <a:t>The company markets its courses on several websites and search engines like Google. Once these people land on the website, they might browse the courses or fill up a form for the course or watch some videos. </a:t>
            </a:r>
          </a:p>
          <a:p>
            <a:r>
              <a:rPr lang="en-US" sz="2000" b="0" i="0" dirty="0">
                <a:effectLst/>
                <a:latin typeface="freight-text-pro"/>
              </a:rPr>
              <a:t>When these people fill up a form providing their email address or phone number, they are classified to be a lead. </a:t>
            </a:r>
          </a:p>
          <a:p>
            <a:r>
              <a:rPr lang="en-US" sz="2000" b="0" i="0" dirty="0">
                <a:effectLst/>
                <a:latin typeface="freight-text-pro"/>
              </a:rPr>
              <a:t>Moreover, the company also gets leads through past referrals. Once these leads are acquired, employees from the sales team start making calls, writing emails, etc. </a:t>
            </a:r>
          </a:p>
          <a:p>
            <a:r>
              <a:rPr lang="en-US" sz="2000" b="0" i="0" dirty="0">
                <a:effectLst/>
                <a:latin typeface="freight-text-pro"/>
              </a:rPr>
              <a:t>Through this process, some of the leads get converted while most do not. The typical lead conversion rate at X education is around 30%.</a:t>
            </a:r>
            <a:endParaRPr lang="en-IN" sz="2000" b="0" i="0" dirty="0">
              <a:effectLst/>
              <a:latin typeface="freight-text-pro"/>
            </a:endParaRPr>
          </a:p>
        </p:txBody>
      </p:sp>
      <p:sp>
        <p:nvSpPr>
          <p:cNvPr id="4" name="Slide Number Placeholder 3">
            <a:extLst>
              <a:ext uri="{FF2B5EF4-FFF2-40B4-BE49-F238E27FC236}">
                <a16:creationId xmlns:a16="http://schemas.microsoft.com/office/drawing/2014/main" id="{AE018482-926B-47DC-B80B-205799601825}"/>
              </a:ext>
            </a:extLst>
          </p:cNvPr>
          <p:cNvSpPr>
            <a:spLocks noGrp="1"/>
          </p:cNvSpPr>
          <p:nvPr>
            <p:ph type="sldNum" sz="quarter" idx="12"/>
          </p:nvPr>
        </p:nvSpPr>
        <p:spPr/>
        <p:txBody>
          <a:bodyPr/>
          <a:lstStyle/>
          <a:p>
            <a:fld id="{394BCFD2-582F-469B-95FC-0A05C4EE5BC4}" type="slidenum">
              <a:rPr lang="en-IN" smtClean="0"/>
              <a:t>3</a:t>
            </a:fld>
            <a:endParaRPr lang="en-IN" dirty="0"/>
          </a:p>
        </p:txBody>
      </p:sp>
    </p:spTree>
    <p:extLst>
      <p:ext uri="{BB962C8B-B14F-4D97-AF65-F5344CB8AC3E}">
        <p14:creationId xmlns:p14="http://schemas.microsoft.com/office/powerpoint/2010/main" val="2758473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3594-E909-4FF8-91B1-7BAF9D6C0086}"/>
              </a:ext>
            </a:extLst>
          </p:cNvPr>
          <p:cNvSpPr>
            <a:spLocks noGrp="1"/>
          </p:cNvSpPr>
          <p:nvPr>
            <p:ph type="title"/>
          </p:nvPr>
        </p:nvSpPr>
        <p:spPr>
          <a:xfrm>
            <a:off x="838200" y="587829"/>
            <a:ext cx="10515600" cy="594955"/>
          </a:xfrm>
        </p:spPr>
        <p:txBody>
          <a:bodyPr>
            <a:normAutofit/>
          </a:bodyPr>
          <a:lstStyle/>
          <a:p>
            <a:r>
              <a:rPr lang="en-IN" b="1" dirty="0"/>
              <a:t>Problem Statement – Business Problem</a:t>
            </a:r>
            <a:endParaRPr lang="en-IN" dirty="0"/>
          </a:p>
        </p:txBody>
      </p:sp>
      <p:sp>
        <p:nvSpPr>
          <p:cNvPr id="3" name="Content Placeholder 2">
            <a:extLst>
              <a:ext uri="{FF2B5EF4-FFF2-40B4-BE49-F238E27FC236}">
                <a16:creationId xmlns:a16="http://schemas.microsoft.com/office/drawing/2014/main" id="{7156C932-1E3F-487A-913A-C22C166B9A7A}"/>
              </a:ext>
            </a:extLst>
          </p:cNvPr>
          <p:cNvSpPr>
            <a:spLocks noGrp="1"/>
          </p:cNvSpPr>
          <p:nvPr>
            <p:ph idx="1"/>
          </p:nvPr>
        </p:nvSpPr>
        <p:spPr>
          <a:xfrm>
            <a:off x="838200" y="1268963"/>
            <a:ext cx="8097078" cy="5001208"/>
          </a:xfrm>
        </p:spPr>
        <p:txBody>
          <a:bodyPr>
            <a:normAutofit/>
          </a:bodyPr>
          <a:lstStyle/>
          <a:p>
            <a:pPr algn="l" rtl="0"/>
            <a:r>
              <a:rPr lang="en-US" sz="1800" b="0" i="0" dirty="0">
                <a:effectLst/>
              </a:rPr>
              <a:t>Now, although X Education gets a lot of leads, its lead conversion rate is very poor. For example, if, say, they acquire 100 leads in a day, only about 30 of them are converted. </a:t>
            </a:r>
          </a:p>
          <a:p>
            <a:pPr algn="l" rtl="0"/>
            <a:r>
              <a:rPr lang="en-US" sz="1800" b="0" i="0" dirty="0">
                <a:effectLst/>
              </a:rPr>
              <a:t>To make this process more efficient, the company wishes to identify the most potential leads, also known as ‘Hot Leads’. </a:t>
            </a:r>
          </a:p>
          <a:p>
            <a:pPr algn="l" rtl="0"/>
            <a:r>
              <a:rPr lang="en-US" sz="1800" b="0" i="0" dirty="0">
                <a:effectLst/>
              </a:rPr>
              <a:t>If they successfully identify this set of leads, the lead conversion rate should go up as the sales team will now be focusing more on communicating with the potential leads rather than making calls to everyone. </a:t>
            </a:r>
          </a:p>
          <a:p>
            <a:pPr algn="l" rtl="0"/>
            <a:r>
              <a:rPr lang="en-US" sz="1800" b="0" i="0" dirty="0">
                <a:effectLst/>
              </a:rPr>
              <a:t>A typical lead conversion process can be represented using the funnel (</a:t>
            </a:r>
            <a:r>
              <a:rPr lang="en-US" sz="1800" b="0" i="1" dirty="0">
                <a:effectLst/>
              </a:rPr>
              <a:t>image</a:t>
            </a:r>
            <a:r>
              <a:rPr lang="en-US" sz="1800" b="0" i="0" dirty="0">
                <a:effectLst/>
              </a:rPr>
              <a:t>).</a:t>
            </a:r>
          </a:p>
          <a:p>
            <a:pPr algn="l" rtl="0"/>
            <a:r>
              <a:rPr lang="en-US" sz="1800" b="0" i="0" dirty="0">
                <a:effectLst/>
              </a:rPr>
              <a:t>Based on the funnel, there are a lot of leads generated in the initial stage (top) but only a few of them come out as paying customers from the bottom. </a:t>
            </a:r>
          </a:p>
          <a:p>
            <a:pPr algn="l" rtl="0"/>
            <a:r>
              <a:rPr lang="en-US" sz="1800" b="0" i="0" dirty="0">
                <a:effectLst/>
              </a:rPr>
              <a:t>In the middle stage, it is required to nurture the potential leads well (i.e. educating the leads about the product, constantly communicating etc. ) in order to get a higher lead conversion.</a:t>
            </a:r>
          </a:p>
        </p:txBody>
      </p:sp>
      <p:sp>
        <p:nvSpPr>
          <p:cNvPr id="4" name="Slide Number Placeholder 3">
            <a:extLst>
              <a:ext uri="{FF2B5EF4-FFF2-40B4-BE49-F238E27FC236}">
                <a16:creationId xmlns:a16="http://schemas.microsoft.com/office/drawing/2014/main" id="{B1BDB155-4CAC-43C1-98B1-CE2E60F0665D}"/>
              </a:ext>
            </a:extLst>
          </p:cNvPr>
          <p:cNvSpPr>
            <a:spLocks noGrp="1"/>
          </p:cNvSpPr>
          <p:nvPr>
            <p:ph type="sldNum" sz="quarter" idx="12"/>
          </p:nvPr>
        </p:nvSpPr>
        <p:spPr/>
        <p:txBody>
          <a:bodyPr/>
          <a:lstStyle/>
          <a:p>
            <a:fld id="{394BCFD2-582F-469B-95FC-0A05C4EE5BC4}" type="slidenum">
              <a:rPr lang="en-IN" smtClean="0"/>
              <a:t>4</a:t>
            </a:fld>
            <a:endParaRPr lang="en-IN" dirty="0"/>
          </a:p>
        </p:txBody>
      </p:sp>
      <p:pic>
        <p:nvPicPr>
          <p:cNvPr id="1026" name="Picture 2" descr="Lead Conversion Process - Demonstrated as a funnel">
            <a:extLst>
              <a:ext uri="{FF2B5EF4-FFF2-40B4-BE49-F238E27FC236}">
                <a16:creationId xmlns:a16="http://schemas.microsoft.com/office/drawing/2014/main" id="{C922F205-C771-47BA-B184-954D13B0AC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667"/>
          <a:stretch/>
        </p:blipFill>
        <p:spPr bwMode="auto">
          <a:xfrm>
            <a:off x="9081573" y="1120966"/>
            <a:ext cx="2736880" cy="40572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6A7DE89-F313-4E3B-8D83-914F70DFF446}"/>
              </a:ext>
            </a:extLst>
          </p:cNvPr>
          <p:cNvSpPr txBox="1"/>
          <p:nvPr/>
        </p:nvSpPr>
        <p:spPr>
          <a:xfrm>
            <a:off x="9075254" y="5264393"/>
            <a:ext cx="2743200" cy="461665"/>
          </a:xfrm>
          <a:prstGeom prst="rect">
            <a:avLst/>
          </a:prstGeom>
          <a:noFill/>
        </p:spPr>
        <p:txBody>
          <a:bodyPr wrap="square" rtlCol="0">
            <a:spAutoFit/>
          </a:bodyPr>
          <a:lstStyle/>
          <a:p>
            <a:pPr algn="ctr"/>
            <a:r>
              <a:rPr lang="en-US" sz="1200" b="0" i="0" dirty="0">
                <a:effectLst/>
              </a:rPr>
              <a:t>Lead Conversion Process </a:t>
            </a:r>
          </a:p>
          <a:p>
            <a:pPr algn="ctr"/>
            <a:r>
              <a:rPr lang="en-US" sz="1200" b="0" i="0" dirty="0">
                <a:effectLst/>
              </a:rPr>
              <a:t>- Demonstrated as a funnel</a:t>
            </a:r>
            <a:endParaRPr lang="en-IN" sz="1200" dirty="0"/>
          </a:p>
        </p:txBody>
      </p:sp>
    </p:spTree>
    <p:extLst>
      <p:ext uri="{BB962C8B-B14F-4D97-AF65-F5344CB8AC3E}">
        <p14:creationId xmlns:p14="http://schemas.microsoft.com/office/powerpoint/2010/main" val="1571323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C370E-D382-409B-B21F-AC1CCAAAE6E0}"/>
              </a:ext>
            </a:extLst>
          </p:cNvPr>
          <p:cNvSpPr>
            <a:spLocks noGrp="1"/>
          </p:cNvSpPr>
          <p:nvPr>
            <p:ph type="title"/>
          </p:nvPr>
        </p:nvSpPr>
        <p:spPr>
          <a:xfrm>
            <a:off x="838200" y="587829"/>
            <a:ext cx="10515600" cy="594955"/>
          </a:xfrm>
        </p:spPr>
        <p:txBody>
          <a:bodyPr>
            <a:normAutofit/>
          </a:bodyPr>
          <a:lstStyle/>
          <a:p>
            <a:r>
              <a:rPr lang="en-IN" b="1" dirty="0"/>
              <a:t>Problem Statement – Data Brief</a:t>
            </a:r>
          </a:p>
        </p:txBody>
      </p:sp>
      <p:sp>
        <p:nvSpPr>
          <p:cNvPr id="3" name="Content Placeholder 2">
            <a:extLst>
              <a:ext uri="{FF2B5EF4-FFF2-40B4-BE49-F238E27FC236}">
                <a16:creationId xmlns:a16="http://schemas.microsoft.com/office/drawing/2014/main" id="{E2A4AB5F-01E2-46C2-85DC-18F0969F31E7}"/>
              </a:ext>
            </a:extLst>
          </p:cNvPr>
          <p:cNvSpPr>
            <a:spLocks noGrp="1"/>
          </p:cNvSpPr>
          <p:nvPr>
            <p:ph idx="1"/>
          </p:nvPr>
        </p:nvSpPr>
        <p:spPr/>
        <p:txBody>
          <a:bodyPr>
            <a:normAutofit/>
          </a:bodyPr>
          <a:lstStyle/>
          <a:p>
            <a:r>
              <a:rPr lang="en-US" sz="1800" b="0" i="0" dirty="0">
                <a:effectLst/>
                <a:latin typeface="freight-text-pro"/>
              </a:rPr>
              <a:t>We have been provided with a leads dataset from the past with around 9000 data points. </a:t>
            </a:r>
          </a:p>
          <a:p>
            <a:r>
              <a:rPr lang="en-US" sz="1800" b="0" i="0" dirty="0">
                <a:effectLst/>
                <a:latin typeface="freight-text-pro"/>
              </a:rPr>
              <a:t>This dataset consists of various attributes such as Lead Source, Total Time Spent on Website, Total Visits, Last Activity, etc. which may or may not be useful in ultimately deciding whether a lead will be converted or not. </a:t>
            </a:r>
          </a:p>
          <a:p>
            <a:r>
              <a:rPr lang="en-US" sz="1800" b="0" i="0" dirty="0">
                <a:effectLst/>
                <a:latin typeface="freight-text-pro"/>
              </a:rPr>
              <a:t>The target variable, in this case, is the column ‘Converted’ which tells whether a past lead was converted or not wherein 1 means it was converted and 0 means it wasn’t converted. </a:t>
            </a:r>
          </a:p>
          <a:p>
            <a:r>
              <a:rPr lang="en-US" sz="1800" b="0" i="0" dirty="0">
                <a:effectLst/>
                <a:latin typeface="freight-text-pro"/>
              </a:rPr>
              <a:t>More about the dataset available from the data dictionary provided in the zip folder at the end of the page. </a:t>
            </a:r>
          </a:p>
          <a:p>
            <a:r>
              <a:rPr lang="en-US" sz="1800" b="0" i="0" dirty="0">
                <a:effectLst/>
                <a:latin typeface="freight-text-pro"/>
              </a:rPr>
              <a:t>Another thing that is required to check out are the levels present in the categorical variables. Many of the categorical variables have a level called 'Select' which needs to be handled because it is as good as a null value (because that means the value has not been selected and a default value was taken as 'Select').</a:t>
            </a:r>
            <a:endParaRPr lang="en-IN" sz="1800" b="0" i="0" dirty="0">
              <a:effectLst/>
              <a:latin typeface="freight-text-pro"/>
            </a:endParaRPr>
          </a:p>
        </p:txBody>
      </p:sp>
      <p:sp>
        <p:nvSpPr>
          <p:cNvPr id="4" name="Slide Number Placeholder 3">
            <a:extLst>
              <a:ext uri="{FF2B5EF4-FFF2-40B4-BE49-F238E27FC236}">
                <a16:creationId xmlns:a16="http://schemas.microsoft.com/office/drawing/2014/main" id="{AE018482-926B-47DC-B80B-205799601825}"/>
              </a:ext>
            </a:extLst>
          </p:cNvPr>
          <p:cNvSpPr>
            <a:spLocks noGrp="1"/>
          </p:cNvSpPr>
          <p:nvPr>
            <p:ph type="sldNum" sz="quarter" idx="12"/>
          </p:nvPr>
        </p:nvSpPr>
        <p:spPr/>
        <p:txBody>
          <a:bodyPr/>
          <a:lstStyle/>
          <a:p>
            <a:fld id="{394BCFD2-582F-469B-95FC-0A05C4EE5BC4}" type="slidenum">
              <a:rPr lang="en-IN" smtClean="0"/>
              <a:t>5</a:t>
            </a:fld>
            <a:endParaRPr lang="en-IN" dirty="0"/>
          </a:p>
        </p:txBody>
      </p:sp>
    </p:spTree>
    <p:extLst>
      <p:ext uri="{BB962C8B-B14F-4D97-AF65-F5344CB8AC3E}">
        <p14:creationId xmlns:p14="http://schemas.microsoft.com/office/powerpoint/2010/main" val="3344188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C370E-D382-409B-B21F-AC1CCAAAE6E0}"/>
              </a:ext>
            </a:extLst>
          </p:cNvPr>
          <p:cNvSpPr>
            <a:spLocks noGrp="1"/>
          </p:cNvSpPr>
          <p:nvPr>
            <p:ph type="title"/>
          </p:nvPr>
        </p:nvSpPr>
        <p:spPr>
          <a:xfrm>
            <a:off x="838200" y="587829"/>
            <a:ext cx="10515600" cy="594955"/>
          </a:xfrm>
        </p:spPr>
        <p:txBody>
          <a:bodyPr>
            <a:normAutofit/>
          </a:bodyPr>
          <a:lstStyle/>
          <a:p>
            <a:r>
              <a:rPr lang="en-IN" b="1" dirty="0"/>
              <a:t>Problem Statement – Goal Brief</a:t>
            </a:r>
          </a:p>
        </p:txBody>
      </p:sp>
      <p:sp>
        <p:nvSpPr>
          <p:cNvPr id="3" name="Content Placeholder 2">
            <a:extLst>
              <a:ext uri="{FF2B5EF4-FFF2-40B4-BE49-F238E27FC236}">
                <a16:creationId xmlns:a16="http://schemas.microsoft.com/office/drawing/2014/main" id="{E2A4AB5F-01E2-46C2-85DC-18F0969F31E7}"/>
              </a:ext>
            </a:extLst>
          </p:cNvPr>
          <p:cNvSpPr>
            <a:spLocks noGrp="1"/>
          </p:cNvSpPr>
          <p:nvPr>
            <p:ph idx="1"/>
          </p:nvPr>
        </p:nvSpPr>
        <p:spPr/>
        <p:txBody>
          <a:bodyPr>
            <a:normAutofit/>
          </a:bodyPr>
          <a:lstStyle/>
          <a:p>
            <a:pPr marL="0" indent="0" algn="l" rtl="0">
              <a:buNone/>
            </a:pPr>
            <a:r>
              <a:rPr lang="en-US" sz="2000" b="1" i="0" dirty="0">
                <a:effectLst/>
              </a:rPr>
              <a:t>Business Goal:</a:t>
            </a:r>
            <a:endParaRPr lang="en-US" sz="1800" b="1" i="0" dirty="0">
              <a:effectLst/>
            </a:endParaRPr>
          </a:p>
          <a:p>
            <a:pPr algn="l" rtl="0"/>
            <a:r>
              <a:rPr lang="en-US" sz="1800" b="0" i="0" dirty="0">
                <a:effectLst/>
              </a:rPr>
              <a:t>To help X Education select the most promising leads, i.e. the leads that are most likely to convert into paying customers. </a:t>
            </a:r>
          </a:p>
          <a:p>
            <a:pPr algn="l" rtl="0"/>
            <a:r>
              <a:rPr lang="en-US" sz="1800" b="0" i="0" dirty="0">
                <a:effectLst/>
              </a:rPr>
              <a:t>The company requires us to build a model wherein we need to assign a lead score to each of the leads such that the customers with a higher lead score have a higher conversion chance and the customers with a lower lead score have a lower conversion chance. </a:t>
            </a:r>
          </a:p>
          <a:p>
            <a:pPr algn="l" rtl="0"/>
            <a:r>
              <a:rPr lang="en-US" sz="1800" b="0" i="0" dirty="0">
                <a:effectLst/>
              </a:rPr>
              <a:t>The CEO, in particular, has given a ballpark of the target lead conversion rate to be around 80%.</a:t>
            </a:r>
          </a:p>
          <a:p>
            <a:pPr marL="0" indent="0" algn="l" rtl="0">
              <a:buNone/>
            </a:pPr>
            <a:r>
              <a:rPr lang="en-US" sz="2000" i="0" u="sng" dirty="0">
                <a:effectLst/>
              </a:rPr>
              <a:t>Technical Procedure: </a:t>
            </a:r>
            <a:endParaRPr lang="en-US" sz="1800" i="0" u="sng" dirty="0">
              <a:effectLst/>
            </a:endParaRPr>
          </a:p>
          <a:p>
            <a:r>
              <a:rPr lang="en-US" sz="1800" b="0" i="0" dirty="0">
                <a:effectLst/>
              </a:rPr>
              <a:t>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a:t>
            </a:r>
          </a:p>
          <a:p>
            <a:pPr algn="l" rtl="0"/>
            <a:r>
              <a:rPr lang="en-US" sz="1800" b="0" i="0" dirty="0">
                <a:effectLst/>
              </a:rPr>
              <a:t>There are some more problems presented by the company for which, model should be able to adjust to if the company's requirement changes in the future, therefore will need to handle these as well. These problems are provided in a separate doc file and will be answered based on the logistic regression model built in the first step.</a:t>
            </a:r>
          </a:p>
        </p:txBody>
      </p:sp>
      <p:sp>
        <p:nvSpPr>
          <p:cNvPr id="4" name="Slide Number Placeholder 3">
            <a:extLst>
              <a:ext uri="{FF2B5EF4-FFF2-40B4-BE49-F238E27FC236}">
                <a16:creationId xmlns:a16="http://schemas.microsoft.com/office/drawing/2014/main" id="{AE018482-926B-47DC-B80B-205799601825}"/>
              </a:ext>
            </a:extLst>
          </p:cNvPr>
          <p:cNvSpPr>
            <a:spLocks noGrp="1"/>
          </p:cNvSpPr>
          <p:nvPr>
            <p:ph type="sldNum" sz="quarter" idx="12"/>
          </p:nvPr>
        </p:nvSpPr>
        <p:spPr/>
        <p:txBody>
          <a:bodyPr/>
          <a:lstStyle/>
          <a:p>
            <a:fld id="{394BCFD2-582F-469B-95FC-0A05C4EE5BC4}" type="slidenum">
              <a:rPr lang="en-IN" smtClean="0"/>
              <a:t>6</a:t>
            </a:fld>
            <a:endParaRPr lang="en-IN" dirty="0"/>
          </a:p>
        </p:txBody>
      </p:sp>
    </p:spTree>
    <p:extLst>
      <p:ext uri="{BB962C8B-B14F-4D97-AF65-F5344CB8AC3E}">
        <p14:creationId xmlns:p14="http://schemas.microsoft.com/office/powerpoint/2010/main" val="499488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79292-64BE-4F89-B398-A3DA9BEEC48F}"/>
              </a:ext>
            </a:extLst>
          </p:cNvPr>
          <p:cNvSpPr>
            <a:spLocks noGrp="1"/>
          </p:cNvSpPr>
          <p:nvPr>
            <p:ph type="title"/>
          </p:nvPr>
        </p:nvSpPr>
        <p:spPr>
          <a:xfrm>
            <a:off x="838200" y="347195"/>
            <a:ext cx="10515600" cy="1325563"/>
          </a:xfrm>
        </p:spPr>
        <p:txBody>
          <a:bodyPr/>
          <a:lstStyle/>
          <a:p>
            <a:r>
              <a:rPr lang="en-IN" b="1" dirty="0"/>
              <a:t>Exploratory Data Analysis (EDA) Procedure</a:t>
            </a:r>
          </a:p>
        </p:txBody>
      </p:sp>
      <p:sp>
        <p:nvSpPr>
          <p:cNvPr id="3" name="Content Placeholder 2">
            <a:extLst>
              <a:ext uri="{FF2B5EF4-FFF2-40B4-BE49-F238E27FC236}">
                <a16:creationId xmlns:a16="http://schemas.microsoft.com/office/drawing/2014/main" id="{0E0DC9EC-56CC-4E49-8967-FBD78342C139}"/>
              </a:ext>
            </a:extLst>
          </p:cNvPr>
          <p:cNvSpPr>
            <a:spLocks noGrp="1"/>
          </p:cNvSpPr>
          <p:nvPr>
            <p:ph idx="1"/>
          </p:nvPr>
        </p:nvSpPr>
        <p:spPr/>
        <p:txBody>
          <a:bodyPr>
            <a:normAutofit/>
          </a:bodyPr>
          <a:lstStyle/>
          <a:p>
            <a:r>
              <a:rPr lang="en-IN" sz="2400" dirty="0"/>
              <a:t>To identify </a:t>
            </a:r>
          </a:p>
          <a:p>
            <a:pPr lvl="1"/>
            <a:r>
              <a:rPr lang="en-IN" sz="2000" dirty="0"/>
              <a:t>Volume of data</a:t>
            </a:r>
          </a:p>
          <a:p>
            <a:pPr lvl="1"/>
            <a:r>
              <a:rPr lang="en-IN" sz="2000" dirty="0"/>
              <a:t>Attributes/Columns in the dataset</a:t>
            </a:r>
          </a:p>
          <a:p>
            <a:pPr lvl="2"/>
            <a:r>
              <a:rPr lang="en-IN" sz="1800" dirty="0"/>
              <a:t>&amp; Cleaning the attribute data</a:t>
            </a:r>
          </a:p>
          <a:p>
            <a:pPr lvl="3"/>
            <a:r>
              <a:rPr lang="en-IN" sz="1600" dirty="0"/>
              <a:t>Imputing missing values wherever applicable (Categorical: Mode; Numeric: Median)</a:t>
            </a:r>
          </a:p>
          <a:p>
            <a:pPr lvl="3"/>
            <a:r>
              <a:rPr lang="en-IN" sz="1600" dirty="0"/>
              <a:t>Ignoring imputation if the proportion of missing values is very high (ex: more than 20% missing data)</a:t>
            </a:r>
          </a:p>
          <a:p>
            <a:pPr lvl="3"/>
            <a:r>
              <a:rPr lang="en-IN" sz="1600" dirty="0"/>
              <a:t>Text based attributes: Updating the values to proper case / correcting spellings as applicable to give meaning to values and avoid duplicates in the unique values list.</a:t>
            </a:r>
          </a:p>
          <a:p>
            <a:r>
              <a:rPr lang="en-IN" sz="2400" dirty="0"/>
              <a:t>To analyse the attributes</a:t>
            </a:r>
          </a:p>
          <a:p>
            <a:pPr lvl="1"/>
            <a:r>
              <a:rPr lang="en-IN" sz="2000" dirty="0"/>
              <a:t>To understand the distribution of data in the attributes</a:t>
            </a:r>
          </a:p>
          <a:p>
            <a:pPr lvl="1"/>
            <a:r>
              <a:rPr lang="en-IN" sz="2000" dirty="0"/>
              <a:t>To understand the distribution proportional of data in the attributes w.r.t. the ‘Target’ attribute(s) </a:t>
            </a:r>
          </a:p>
          <a:p>
            <a:pPr lvl="2"/>
            <a:r>
              <a:rPr lang="en-IN" sz="1800" dirty="0"/>
              <a:t>Identify the abnormal distribution among the attribute values, and stating the reasons if insightful</a:t>
            </a:r>
          </a:p>
          <a:p>
            <a:pPr lvl="2"/>
            <a:r>
              <a:rPr lang="en-IN" sz="1800" dirty="0"/>
              <a:t>Identify the proportion of distribution w.r.t. ‘Target’ and flagging/stating such attribute values as segments of attention and further actions to be taken by business team as applicable to reduce/avoid unfavourable criteria</a:t>
            </a:r>
          </a:p>
        </p:txBody>
      </p:sp>
      <p:sp>
        <p:nvSpPr>
          <p:cNvPr id="4" name="Slide Number Placeholder 3">
            <a:extLst>
              <a:ext uri="{FF2B5EF4-FFF2-40B4-BE49-F238E27FC236}">
                <a16:creationId xmlns:a16="http://schemas.microsoft.com/office/drawing/2014/main" id="{EBDAC053-65A4-4684-AF0E-8A81C78204B9}"/>
              </a:ext>
            </a:extLst>
          </p:cNvPr>
          <p:cNvSpPr>
            <a:spLocks noGrp="1"/>
          </p:cNvSpPr>
          <p:nvPr>
            <p:ph type="sldNum" sz="quarter" idx="12"/>
          </p:nvPr>
        </p:nvSpPr>
        <p:spPr/>
        <p:txBody>
          <a:bodyPr/>
          <a:lstStyle/>
          <a:p>
            <a:fld id="{394BCFD2-582F-469B-95FC-0A05C4EE5BC4}" type="slidenum">
              <a:rPr lang="en-IN" smtClean="0"/>
              <a:t>7</a:t>
            </a:fld>
            <a:endParaRPr lang="en-IN" dirty="0"/>
          </a:p>
        </p:txBody>
      </p:sp>
    </p:spTree>
    <p:extLst>
      <p:ext uri="{BB962C8B-B14F-4D97-AF65-F5344CB8AC3E}">
        <p14:creationId xmlns:p14="http://schemas.microsoft.com/office/powerpoint/2010/main" val="3879191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6468C-79BA-4654-B1F4-35E495902C14}"/>
              </a:ext>
            </a:extLst>
          </p:cNvPr>
          <p:cNvSpPr>
            <a:spLocks noGrp="1"/>
          </p:cNvSpPr>
          <p:nvPr>
            <p:ph type="title"/>
          </p:nvPr>
        </p:nvSpPr>
        <p:spPr/>
        <p:txBody>
          <a:bodyPr>
            <a:normAutofit/>
          </a:bodyPr>
          <a:lstStyle/>
          <a:p>
            <a:r>
              <a:rPr lang="en-IN" b="1" dirty="0"/>
              <a:t>Current Application data - Data Handling </a:t>
            </a:r>
            <a:br>
              <a:rPr lang="en-IN" b="1" dirty="0"/>
            </a:br>
            <a:r>
              <a:rPr lang="en-IN" sz="1200" b="1" dirty="0"/>
              <a:t>(application_data.csv) </a:t>
            </a:r>
            <a:endParaRPr lang="en-IN" sz="4000" b="1" dirty="0"/>
          </a:p>
        </p:txBody>
      </p:sp>
      <p:sp>
        <p:nvSpPr>
          <p:cNvPr id="3" name="Content Placeholder 2">
            <a:extLst>
              <a:ext uri="{FF2B5EF4-FFF2-40B4-BE49-F238E27FC236}">
                <a16:creationId xmlns:a16="http://schemas.microsoft.com/office/drawing/2014/main" id="{78A98155-96F0-482C-83D8-96FCA61D67D2}"/>
              </a:ext>
            </a:extLst>
          </p:cNvPr>
          <p:cNvSpPr>
            <a:spLocks noGrp="1"/>
          </p:cNvSpPr>
          <p:nvPr>
            <p:ph idx="1"/>
          </p:nvPr>
        </p:nvSpPr>
        <p:spPr/>
        <p:txBody>
          <a:bodyPr>
            <a:normAutofit/>
          </a:bodyPr>
          <a:lstStyle/>
          <a:p>
            <a:r>
              <a:rPr lang="en-US" sz="2400" dirty="0"/>
              <a:t>All the observations in this process (data handling) and actions taken are stated adjacent to the step/cell where such action is performed.</a:t>
            </a:r>
            <a:endParaRPr lang="en-IN" sz="2400" dirty="0"/>
          </a:p>
          <a:p>
            <a:r>
              <a:rPr lang="en-US" sz="2400" dirty="0"/>
              <a:t>Some imputations may be based on assumption/data understanding, rather than empirical method(s).</a:t>
            </a:r>
          </a:p>
        </p:txBody>
      </p:sp>
      <p:sp>
        <p:nvSpPr>
          <p:cNvPr id="4" name="Slide Number Placeholder 3">
            <a:extLst>
              <a:ext uri="{FF2B5EF4-FFF2-40B4-BE49-F238E27FC236}">
                <a16:creationId xmlns:a16="http://schemas.microsoft.com/office/drawing/2014/main" id="{8F66EF30-AFDC-4C12-BEC4-9DF0F2F7BD01}"/>
              </a:ext>
            </a:extLst>
          </p:cNvPr>
          <p:cNvSpPr>
            <a:spLocks noGrp="1"/>
          </p:cNvSpPr>
          <p:nvPr>
            <p:ph type="sldNum" sz="quarter" idx="12"/>
          </p:nvPr>
        </p:nvSpPr>
        <p:spPr/>
        <p:txBody>
          <a:bodyPr/>
          <a:lstStyle/>
          <a:p>
            <a:fld id="{394BCFD2-582F-469B-95FC-0A05C4EE5BC4}" type="slidenum">
              <a:rPr lang="en-IN" smtClean="0"/>
              <a:t>8</a:t>
            </a:fld>
            <a:endParaRPr lang="en-IN" dirty="0"/>
          </a:p>
        </p:txBody>
      </p:sp>
    </p:spTree>
    <p:extLst>
      <p:ext uri="{BB962C8B-B14F-4D97-AF65-F5344CB8AC3E}">
        <p14:creationId xmlns:p14="http://schemas.microsoft.com/office/powerpoint/2010/main" val="1710890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6468C-79BA-4654-B1F4-35E495902C14}"/>
              </a:ext>
            </a:extLst>
          </p:cNvPr>
          <p:cNvSpPr>
            <a:spLocks noGrp="1"/>
          </p:cNvSpPr>
          <p:nvPr>
            <p:ph type="title"/>
          </p:nvPr>
        </p:nvSpPr>
        <p:spPr/>
        <p:txBody>
          <a:bodyPr>
            <a:normAutofit/>
          </a:bodyPr>
          <a:lstStyle/>
          <a:p>
            <a:r>
              <a:rPr lang="en-IN" b="1" dirty="0"/>
              <a:t>Current Application data - Insights </a:t>
            </a:r>
            <a:br>
              <a:rPr lang="en-IN" b="1" dirty="0"/>
            </a:br>
            <a:r>
              <a:rPr lang="en-IN" sz="1200" b="1" dirty="0"/>
              <a:t>(application_data.csv)</a:t>
            </a:r>
            <a:endParaRPr lang="en-IN" sz="3200" b="1" dirty="0"/>
          </a:p>
        </p:txBody>
      </p:sp>
      <p:sp>
        <p:nvSpPr>
          <p:cNvPr id="3" name="Content Placeholder 2">
            <a:extLst>
              <a:ext uri="{FF2B5EF4-FFF2-40B4-BE49-F238E27FC236}">
                <a16:creationId xmlns:a16="http://schemas.microsoft.com/office/drawing/2014/main" id="{78A98155-96F0-482C-83D8-96FCA61D67D2}"/>
              </a:ext>
            </a:extLst>
          </p:cNvPr>
          <p:cNvSpPr>
            <a:spLocks noGrp="1"/>
          </p:cNvSpPr>
          <p:nvPr>
            <p:ph idx="1"/>
          </p:nvPr>
        </p:nvSpPr>
        <p:spPr/>
        <p:txBody>
          <a:bodyPr>
            <a:normAutofit/>
          </a:bodyPr>
          <a:lstStyle/>
          <a:p>
            <a:r>
              <a:rPr lang="en-US" sz="2000" dirty="0"/>
              <a:t>Data distribution in attributes:</a:t>
            </a:r>
          </a:p>
          <a:p>
            <a:pPr lvl="1"/>
            <a:r>
              <a:rPr lang="en-US" sz="1800" dirty="0"/>
              <a:t>99.8% of the Mobile phones were reachable.</a:t>
            </a:r>
          </a:p>
          <a:p>
            <a:pPr lvl="1"/>
            <a:r>
              <a:rPr lang="en-US" sz="1800" dirty="0"/>
              <a:t>~95% of Applicants have not provided their Email id. </a:t>
            </a:r>
          </a:p>
          <a:p>
            <a:pPr lvl="1"/>
            <a:r>
              <a:rPr lang="en-US" sz="1800" dirty="0"/>
              <a:t>~82% of Applicants have provided their (Employment) work phone number. Almost all Applicants have provided their mobile phone number. </a:t>
            </a:r>
          </a:p>
          <a:p>
            <a:pPr lvl="1"/>
            <a:r>
              <a:rPr lang="en-US" sz="1800" dirty="0"/>
              <a:t>~72% of Applicants have not provided their home phone number. </a:t>
            </a:r>
          </a:p>
          <a:p>
            <a:pPr lvl="1"/>
            <a:r>
              <a:rPr lang="en-US" sz="1800" dirty="0"/>
              <a:t>~80% of Applicants have not provided their (Office) work phone number. </a:t>
            </a:r>
          </a:p>
          <a:p>
            <a:pPr lvl="1"/>
            <a:r>
              <a:rPr lang="en-US" sz="1800" dirty="0"/>
              <a:t>18% of Applicants’ Living and working city is different. </a:t>
            </a:r>
          </a:p>
          <a:p>
            <a:pPr lvl="1"/>
            <a:r>
              <a:rPr lang="en-US" sz="1800" dirty="0"/>
              <a:t>Only 4.1% of Applicants Living and Working region are different. </a:t>
            </a:r>
          </a:p>
          <a:p>
            <a:pPr lvl="1"/>
            <a:r>
              <a:rPr lang="en-US" sz="1800" dirty="0"/>
              <a:t>Majority ~74% of the applicants are from regions with rating 2.</a:t>
            </a:r>
          </a:p>
          <a:p>
            <a:pPr lvl="1"/>
            <a:r>
              <a:rPr lang="en-US" sz="1800" dirty="0"/>
              <a:t>Majority ~74% of the applicants are from city with rating 2. </a:t>
            </a:r>
          </a:p>
          <a:p>
            <a:pPr lvl="1"/>
            <a:r>
              <a:rPr lang="en-US" sz="1800" dirty="0"/>
              <a:t>18% of Applicants' Permanent address city and Working city are different. </a:t>
            </a:r>
          </a:p>
          <a:p>
            <a:pPr lvl="1"/>
            <a:r>
              <a:rPr lang="en-US" sz="1800" dirty="0"/>
              <a:t>18% of Applicants' Permanent address region and Living region are different. </a:t>
            </a:r>
          </a:p>
          <a:p>
            <a:pPr lvl="1"/>
            <a:r>
              <a:rPr lang="en-US" sz="1800" dirty="0"/>
              <a:t>18% of Applicants' Permanent address region and Working region are different. </a:t>
            </a:r>
          </a:p>
          <a:p>
            <a:pPr lvl="1"/>
            <a:r>
              <a:rPr lang="en-US" sz="1800" dirty="0"/>
              <a:t>18% of Applicants' Permanent address city and Living city are different. </a:t>
            </a:r>
          </a:p>
        </p:txBody>
      </p:sp>
      <p:sp>
        <p:nvSpPr>
          <p:cNvPr id="4" name="Slide Number Placeholder 3">
            <a:extLst>
              <a:ext uri="{FF2B5EF4-FFF2-40B4-BE49-F238E27FC236}">
                <a16:creationId xmlns:a16="http://schemas.microsoft.com/office/drawing/2014/main" id="{6F8373CD-AB88-4099-A271-9572B64389EB}"/>
              </a:ext>
            </a:extLst>
          </p:cNvPr>
          <p:cNvSpPr>
            <a:spLocks noGrp="1"/>
          </p:cNvSpPr>
          <p:nvPr>
            <p:ph type="sldNum" sz="quarter" idx="12"/>
          </p:nvPr>
        </p:nvSpPr>
        <p:spPr/>
        <p:txBody>
          <a:bodyPr/>
          <a:lstStyle/>
          <a:p>
            <a:fld id="{394BCFD2-582F-469B-95FC-0A05C4EE5BC4}" type="slidenum">
              <a:rPr lang="en-IN" smtClean="0"/>
              <a:t>9</a:t>
            </a:fld>
            <a:endParaRPr lang="en-IN" dirty="0"/>
          </a:p>
        </p:txBody>
      </p:sp>
    </p:spTree>
    <p:extLst>
      <p:ext uri="{BB962C8B-B14F-4D97-AF65-F5344CB8AC3E}">
        <p14:creationId xmlns:p14="http://schemas.microsoft.com/office/powerpoint/2010/main" val="1129549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iitb_cs_template.potx" id="{4673A0A5-7E8A-4DA5-B0BB-FCCF1D3B0BB6}" vid="{E6F2B1B0-421D-4FD3-A419-EEEADACB20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1836</TotalTime>
  <Words>2940</Words>
  <Application>Microsoft Office PowerPoint</Application>
  <PresentationFormat>Widescreen</PresentationFormat>
  <Paragraphs>185</Paragraphs>
  <Slides>15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freight-text-pro</vt:lpstr>
      <vt:lpstr>Office Theme</vt:lpstr>
      <vt:lpstr>Lead Scoring Case Study (Insights Presentation)</vt:lpstr>
      <vt:lpstr>Contents</vt:lpstr>
      <vt:lpstr>Problem Statement – Business Brief</vt:lpstr>
      <vt:lpstr>Problem Statement – Business Problem</vt:lpstr>
      <vt:lpstr>Problem Statement – Data Brief</vt:lpstr>
      <vt:lpstr>Problem Statement – Goal Brief</vt:lpstr>
      <vt:lpstr>Exploratory Data Analysis (EDA) Procedure</vt:lpstr>
      <vt:lpstr>Current Application data - Data Handling  (application_data.csv) </vt:lpstr>
      <vt:lpstr>Current Application data - Insights  (application_data.csv)</vt:lpstr>
      <vt:lpstr>Contd..</vt:lpstr>
      <vt:lpstr>Contd.. (Insights w.r.t. Target attribute)</vt:lpstr>
      <vt:lpstr>Contd..</vt:lpstr>
      <vt:lpstr>Previous Application data - Data Handling  (previous_application.csv) </vt:lpstr>
      <vt:lpstr>Previous Application data - Insights  (previous_application.csv)</vt:lpstr>
      <vt:lpstr>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Hitesh Padal</dc:creator>
  <cp:lastModifiedBy>Vedesh_Padal</cp:lastModifiedBy>
  <cp:revision>43</cp:revision>
  <dcterms:created xsi:type="dcterms:W3CDTF">2024-06-25T16:54:13Z</dcterms:created>
  <dcterms:modified xsi:type="dcterms:W3CDTF">2024-10-20T06:12:07Z</dcterms:modified>
</cp:coreProperties>
</file>