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68" r:id="rId3"/>
    <p:sldId id="257" r:id="rId4"/>
    <p:sldId id="258" r:id="rId5"/>
    <p:sldId id="270" r:id="rId6"/>
    <p:sldId id="271" r:id="rId7"/>
    <p:sldId id="272" r:id="rId8"/>
    <p:sldId id="273" r:id="rId9"/>
    <p:sldId id="274" r:id="rId10"/>
    <p:sldId id="276" r:id="rId11"/>
    <p:sldId id="277" r:id="rId12"/>
    <p:sldId id="278" r:id="rId13"/>
    <p:sldId id="279"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5165" autoAdjust="0"/>
  </p:normalViewPr>
  <p:slideViewPr>
    <p:cSldViewPr snapToGrid="0">
      <p:cViewPr varScale="1">
        <p:scale>
          <a:sx n="77" d="100"/>
          <a:sy n="77" d="100"/>
        </p:scale>
        <p:origin x="293" y="67"/>
      </p:cViewPr>
      <p:guideLst/>
    </p:cSldViewPr>
  </p:slideViewPr>
  <p:outlineViewPr>
    <p:cViewPr>
      <p:scale>
        <a:sx n="33" d="100"/>
        <a:sy n="33" d="100"/>
      </p:scale>
      <p:origin x="0" y="-14179"/>
    </p:cViewPr>
  </p:outlineViewPr>
  <p:notesTextViewPr>
    <p:cViewPr>
      <p:scale>
        <a:sx n="1" d="1"/>
        <a:sy n="1" d="1"/>
      </p:scale>
      <p:origin x="0" y="0"/>
    </p:cViewPr>
  </p:notesTextViewPr>
  <p:sorterViewPr>
    <p:cViewPr>
      <p:scale>
        <a:sx n="189" d="100"/>
        <a:sy n="189" d="100"/>
      </p:scale>
      <p:origin x="0" y="-283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F74E3-A2BB-49B5-A886-4A8A123751B1}" type="datetimeFigureOut">
              <a:rPr lang="en-IN" smtClean="0"/>
              <a:t>20-10-2024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52E9A-7786-40FB-8790-2BE8D6844321}" type="slidenum">
              <a:rPr lang="en-IN" smtClean="0"/>
              <a:t>‹#›</a:t>
            </a:fld>
            <a:endParaRPr lang="en-IN" dirty="0"/>
          </a:p>
        </p:txBody>
      </p:sp>
    </p:spTree>
    <p:extLst>
      <p:ext uri="{BB962C8B-B14F-4D97-AF65-F5344CB8AC3E}">
        <p14:creationId xmlns:p14="http://schemas.microsoft.com/office/powerpoint/2010/main" val="80145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052E9A-7786-40FB-8790-2BE8D6844321}" type="slidenum">
              <a:rPr lang="en-IN" smtClean="0"/>
              <a:t>3</a:t>
            </a:fld>
            <a:endParaRPr lang="en-IN"/>
          </a:p>
        </p:txBody>
      </p:sp>
    </p:spTree>
    <p:extLst>
      <p:ext uri="{BB962C8B-B14F-4D97-AF65-F5344CB8AC3E}">
        <p14:creationId xmlns:p14="http://schemas.microsoft.com/office/powerpoint/2010/main" val="682065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052E9A-7786-40FB-8790-2BE8D6844321}" type="slidenum">
              <a:rPr lang="en-IN" smtClean="0"/>
              <a:t>13</a:t>
            </a:fld>
            <a:endParaRPr lang="en-IN"/>
          </a:p>
        </p:txBody>
      </p:sp>
    </p:spTree>
    <p:extLst>
      <p:ext uri="{BB962C8B-B14F-4D97-AF65-F5344CB8AC3E}">
        <p14:creationId xmlns:p14="http://schemas.microsoft.com/office/powerpoint/2010/main" val="1542009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052E9A-7786-40FB-8790-2BE8D6844321}" type="slidenum">
              <a:rPr lang="en-IN" smtClean="0"/>
              <a:t>14</a:t>
            </a:fld>
            <a:endParaRPr lang="en-IN"/>
          </a:p>
        </p:txBody>
      </p:sp>
    </p:spTree>
    <p:extLst>
      <p:ext uri="{BB962C8B-B14F-4D97-AF65-F5344CB8AC3E}">
        <p14:creationId xmlns:p14="http://schemas.microsoft.com/office/powerpoint/2010/main" val="447847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052E9A-7786-40FB-8790-2BE8D6844321}" type="slidenum">
              <a:rPr lang="en-IN" smtClean="0"/>
              <a:t>15</a:t>
            </a:fld>
            <a:endParaRPr lang="en-IN"/>
          </a:p>
        </p:txBody>
      </p:sp>
    </p:spTree>
    <p:extLst>
      <p:ext uri="{BB962C8B-B14F-4D97-AF65-F5344CB8AC3E}">
        <p14:creationId xmlns:p14="http://schemas.microsoft.com/office/powerpoint/2010/main" val="201230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052E9A-7786-40FB-8790-2BE8D6844321}" type="slidenum">
              <a:rPr lang="en-IN" smtClean="0"/>
              <a:t>5</a:t>
            </a:fld>
            <a:endParaRPr lang="en-IN"/>
          </a:p>
        </p:txBody>
      </p:sp>
    </p:spTree>
    <p:extLst>
      <p:ext uri="{BB962C8B-B14F-4D97-AF65-F5344CB8AC3E}">
        <p14:creationId xmlns:p14="http://schemas.microsoft.com/office/powerpoint/2010/main" val="3376112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052E9A-7786-40FB-8790-2BE8D6844321}" type="slidenum">
              <a:rPr lang="en-IN" smtClean="0"/>
              <a:t>6</a:t>
            </a:fld>
            <a:endParaRPr lang="en-IN"/>
          </a:p>
        </p:txBody>
      </p:sp>
    </p:spTree>
    <p:extLst>
      <p:ext uri="{BB962C8B-B14F-4D97-AF65-F5344CB8AC3E}">
        <p14:creationId xmlns:p14="http://schemas.microsoft.com/office/powerpoint/2010/main" val="3329264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052E9A-7786-40FB-8790-2BE8D6844321}" type="slidenum">
              <a:rPr lang="en-IN" smtClean="0"/>
              <a:t>7</a:t>
            </a:fld>
            <a:endParaRPr lang="en-IN"/>
          </a:p>
        </p:txBody>
      </p:sp>
    </p:spTree>
    <p:extLst>
      <p:ext uri="{BB962C8B-B14F-4D97-AF65-F5344CB8AC3E}">
        <p14:creationId xmlns:p14="http://schemas.microsoft.com/office/powerpoint/2010/main" val="2627843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052E9A-7786-40FB-8790-2BE8D6844321}" type="slidenum">
              <a:rPr lang="en-IN" smtClean="0"/>
              <a:t>8</a:t>
            </a:fld>
            <a:endParaRPr lang="en-IN"/>
          </a:p>
        </p:txBody>
      </p:sp>
    </p:spTree>
    <p:extLst>
      <p:ext uri="{BB962C8B-B14F-4D97-AF65-F5344CB8AC3E}">
        <p14:creationId xmlns:p14="http://schemas.microsoft.com/office/powerpoint/2010/main" val="3587485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052E9A-7786-40FB-8790-2BE8D6844321}" type="slidenum">
              <a:rPr lang="en-IN" smtClean="0"/>
              <a:t>9</a:t>
            </a:fld>
            <a:endParaRPr lang="en-IN"/>
          </a:p>
        </p:txBody>
      </p:sp>
    </p:spTree>
    <p:extLst>
      <p:ext uri="{BB962C8B-B14F-4D97-AF65-F5344CB8AC3E}">
        <p14:creationId xmlns:p14="http://schemas.microsoft.com/office/powerpoint/2010/main" val="3002924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052E9A-7786-40FB-8790-2BE8D6844321}" type="slidenum">
              <a:rPr lang="en-IN" smtClean="0"/>
              <a:t>10</a:t>
            </a:fld>
            <a:endParaRPr lang="en-IN"/>
          </a:p>
        </p:txBody>
      </p:sp>
    </p:spTree>
    <p:extLst>
      <p:ext uri="{BB962C8B-B14F-4D97-AF65-F5344CB8AC3E}">
        <p14:creationId xmlns:p14="http://schemas.microsoft.com/office/powerpoint/2010/main" val="3297617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052E9A-7786-40FB-8790-2BE8D6844321}" type="slidenum">
              <a:rPr lang="en-IN" smtClean="0"/>
              <a:t>11</a:t>
            </a:fld>
            <a:endParaRPr lang="en-IN"/>
          </a:p>
        </p:txBody>
      </p:sp>
    </p:spTree>
    <p:extLst>
      <p:ext uri="{BB962C8B-B14F-4D97-AF65-F5344CB8AC3E}">
        <p14:creationId xmlns:p14="http://schemas.microsoft.com/office/powerpoint/2010/main" val="220577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052E9A-7786-40FB-8790-2BE8D6844321}" type="slidenum">
              <a:rPr lang="en-IN" smtClean="0"/>
              <a:t>12</a:t>
            </a:fld>
            <a:endParaRPr lang="en-IN"/>
          </a:p>
        </p:txBody>
      </p:sp>
    </p:spTree>
    <p:extLst>
      <p:ext uri="{BB962C8B-B14F-4D97-AF65-F5344CB8AC3E}">
        <p14:creationId xmlns:p14="http://schemas.microsoft.com/office/powerpoint/2010/main" val="26189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F49F-3459-497D-9BB3-ECF36B002C23}"/>
              </a:ext>
            </a:extLst>
          </p:cNvPr>
          <p:cNvSpPr>
            <a:spLocks noGrp="1"/>
          </p:cNvSpPr>
          <p:nvPr>
            <p:ph type="ctrTitle"/>
          </p:nvPr>
        </p:nvSpPr>
        <p:spPr>
          <a:xfrm>
            <a:off x="1524000" y="1122363"/>
            <a:ext cx="9144000" cy="2387600"/>
          </a:xfrm>
          <a:prstGeom prst="rect">
            <a:avLst/>
          </a:prstGeom>
        </p:spPr>
        <p:txBody>
          <a:bodyPr anchor="b"/>
          <a:lstStyle>
            <a:lvl1pPr algn="ctr">
              <a:defRPr sz="6000">
                <a:solidFill>
                  <a:schemeClr val="bg2">
                    <a:lumMod val="25000"/>
                  </a:schemeClr>
                </a:solidFill>
              </a:defRPr>
            </a:lvl1pPr>
          </a:lstStyle>
          <a:p>
            <a:r>
              <a:rPr lang="en-US"/>
              <a:t>Click to edit Master title style</a:t>
            </a:r>
            <a:endParaRPr lang="en-IN"/>
          </a:p>
        </p:txBody>
      </p:sp>
      <p:sp>
        <p:nvSpPr>
          <p:cNvPr id="3" name="Subtitle 2">
            <a:extLst>
              <a:ext uri="{FF2B5EF4-FFF2-40B4-BE49-F238E27FC236}">
                <a16:creationId xmlns:a16="http://schemas.microsoft.com/office/drawing/2014/main" id="{DD06A688-1BEA-4668-85ED-98E1F1CB24EA}"/>
              </a:ext>
            </a:extLst>
          </p:cNvPr>
          <p:cNvSpPr>
            <a:spLocks noGrp="1"/>
          </p:cNvSpPr>
          <p:nvPr>
            <p:ph type="subTitle" idx="1"/>
          </p:nvPr>
        </p:nvSpPr>
        <p:spPr>
          <a:xfrm>
            <a:off x="1524000" y="3602038"/>
            <a:ext cx="9144000" cy="1655762"/>
          </a:xfrm>
        </p:spPr>
        <p:txBody>
          <a:bodyPr/>
          <a:lstStyle>
            <a:lvl1pPr marL="0" indent="0" algn="ctr">
              <a:buNone/>
              <a:defRPr sz="240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3275E6-10BD-48BB-923F-07ADC3B57B09}"/>
              </a:ext>
            </a:extLst>
          </p:cNvPr>
          <p:cNvSpPr>
            <a:spLocks noGrp="1"/>
          </p:cNvSpPr>
          <p:nvPr>
            <p:ph type="dt" sz="half" idx="10"/>
          </p:nvPr>
        </p:nvSpPr>
        <p:spPr/>
        <p:txBody>
          <a:bodyPr/>
          <a:lstStyle/>
          <a:p>
            <a:fld id="{4C248BE8-DF3B-498F-A965-3C561CEE8A33}" type="datetime1">
              <a:rPr lang="en-IN" smtClean="0"/>
              <a:t>20-10-2024</a:t>
            </a:fld>
            <a:endParaRPr lang="en-IN" dirty="0"/>
          </a:p>
        </p:txBody>
      </p:sp>
      <p:sp>
        <p:nvSpPr>
          <p:cNvPr id="5" name="Footer Placeholder 4">
            <a:extLst>
              <a:ext uri="{FF2B5EF4-FFF2-40B4-BE49-F238E27FC236}">
                <a16:creationId xmlns:a16="http://schemas.microsoft.com/office/drawing/2014/main" id="{086DBD52-BB32-4F43-BD7C-0CB3DE000F9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4FC454-F5A9-4833-AE50-203B73063084}"/>
              </a:ext>
            </a:extLst>
          </p:cNvPr>
          <p:cNvSpPr>
            <a:spLocks noGrp="1"/>
          </p:cNvSpPr>
          <p:nvPr>
            <p:ph type="sldNum" sz="quarter" idx="12"/>
          </p:nvPr>
        </p:nvSpPr>
        <p:spPr/>
        <p:txBody>
          <a:bodyPr/>
          <a:lstStyle/>
          <a:p>
            <a:fld id="{394BCFD2-582F-469B-95FC-0A05C4EE5BC4}" type="slidenum">
              <a:rPr lang="en-IN" smtClean="0"/>
              <a:t>‹#›</a:t>
            </a:fld>
            <a:endParaRPr lang="en-IN" dirty="0"/>
          </a:p>
        </p:txBody>
      </p:sp>
    </p:spTree>
    <p:extLst>
      <p:ext uri="{BB962C8B-B14F-4D97-AF65-F5344CB8AC3E}">
        <p14:creationId xmlns:p14="http://schemas.microsoft.com/office/powerpoint/2010/main" val="1332733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DB88A-6546-4640-8F76-0C64F3C3465E}"/>
              </a:ext>
            </a:extLst>
          </p:cNvPr>
          <p:cNvSpPr>
            <a:spLocks noGrp="1"/>
          </p:cNvSpPr>
          <p:nvPr>
            <p:ph type="title"/>
          </p:nvPr>
        </p:nvSpPr>
        <p:spPr>
          <a:xfrm>
            <a:off x="838200" y="473608"/>
            <a:ext cx="10515600" cy="702049"/>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BDB2A9-DDFA-4D00-AE49-73CE64F082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E5C800-870B-4BCD-9158-962D3C0AA1F9}"/>
              </a:ext>
            </a:extLst>
          </p:cNvPr>
          <p:cNvSpPr>
            <a:spLocks noGrp="1"/>
          </p:cNvSpPr>
          <p:nvPr>
            <p:ph type="dt" sz="half" idx="10"/>
          </p:nvPr>
        </p:nvSpPr>
        <p:spPr/>
        <p:txBody>
          <a:bodyPr/>
          <a:lstStyle/>
          <a:p>
            <a:fld id="{A52F3FA2-E9DA-48CA-AEE4-3A56CF69AC66}" type="datetime1">
              <a:rPr lang="en-IN" smtClean="0"/>
              <a:t>20-10-2024</a:t>
            </a:fld>
            <a:endParaRPr lang="en-IN" dirty="0"/>
          </a:p>
        </p:txBody>
      </p:sp>
      <p:sp>
        <p:nvSpPr>
          <p:cNvPr id="5" name="Footer Placeholder 4">
            <a:extLst>
              <a:ext uri="{FF2B5EF4-FFF2-40B4-BE49-F238E27FC236}">
                <a16:creationId xmlns:a16="http://schemas.microsoft.com/office/drawing/2014/main" id="{37F49912-9F34-43CE-8319-5801DD4CA0B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B2F43BF-5A7C-4DDB-BED4-89627E0DEC51}"/>
              </a:ext>
            </a:extLst>
          </p:cNvPr>
          <p:cNvSpPr>
            <a:spLocks noGrp="1"/>
          </p:cNvSpPr>
          <p:nvPr>
            <p:ph type="sldNum" sz="quarter" idx="12"/>
          </p:nvPr>
        </p:nvSpPr>
        <p:spPr/>
        <p:txBody>
          <a:bodyPr/>
          <a:lstStyle/>
          <a:p>
            <a:fld id="{394BCFD2-582F-469B-95FC-0A05C4EE5BC4}" type="slidenum">
              <a:rPr lang="en-IN" smtClean="0"/>
              <a:t>‹#›</a:t>
            </a:fld>
            <a:endParaRPr lang="en-IN" dirty="0"/>
          </a:p>
        </p:txBody>
      </p:sp>
    </p:spTree>
    <p:extLst>
      <p:ext uri="{BB962C8B-B14F-4D97-AF65-F5344CB8AC3E}">
        <p14:creationId xmlns:p14="http://schemas.microsoft.com/office/powerpoint/2010/main" val="3348522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138A1A-74F8-405B-B674-0A82F648D129}"/>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4E26FE-C7AF-4F10-9742-372C168428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60B56B-F1C9-408B-91DC-FC77131F38B3}"/>
              </a:ext>
            </a:extLst>
          </p:cNvPr>
          <p:cNvSpPr>
            <a:spLocks noGrp="1"/>
          </p:cNvSpPr>
          <p:nvPr>
            <p:ph type="dt" sz="half" idx="10"/>
          </p:nvPr>
        </p:nvSpPr>
        <p:spPr/>
        <p:txBody>
          <a:bodyPr/>
          <a:lstStyle/>
          <a:p>
            <a:fld id="{893AE8C5-96E6-43A3-A8FC-5B6221AC7E9A}" type="datetime1">
              <a:rPr lang="en-IN" smtClean="0"/>
              <a:t>20-10-2024</a:t>
            </a:fld>
            <a:endParaRPr lang="en-IN" dirty="0"/>
          </a:p>
        </p:txBody>
      </p:sp>
      <p:sp>
        <p:nvSpPr>
          <p:cNvPr id="5" name="Footer Placeholder 4">
            <a:extLst>
              <a:ext uri="{FF2B5EF4-FFF2-40B4-BE49-F238E27FC236}">
                <a16:creationId xmlns:a16="http://schemas.microsoft.com/office/drawing/2014/main" id="{AD85A47D-80C3-4BC5-8047-C3714131E5C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23DBD69-E7CC-4CE8-AF5B-BDF92AB1E6EE}"/>
              </a:ext>
            </a:extLst>
          </p:cNvPr>
          <p:cNvSpPr>
            <a:spLocks noGrp="1"/>
          </p:cNvSpPr>
          <p:nvPr>
            <p:ph type="sldNum" sz="quarter" idx="12"/>
          </p:nvPr>
        </p:nvSpPr>
        <p:spPr/>
        <p:txBody>
          <a:bodyPr/>
          <a:lstStyle/>
          <a:p>
            <a:fld id="{394BCFD2-582F-469B-95FC-0A05C4EE5BC4}" type="slidenum">
              <a:rPr lang="en-IN" smtClean="0"/>
              <a:t>‹#›</a:t>
            </a:fld>
            <a:endParaRPr lang="en-IN" dirty="0"/>
          </a:p>
        </p:txBody>
      </p:sp>
    </p:spTree>
    <p:extLst>
      <p:ext uri="{BB962C8B-B14F-4D97-AF65-F5344CB8AC3E}">
        <p14:creationId xmlns:p14="http://schemas.microsoft.com/office/powerpoint/2010/main" val="85150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03B6A-9299-486C-8E9E-AF501F0FAA1C}"/>
              </a:ext>
            </a:extLst>
          </p:cNvPr>
          <p:cNvSpPr>
            <a:spLocks noGrp="1"/>
          </p:cNvSpPr>
          <p:nvPr>
            <p:ph idx="1"/>
          </p:nvPr>
        </p:nvSpPr>
        <p:spPr>
          <a:xfrm>
            <a:off x="838200" y="1078706"/>
            <a:ext cx="10515600" cy="519146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1">
            <a:extLst>
              <a:ext uri="{FF2B5EF4-FFF2-40B4-BE49-F238E27FC236}">
                <a16:creationId xmlns:a16="http://schemas.microsoft.com/office/drawing/2014/main" id="{12DF07D9-FB80-4B96-9428-43254B3DE8DB}"/>
              </a:ext>
            </a:extLst>
          </p:cNvPr>
          <p:cNvSpPr>
            <a:spLocks noGrp="1"/>
          </p:cNvSpPr>
          <p:nvPr>
            <p:ph type="body" sz="quarter" idx="13" hasCustomPrompt="1"/>
          </p:nvPr>
        </p:nvSpPr>
        <p:spPr>
          <a:xfrm>
            <a:off x="9719486" y="198438"/>
            <a:ext cx="1140459" cy="276999"/>
          </a:xfrm>
          <a:solidFill>
            <a:schemeClr val="bg1">
              <a:lumMod val="95000"/>
            </a:schemeClr>
          </a:solidFill>
          <a:ln>
            <a:solidFill>
              <a:schemeClr val="accent2">
                <a:lumMod val="20000"/>
                <a:lumOff val="80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IN" sz="1200" dirty="0" smtClean="0">
                <a:solidFill>
                  <a:schemeClr val="tx1">
                    <a:lumMod val="65000"/>
                    <a:lumOff val="35000"/>
                  </a:schemeClr>
                </a:solidFill>
              </a:defRPr>
            </a:lvl1pPr>
          </a:lstStyle>
          <a:p>
            <a:pPr marL="0" lvl="0" algn="ctr"/>
            <a:r>
              <a:rPr lang="en-IN" dirty="0"/>
              <a:t>Return to index</a:t>
            </a:r>
          </a:p>
        </p:txBody>
      </p:sp>
      <p:sp>
        <p:nvSpPr>
          <p:cNvPr id="14" name="Date Placeholder 13">
            <a:extLst>
              <a:ext uri="{FF2B5EF4-FFF2-40B4-BE49-F238E27FC236}">
                <a16:creationId xmlns:a16="http://schemas.microsoft.com/office/drawing/2014/main" id="{40A0BCB0-0430-4A24-9427-87D5186225A4}"/>
              </a:ext>
            </a:extLst>
          </p:cNvPr>
          <p:cNvSpPr>
            <a:spLocks noGrp="1"/>
          </p:cNvSpPr>
          <p:nvPr>
            <p:ph type="dt" sz="half" idx="14"/>
          </p:nvPr>
        </p:nvSpPr>
        <p:spPr/>
        <p:txBody>
          <a:bodyPr/>
          <a:lstStyle/>
          <a:p>
            <a:fld id="{C5BBAB23-33DE-42F7-B819-90145C6A24BE}" type="datetime1">
              <a:rPr lang="en-IN" smtClean="0"/>
              <a:t>21-10-2024</a:t>
            </a:fld>
            <a:endParaRPr lang="en-IN" dirty="0"/>
          </a:p>
        </p:txBody>
      </p:sp>
      <p:sp>
        <p:nvSpPr>
          <p:cNvPr id="15" name="Footer Placeholder 14">
            <a:extLst>
              <a:ext uri="{FF2B5EF4-FFF2-40B4-BE49-F238E27FC236}">
                <a16:creationId xmlns:a16="http://schemas.microsoft.com/office/drawing/2014/main" id="{AC901CEF-2050-44E2-A3AC-1EE34EAB5327}"/>
              </a:ext>
            </a:extLst>
          </p:cNvPr>
          <p:cNvSpPr>
            <a:spLocks noGrp="1"/>
          </p:cNvSpPr>
          <p:nvPr>
            <p:ph type="ftr" sz="quarter" idx="15"/>
          </p:nvPr>
        </p:nvSpPr>
        <p:spPr/>
        <p:txBody>
          <a:bodyPr/>
          <a:lstStyle/>
          <a:p>
            <a:endParaRPr lang="en-IN" dirty="0"/>
          </a:p>
        </p:txBody>
      </p:sp>
      <p:sp>
        <p:nvSpPr>
          <p:cNvPr id="16" name="Slide Number Placeholder 15">
            <a:extLst>
              <a:ext uri="{FF2B5EF4-FFF2-40B4-BE49-F238E27FC236}">
                <a16:creationId xmlns:a16="http://schemas.microsoft.com/office/drawing/2014/main" id="{57FBE958-BA0D-4419-92D9-169A9D9B224E}"/>
              </a:ext>
            </a:extLst>
          </p:cNvPr>
          <p:cNvSpPr>
            <a:spLocks noGrp="1"/>
          </p:cNvSpPr>
          <p:nvPr>
            <p:ph type="sldNum" sz="quarter" idx="16"/>
          </p:nvPr>
        </p:nvSpPr>
        <p:spPr/>
        <p:txBody>
          <a:bodyPr/>
          <a:lstStyle/>
          <a:p>
            <a:fld id="{394BCFD2-582F-469B-95FC-0A05C4EE5BC4}" type="slidenum">
              <a:rPr lang="en-IN" smtClean="0"/>
              <a:t>‹#›</a:t>
            </a:fld>
            <a:endParaRPr lang="en-IN" dirty="0"/>
          </a:p>
        </p:txBody>
      </p:sp>
      <p:sp>
        <p:nvSpPr>
          <p:cNvPr id="17" name="Title 16">
            <a:extLst>
              <a:ext uri="{FF2B5EF4-FFF2-40B4-BE49-F238E27FC236}">
                <a16:creationId xmlns:a16="http://schemas.microsoft.com/office/drawing/2014/main" id="{EB813B11-7968-4EB6-8CA3-452112C2A827}"/>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98663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4ACD-3222-4C22-86B5-6F7DB411989D}"/>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AC5E46-B866-4EE9-A66F-19A9123C07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025787-9F82-471C-AAAC-727E27454C3A}"/>
              </a:ext>
            </a:extLst>
          </p:cNvPr>
          <p:cNvSpPr>
            <a:spLocks noGrp="1"/>
          </p:cNvSpPr>
          <p:nvPr>
            <p:ph type="dt" sz="half" idx="10"/>
          </p:nvPr>
        </p:nvSpPr>
        <p:spPr/>
        <p:txBody>
          <a:bodyPr/>
          <a:lstStyle/>
          <a:p>
            <a:fld id="{C4EE55B9-D72A-40B0-8069-E55D0689925B}" type="datetime1">
              <a:rPr lang="en-IN" smtClean="0"/>
              <a:t>20-10-2024</a:t>
            </a:fld>
            <a:endParaRPr lang="en-IN" dirty="0"/>
          </a:p>
        </p:txBody>
      </p:sp>
      <p:sp>
        <p:nvSpPr>
          <p:cNvPr id="5" name="Footer Placeholder 4">
            <a:extLst>
              <a:ext uri="{FF2B5EF4-FFF2-40B4-BE49-F238E27FC236}">
                <a16:creationId xmlns:a16="http://schemas.microsoft.com/office/drawing/2014/main" id="{28C52512-C774-4CED-9526-7DD5CE1BED7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91E2227-C1FF-4F30-B9F0-701F4B121DEB}"/>
              </a:ext>
            </a:extLst>
          </p:cNvPr>
          <p:cNvSpPr>
            <a:spLocks noGrp="1"/>
          </p:cNvSpPr>
          <p:nvPr>
            <p:ph type="sldNum" sz="quarter" idx="12"/>
          </p:nvPr>
        </p:nvSpPr>
        <p:spPr/>
        <p:txBody>
          <a:bodyPr/>
          <a:lstStyle/>
          <a:p>
            <a:fld id="{394BCFD2-582F-469B-95FC-0A05C4EE5BC4}" type="slidenum">
              <a:rPr lang="en-IN" smtClean="0"/>
              <a:t>‹#›</a:t>
            </a:fld>
            <a:endParaRPr lang="en-IN" dirty="0"/>
          </a:p>
        </p:txBody>
      </p:sp>
    </p:spTree>
    <p:extLst>
      <p:ext uri="{BB962C8B-B14F-4D97-AF65-F5344CB8AC3E}">
        <p14:creationId xmlns:p14="http://schemas.microsoft.com/office/powerpoint/2010/main" val="16210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E5DB-DC97-4D6C-8A0F-A25433B607D0}"/>
              </a:ext>
            </a:extLst>
          </p:cNvPr>
          <p:cNvSpPr>
            <a:spLocks noGrp="1"/>
          </p:cNvSpPr>
          <p:nvPr>
            <p:ph type="title"/>
          </p:nvPr>
        </p:nvSpPr>
        <p:spPr>
          <a:xfrm>
            <a:off x="838200" y="473608"/>
            <a:ext cx="10515600" cy="70204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7EA0E4-FF88-4EBD-BFC1-5553F39F34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031D93-74A3-46B3-9E0A-5AA3EE9297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742C4C-CC04-40BD-A791-0C6CC5BC5960}"/>
              </a:ext>
            </a:extLst>
          </p:cNvPr>
          <p:cNvSpPr>
            <a:spLocks noGrp="1"/>
          </p:cNvSpPr>
          <p:nvPr>
            <p:ph type="dt" sz="half" idx="10"/>
          </p:nvPr>
        </p:nvSpPr>
        <p:spPr/>
        <p:txBody>
          <a:bodyPr/>
          <a:lstStyle/>
          <a:p>
            <a:fld id="{3364DA2D-FFA4-4113-A203-04E9A4E6B71B}" type="datetime1">
              <a:rPr lang="en-IN" smtClean="0"/>
              <a:t>20-10-2024</a:t>
            </a:fld>
            <a:endParaRPr lang="en-IN" dirty="0"/>
          </a:p>
        </p:txBody>
      </p:sp>
      <p:sp>
        <p:nvSpPr>
          <p:cNvPr id="6" name="Footer Placeholder 5">
            <a:extLst>
              <a:ext uri="{FF2B5EF4-FFF2-40B4-BE49-F238E27FC236}">
                <a16:creationId xmlns:a16="http://schemas.microsoft.com/office/drawing/2014/main" id="{C139994C-A265-4C3F-A908-AA375E9F9F6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0D01629-CDC0-4A3B-A674-7406161973D1}"/>
              </a:ext>
            </a:extLst>
          </p:cNvPr>
          <p:cNvSpPr>
            <a:spLocks noGrp="1"/>
          </p:cNvSpPr>
          <p:nvPr>
            <p:ph type="sldNum" sz="quarter" idx="12"/>
          </p:nvPr>
        </p:nvSpPr>
        <p:spPr/>
        <p:txBody>
          <a:bodyPr/>
          <a:lstStyle/>
          <a:p>
            <a:fld id="{394BCFD2-582F-469B-95FC-0A05C4EE5BC4}" type="slidenum">
              <a:rPr lang="en-IN" smtClean="0"/>
              <a:t>‹#›</a:t>
            </a:fld>
            <a:endParaRPr lang="en-IN" dirty="0"/>
          </a:p>
        </p:txBody>
      </p:sp>
    </p:spTree>
    <p:extLst>
      <p:ext uri="{BB962C8B-B14F-4D97-AF65-F5344CB8AC3E}">
        <p14:creationId xmlns:p14="http://schemas.microsoft.com/office/powerpoint/2010/main" val="116318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8FB7D-55B3-4270-8C07-B4102322A66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F9A7E9-CF3D-44F8-9BA4-B490C2553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AE282C-7FBD-4365-8FA6-3942A572AD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ECFEFE-DF83-4768-B3A1-60A55ADAF3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1ED16D-D3C5-45B6-B3C9-F24081C6C1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B9CD8B-6612-4DE7-94D7-839ABB09E422}"/>
              </a:ext>
            </a:extLst>
          </p:cNvPr>
          <p:cNvSpPr>
            <a:spLocks noGrp="1"/>
          </p:cNvSpPr>
          <p:nvPr>
            <p:ph type="dt" sz="half" idx="10"/>
          </p:nvPr>
        </p:nvSpPr>
        <p:spPr/>
        <p:txBody>
          <a:bodyPr/>
          <a:lstStyle/>
          <a:p>
            <a:fld id="{F364CC28-565B-423F-82B9-9C93C1897D20}" type="datetime1">
              <a:rPr lang="en-IN" smtClean="0"/>
              <a:t>20-10-2024</a:t>
            </a:fld>
            <a:endParaRPr lang="en-IN" dirty="0"/>
          </a:p>
        </p:txBody>
      </p:sp>
      <p:sp>
        <p:nvSpPr>
          <p:cNvPr id="8" name="Footer Placeholder 7">
            <a:extLst>
              <a:ext uri="{FF2B5EF4-FFF2-40B4-BE49-F238E27FC236}">
                <a16:creationId xmlns:a16="http://schemas.microsoft.com/office/drawing/2014/main" id="{B828B580-EAA8-4544-9C51-BE9B8FD3E0B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524A131-A444-4351-9A81-618DA0F7EFC3}"/>
              </a:ext>
            </a:extLst>
          </p:cNvPr>
          <p:cNvSpPr>
            <a:spLocks noGrp="1"/>
          </p:cNvSpPr>
          <p:nvPr>
            <p:ph type="sldNum" sz="quarter" idx="12"/>
          </p:nvPr>
        </p:nvSpPr>
        <p:spPr/>
        <p:txBody>
          <a:bodyPr/>
          <a:lstStyle/>
          <a:p>
            <a:fld id="{394BCFD2-582F-469B-95FC-0A05C4EE5BC4}" type="slidenum">
              <a:rPr lang="en-IN" smtClean="0"/>
              <a:t>‹#›</a:t>
            </a:fld>
            <a:endParaRPr lang="en-IN" dirty="0"/>
          </a:p>
        </p:txBody>
      </p:sp>
    </p:spTree>
    <p:extLst>
      <p:ext uri="{BB962C8B-B14F-4D97-AF65-F5344CB8AC3E}">
        <p14:creationId xmlns:p14="http://schemas.microsoft.com/office/powerpoint/2010/main" val="418390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060D-00F3-4638-8B99-F1FDB369DAE7}"/>
              </a:ext>
            </a:extLst>
          </p:cNvPr>
          <p:cNvSpPr>
            <a:spLocks noGrp="1"/>
          </p:cNvSpPr>
          <p:nvPr>
            <p:ph type="title"/>
          </p:nvPr>
        </p:nvSpPr>
        <p:spPr>
          <a:xfrm>
            <a:off x="838200" y="473608"/>
            <a:ext cx="10515600" cy="702049"/>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C841CD-529A-4E02-AA8A-A0FE9FC48FF5}"/>
              </a:ext>
            </a:extLst>
          </p:cNvPr>
          <p:cNvSpPr>
            <a:spLocks noGrp="1"/>
          </p:cNvSpPr>
          <p:nvPr>
            <p:ph type="dt" sz="half" idx="10"/>
          </p:nvPr>
        </p:nvSpPr>
        <p:spPr/>
        <p:txBody>
          <a:bodyPr/>
          <a:lstStyle/>
          <a:p>
            <a:fld id="{18236073-C230-4FB5-80F2-30192CB3F36E}" type="datetime1">
              <a:rPr lang="en-IN" smtClean="0"/>
              <a:t>20-10-2024</a:t>
            </a:fld>
            <a:endParaRPr lang="en-IN" dirty="0"/>
          </a:p>
        </p:txBody>
      </p:sp>
      <p:sp>
        <p:nvSpPr>
          <p:cNvPr id="4" name="Footer Placeholder 3">
            <a:extLst>
              <a:ext uri="{FF2B5EF4-FFF2-40B4-BE49-F238E27FC236}">
                <a16:creationId xmlns:a16="http://schemas.microsoft.com/office/drawing/2014/main" id="{F04ED4F8-5937-46F9-8517-9E15904D84F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EE18C06-2108-4987-B083-44DEE6A633B2}"/>
              </a:ext>
            </a:extLst>
          </p:cNvPr>
          <p:cNvSpPr>
            <a:spLocks noGrp="1"/>
          </p:cNvSpPr>
          <p:nvPr>
            <p:ph type="sldNum" sz="quarter" idx="12"/>
          </p:nvPr>
        </p:nvSpPr>
        <p:spPr/>
        <p:txBody>
          <a:bodyPr/>
          <a:lstStyle/>
          <a:p>
            <a:fld id="{394BCFD2-582F-469B-95FC-0A05C4EE5BC4}" type="slidenum">
              <a:rPr lang="en-IN" smtClean="0"/>
              <a:t>‹#›</a:t>
            </a:fld>
            <a:endParaRPr lang="en-IN" dirty="0"/>
          </a:p>
        </p:txBody>
      </p:sp>
    </p:spTree>
    <p:extLst>
      <p:ext uri="{BB962C8B-B14F-4D97-AF65-F5344CB8AC3E}">
        <p14:creationId xmlns:p14="http://schemas.microsoft.com/office/powerpoint/2010/main" val="3477414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7BCDAC-A989-4B33-B46E-95F2D1D1E55E}"/>
              </a:ext>
            </a:extLst>
          </p:cNvPr>
          <p:cNvSpPr>
            <a:spLocks noGrp="1"/>
          </p:cNvSpPr>
          <p:nvPr>
            <p:ph type="dt" sz="half" idx="10"/>
          </p:nvPr>
        </p:nvSpPr>
        <p:spPr/>
        <p:txBody>
          <a:bodyPr/>
          <a:lstStyle/>
          <a:p>
            <a:fld id="{5ED4D1F5-2804-4BB0-A305-73A53C703CF4}" type="datetime1">
              <a:rPr lang="en-IN" smtClean="0"/>
              <a:t>20-10-2024</a:t>
            </a:fld>
            <a:endParaRPr lang="en-IN" dirty="0"/>
          </a:p>
        </p:txBody>
      </p:sp>
      <p:sp>
        <p:nvSpPr>
          <p:cNvPr id="3" name="Footer Placeholder 2">
            <a:extLst>
              <a:ext uri="{FF2B5EF4-FFF2-40B4-BE49-F238E27FC236}">
                <a16:creationId xmlns:a16="http://schemas.microsoft.com/office/drawing/2014/main" id="{33C991CD-9B5C-49C0-BE24-1184202EDE73}"/>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1AFDF80-3ADF-409E-A6A5-1B3732BFC42F}"/>
              </a:ext>
            </a:extLst>
          </p:cNvPr>
          <p:cNvSpPr>
            <a:spLocks noGrp="1"/>
          </p:cNvSpPr>
          <p:nvPr>
            <p:ph type="sldNum" sz="quarter" idx="12"/>
          </p:nvPr>
        </p:nvSpPr>
        <p:spPr/>
        <p:txBody>
          <a:bodyPr/>
          <a:lstStyle/>
          <a:p>
            <a:fld id="{394BCFD2-582F-469B-95FC-0A05C4EE5BC4}" type="slidenum">
              <a:rPr lang="en-IN" smtClean="0"/>
              <a:t>‹#›</a:t>
            </a:fld>
            <a:endParaRPr lang="en-IN" dirty="0"/>
          </a:p>
        </p:txBody>
      </p:sp>
    </p:spTree>
    <p:extLst>
      <p:ext uri="{BB962C8B-B14F-4D97-AF65-F5344CB8AC3E}">
        <p14:creationId xmlns:p14="http://schemas.microsoft.com/office/powerpoint/2010/main" val="3443459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269F-29F0-4D46-85AC-30191D8B672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315174-C092-434B-B698-4CD473CC4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DD7120-B0C6-4E4A-A839-CE6273780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7D39AD-A24B-447C-A513-ECEC7560BD7E}"/>
              </a:ext>
            </a:extLst>
          </p:cNvPr>
          <p:cNvSpPr>
            <a:spLocks noGrp="1"/>
          </p:cNvSpPr>
          <p:nvPr>
            <p:ph type="dt" sz="half" idx="10"/>
          </p:nvPr>
        </p:nvSpPr>
        <p:spPr/>
        <p:txBody>
          <a:bodyPr/>
          <a:lstStyle/>
          <a:p>
            <a:fld id="{E77F0FDB-CD1A-4F41-9FB1-3EE48C138D37}" type="datetime1">
              <a:rPr lang="en-IN" smtClean="0"/>
              <a:t>20-10-2024</a:t>
            </a:fld>
            <a:endParaRPr lang="en-IN" dirty="0"/>
          </a:p>
        </p:txBody>
      </p:sp>
      <p:sp>
        <p:nvSpPr>
          <p:cNvPr id="6" name="Footer Placeholder 5">
            <a:extLst>
              <a:ext uri="{FF2B5EF4-FFF2-40B4-BE49-F238E27FC236}">
                <a16:creationId xmlns:a16="http://schemas.microsoft.com/office/drawing/2014/main" id="{1746F0F9-8842-4B0C-971B-A824581AF6F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BF2774F-2FA4-4E0A-A8D9-4E955C2526FB}"/>
              </a:ext>
            </a:extLst>
          </p:cNvPr>
          <p:cNvSpPr>
            <a:spLocks noGrp="1"/>
          </p:cNvSpPr>
          <p:nvPr>
            <p:ph type="sldNum" sz="quarter" idx="12"/>
          </p:nvPr>
        </p:nvSpPr>
        <p:spPr/>
        <p:txBody>
          <a:bodyPr/>
          <a:lstStyle/>
          <a:p>
            <a:fld id="{394BCFD2-582F-469B-95FC-0A05C4EE5BC4}" type="slidenum">
              <a:rPr lang="en-IN" smtClean="0"/>
              <a:t>‹#›</a:t>
            </a:fld>
            <a:endParaRPr lang="en-IN" dirty="0"/>
          </a:p>
        </p:txBody>
      </p:sp>
    </p:spTree>
    <p:extLst>
      <p:ext uri="{BB962C8B-B14F-4D97-AF65-F5344CB8AC3E}">
        <p14:creationId xmlns:p14="http://schemas.microsoft.com/office/powerpoint/2010/main" val="2333299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804A-7696-40D4-8B12-E362EB36A84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E55CC4-DC85-4189-A9F1-9A6FFE5F83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B853C6D-7DD2-4577-94FD-A669B8D2C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DAA21-E5B5-4150-84DC-CC6D12D1B3D1}"/>
              </a:ext>
            </a:extLst>
          </p:cNvPr>
          <p:cNvSpPr>
            <a:spLocks noGrp="1"/>
          </p:cNvSpPr>
          <p:nvPr>
            <p:ph type="dt" sz="half" idx="10"/>
          </p:nvPr>
        </p:nvSpPr>
        <p:spPr/>
        <p:txBody>
          <a:bodyPr/>
          <a:lstStyle/>
          <a:p>
            <a:fld id="{83500500-94F2-4927-B0A5-FF87B64C03B2}" type="datetime1">
              <a:rPr lang="en-IN" smtClean="0"/>
              <a:t>20-10-2024</a:t>
            </a:fld>
            <a:endParaRPr lang="en-IN" dirty="0"/>
          </a:p>
        </p:txBody>
      </p:sp>
      <p:sp>
        <p:nvSpPr>
          <p:cNvPr id="6" name="Footer Placeholder 5">
            <a:extLst>
              <a:ext uri="{FF2B5EF4-FFF2-40B4-BE49-F238E27FC236}">
                <a16:creationId xmlns:a16="http://schemas.microsoft.com/office/drawing/2014/main" id="{68581B5E-CB71-41E3-BBBD-B1BFF611994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55D6EF3-EA2E-40D9-A7A7-6BE8019B9CA3}"/>
              </a:ext>
            </a:extLst>
          </p:cNvPr>
          <p:cNvSpPr>
            <a:spLocks noGrp="1"/>
          </p:cNvSpPr>
          <p:nvPr>
            <p:ph type="sldNum" sz="quarter" idx="12"/>
          </p:nvPr>
        </p:nvSpPr>
        <p:spPr/>
        <p:txBody>
          <a:bodyPr/>
          <a:lstStyle/>
          <a:p>
            <a:fld id="{394BCFD2-582F-469B-95FC-0A05C4EE5BC4}" type="slidenum">
              <a:rPr lang="en-IN" smtClean="0"/>
              <a:t>‹#›</a:t>
            </a:fld>
            <a:endParaRPr lang="en-IN" dirty="0"/>
          </a:p>
        </p:txBody>
      </p:sp>
    </p:spTree>
    <p:extLst>
      <p:ext uri="{BB962C8B-B14F-4D97-AF65-F5344CB8AC3E}">
        <p14:creationId xmlns:p14="http://schemas.microsoft.com/office/powerpoint/2010/main" val="337118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186C79-FB35-42B9-A63A-F4B78EB2B82A}"/>
              </a:ext>
            </a:extLst>
          </p:cNvPr>
          <p:cNvSpPr>
            <a:spLocks noGrp="1"/>
          </p:cNvSpPr>
          <p:nvPr>
            <p:ph type="title"/>
          </p:nvPr>
        </p:nvSpPr>
        <p:spPr>
          <a:xfrm>
            <a:off x="838200" y="510881"/>
            <a:ext cx="10515600" cy="702049"/>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EFDE45CB-7818-4682-8818-F8D449167B44}"/>
              </a:ext>
            </a:extLst>
          </p:cNvPr>
          <p:cNvSpPr>
            <a:spLocks noGrp="1"/>
          </p:cNvSpPr>
          <p:nvPr>
            <p:ph type="body" idx="1"/>
          </p:nvPr>
        </p:nvSpPr>
        <p:spPr>
          <a:xfrm>
            <a:off x="838200" y="1268963"/>
            <a:ext cx="10515600" cy="50012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9AB36C70-2D41-42AD-8759-0261DCC54E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BAB23-33DE-42F7-B819-90145C6A24BE}" type="datetime1">
              <a:rPr lang="en-IN" smtClean="0"/>
              <a:t>20-10-2024</a:t>
            </a:fld>
            <a:endParaRPr lang="en-IN" dirty="0"/>
          </a:p>
        </p:txBody>
      </p:sp>
      <p:sp>
        <p:nvSpPr>
          <p:cNvPr id="5" name="Footer Placeholder 4">
            <a:extLst>
              <a:ext uri="{FF2B5EF4-FFF2-40B4-BE49-F238E27FC236}">
                <a16:creationId xmlns:a16="http://schemas.microsoft.com/office/drawing/2014/main" id="{EA372F8E-ED30-44C9-8157-DF441F6055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CE2A1623-5395-4771-81A7-B81277BE16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BCFD2-582F-469B-95FC-0A05C4EE5BC4}" type="slidenum">
              <a:rPr lang="en-IN" smtClean="0"/>
              <a:t>‹#›</a:t>
            </a:fld>
            <a:endParaRPr lang="en-IN" dirty="0"/>
          </a:p>
        </p:txBody>
      </p:sp>
      <p:pic>
        <p:nvPicPr>
          <p:cNvPr id="7" name="Picture 6">
            <a:extLst>
              <a:ext uri="{FF2B5EF4-FFF2-40B4-BE49-F238E27FC236}">
                <a16:creationId xmlns:a16="http://schemas.microsoft.com/office/drawing/2014/main" id="{4564C389-A5ED-43A7-9964-CD86A117E5B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007389" y="224344"/>
            <a:ext cx="972739" cy="249264"/>
          </a:xfrm>
          <a:prstGeom prst="rect">
            <a:avLst/>
          </a:prstGeom>
        </p:spPr>
      </p:pic>
      <p:pic>
        <p:nvPicPr>
          <p:cNvPr id="8" name="Picture 7">
            <a:extLst>
              <a:ext uri="{FF2B5EF4-FFF2-40B4-BE49-F238E27FC236}">
                <a16:creationId xmlns:a16="http://schemas.microsoft.com/office/drawing/2014/main" id="{65111E28-3065-4A70-A987-E13AA5F21C3B}"/>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t="16371" b="23377"/>
          <a:stretch/>
        </p:blipFill>
        <p:spPr>
          <a:xfrm>
            <a:off x="200025" y="104315"/>
            <a:ext cx="638175" cy="435532"/>
          </a:xfrm>
          <a:prstGeom prst="rect">
            <a:avLst/>
          </a:prstGeom>
        </p:spPr>
      </p:pic>
    </p:spTree>
    <p:extLst>
      <p:ext uri="{BB962C8B-B14F-4D97-AF65-F5344CB8AC3E}">
        <p14:creationId xmlns:p14="http://schemas.microsoft.com/office/powerpoint/2010/main" val="3172594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05C0-5E74-47D3-BD4E-586E696AFEBA}"/>
              </a:ext>
            </a:extLst>
          </p:cNvPr>
          <p:cNvSpPr>
            <a:spLocks noGrp="1"/>
          </p:cNvSpPr>
          <p:nvPr>
            <p:ph type="ctrTitle"/>
          </p:nvPr>
        </p:nvSpPr>
        <p:spPr/>
        <p:txBody>
          <a:bodyPr/>
          <a:lstStyle/>
          <a:p>
            <a:r>
              <a:rPr lang="en-IN" b="1" dirty="0"/>
              <a:t>Lead Scoring Case Study</a:t>
            </a:r>
            <a:br>
              <a:rPr lang="en-IN" b="1" dirty="0"/>
            </a:br>
            <a:r>
              <a:rPr lang="en-IN" sz="4000" b="1" dirty="0"/>
              <a:t>(Insights Presentation)</a:t>
            </a:r>
          </a:p>
        </p:txBody>
      </p:sp>
      <p:sp>
        <p:nvSpPr>
          <p:cNvPr id="3" name="Subtitle 2">
            <a:extLst>
              <a:ext uri="{FF2B5EF4-FFF2-40B4-BE49-F238E27FC236}">
                <a16:creationId xmlns:a16="http://schemas.microsoft.com/office/drawing/2014/main" id="{7294CD1A-09AA-4FB5-81FA-8EE5A1800E2F}"/>
              </a:ext>
            </a:extLst>
          </p:cNvPr>
          <p:cNvSpPr>
            <a:spLocks noGrp="1"/>
          </p:cNvSpPr>
          <p:nvPr>
            <p:ph type="subTitle" idx="1"/>
          </p:nvPr>
        </p:nvSpPr>
        <p:spPr>
          <a:xfrm>
            <a:off x="7494104" y="3707296"/>
            <a:ext cx="3173896" cy="1550504"/>
          </a:xfrm>
        </p:spPr>
        <p:txBody>
          <a:bodyPr>
            <a:normAutofit/>
          </a:bodyPr>
          <a:lstStyle/>
          <a:p>
            <a:pPr algn="l"/>
            <a:r>
              <a:rPr lang="en-IN" sz="1800" dirty="0"/>
              <a:t>- worked complied by </a:t>
            </a:r>
          </a:p>
          <a:p>
            <a:pPr algn="l"/>
            <a:r>
              <a:rPr lang="en-IN" sz="1800" dirty="0"/>
              <a:t>         Hrishikesh Pradhan</a:t>
            </a:r>
          </a:p>
          <a:p>
            <a:pPr algn="l"/>
            <a:r>
              <a:rPr lang="en-IN" sz="1800" dirty="0"/>
              <a:t>         Hitesh </a:t>
            </a:r>
            <a:r>
              <a:rPr lang="en-IN" sz="1800" dirty="0" err="1"/>
              <a:t>Padal</a:t>
            </a:r>
            <a:endParaRPr lang="en-IN" sz="1800" dirty="0"/>
          </a:p>
          <a:p>
            <a:pPr algn="l"/>
            <a:r>
              <a:rPr lang="en-IN" sz="1800" dirty="0"/>
              <a:t>         </a:t>
            </a:r>
            <a:r>
              <a:rPr lang="en-IN" sz="1800" dirty="0" err="1"/>
              <a:t>Imtihazahmad</a:t>
            </a:r>
            <a:r>
              <a:rPr lang="en-IN" sz="1800" dirty="0"/>
              <a:t> </a:t>
            </a:r>
            <a:r>
              <a:rPr lang="en-IN" sz="1800" dirty="0" err="1"/>
              <a:t>Mullanavar</a:t>
            </a:r>
            <a:endParaRPr lang="en-IN" sz="1800" dirty="0"/>
          </a:p>
        </p:txBody>
      </p:sp>
    </p:spTree>
    <p:extLst>
      <p:ext uri="{BB962C8B-B14F-4D97-AF65-F5344CB8AC3E}">
        <p14:creationId xmlns:p14="http://schemas.microsoft.com/office/powerpoint/2010/main" val="1901159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370E-D382-409B-B21F-AC1CCAAAE6E0}"/>
              </a:ext>
            </a:extLst>
          </p:cNvPr>
          <p:cNvSpPr>
            <a:spLocks noGrp="1"/>
          </p:cNvSpPr>
          <p:nvPr>
            <p:ph type="title"/>
          </p:nvPr>
        </p:nvSpPr>
        <p:spPr>
          <a:xfrm>
            <a:off x="838200" y="587829"/>
            <a:ext cx="10515600" cy="594955"/>
          </a:xfrm>
        </p:spPr>
        <p:txBody>
          <a:bodyPr>
            <a:normAutofit/>
          </a:bodyPr>
          <a:lstStyle/>
          <a:p>
            <a:r>
              <a:rPr lang="en-IN" b="1" dirty="0"/>
              <a:t>EDA – Data Insights</a:t>
            </a:r>
            <a:r>
              <a:rPr lang="en-IN" sz="1200" b="1" dirty="0"/>
              <a:t> (contd.)</a:t>
            </a:r>
          </a:p>
        </p:txBody>
      </p:sp>
      <p:sp>
        <p:nvSpPr>
          <p:cNvPr id="3" name="Content Placeholder 2">
            <a:extLst>
              <a:ext uri="{FF2B5EF4-FFF2-40B4-BE49-F238E27FC236}">
                <a16:creationId xmlns:a16="http://schemas.microsoft.com/office/drawing/2014/main" id="{E2A4AB5F-01E2-46C2-85DC-18F0969F31E7}"/>
              </a:ext>
            </a:extLst>
          </p:cNvPr>
          <p:cNvSpPr>
            <a:spLocks noGrp="1"/>
          </p:cNvSpPr>
          <p:nvPr>
            <p:ph idx="1"/>
          </p:nvPr>
        </p:nvSpPr>
        <p:spPr>
          <a:xfrm>
            <a:off x="838200" y="1254470"/>
            <a:ext cx="10515600" cy="594955"/>
          </a:xfrm>
        </p:spPr>
        <p:txBody>
          <a:bodyPr>
            <a:normAutofit lnSpcReduction="10000"/>
          </a:bodyPr>
          <a:lstStyle/>
          <a:p>
            <a:r>
              <a:rPr lang="en-IN" sz="1400" dirty="0"/>
              <a:t>Based on </a:t>
            </a:r>
            <a:r>
              <a:rPr lang="en-IN" sz="1400" b="1" dirty="0"/>
              <a:t>Tags</a:t>
            </a:r>
            <a:r>
              <a:rPr lang="en-IN" sz="1400" dirty="0"/>
              <a:t>, more number and significant proportion of leads are converted among these choices:: Will revert after reading the email.</a:t>
            </a:r>
          </a:p>
          <a:p>
            <a:r>
              <a:rPr lang="en-US" sz="1400" dirty="0"/>
              <a:t>After grouping the very less count categories as one: </a:t>
            </a:r>
            <a:r>
              <a:rPr lang="en-US" sz="1400" dirty="0" err="1"/>
              <a:t>Other_Tags</a:t>
            </a:r>
            <a:r>
              <a:rPr lang="en-US" sz="1400" dirty="0"/>
              <a:t>, we have negligible conversions from this group.</a:t>
            </a:r>
          </a:p>
        </p:txBody>
      </p:sp>
      <p:sp>
        <p:nvSpPr>
          <p:cNvPr id="4" name="Slide Number Placeholder 3">
            <a:extLst>
              <a:ext uri="{FF2B5EF4-FFF2-40B4-BE49-F238E27FC236}">
                <a16:creationId xmlns:a16="http://schemas.microsoft.com/office/drawing/2014/main" id="{AE018482-926B-47DC-B80B-205799601825}"/>
              </a:ext>
            </a:extLst>
          </p:cNvPr>
          <p:cNvSpPr>
            <a:spLocks noGrp="1"/>
          </p:cNvSpPr>
          <p:nvPr>
            <p:ph type="sldNum" sz="quarter" idx="16"/>
          </p:nvPr>
        </p:nvSpPr>
        <p:spPr>
          <a:xfrm>
            <a:off x="8610600" y="6356350"/>
            <a:ext cx="2743200" cy="365125"/>
          </a:xfrm>
        </p:spPr>
        <p:txBody>
          <a:bodyPr/>
          <a:lstStyle/>
          <a:p>
            <a:fld id="{394BCFD2-582F-469B-95FC-0A05C4EE5BC4}" type="slidenum">
              <a:rPr lang="en-IN" smtClean="0"/>
              <a:t>10</a:t>
            </a:fld>
            <a:endParaRPr lang="en-IN" dirty="0"/>
          </a:p>
        </p:txBody>
      </p:sp>
      <p:pic>
        <p:nvPicPr>
          <p:cNvPr id="6" name="Picture 5">
            <a:hlinkClick r:id="rId3" action="ppaction://hlinksldjump"/>
            <a:extLst>
              <a:ext uri="{FF2B5EF4-FFF2-40B4-BE49-F238E27FC236}">
                <a16:creationId xmlns:a16="http://schemas.microsoft.com/office/drawing/2014/main" id="{412779D6-6264-46B8-9254-B2BF6B191F08}"/>
              </a:ext>
            </a:extLst>
          </p:cNvPr>
          <p:cNvPicPr>
            <a:picLocks noChangeAspect="1"/>
          </p:cNvPicPr>
          <p:nvPr/>
        </p:nvPicPr>
        <p:blipFill>
          <a:blip r:embed="rId4"/>
          <a:stretch>
            <a:fillRect/>
          </a:stretch>
        </p:blipFill>
        <p:spPr>
          <a:xfrm>
            <a:off x="9540976" y="168640"/>
            <a:ext cx="1359526" cy="347502"/>
          </a:xfrm>
          <a:prstGeom prst="rect">
            <a:avLst/>
          </a:prstGeom>
        </p:spPr>
      </p:pic>
      <p:pic>
        <p:nvPicPr>
          <p:cNvPr id="3074" name="Picture 2">
            <a:extLst>
              <a:ext uri="{FF2B5EF4-FFF2-40B4-BE49-F238E27FC236}">
                <a16:creationId xmlns:a16="http://schemas.microsoft.com/office/drawing/2014/main" id="{6DEEE7F8-90A6-4FC7-A83E-B751EAC1CA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5542" y="1926475"/>
            <a:ext cx="4788121" cy="434369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A2D2AD2-9178-47AF-B238-41FC195DB1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3663" y="2159978"/>
            <a:ext cx="5600171" cy="3197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000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370E-D382-409B-B21F-AC1CCAAAE6E0}"/>
              </a:ext>
            </a:extLst>
          </p:cNvPr>
          <p:cNvSpPr>
            <a:spLocks noGrp="1"/>
          </p:cNvSpPr>
          <p:nvPr>
            <p:ph type="title"/>
          </p:nvPr>
        </p:nvSpPr>
        <p:spPr>
          <a:xfrm>
            <a:off x="838200" y="587829"/>
            <a:ext cx="10515600" cy="594955"/>
          </a:xfrm>
        </p:spPr>
        <p:txBody>
          <a:bodyPr>
            <a:normAutofit/>
          </a:bodyPr>
          <a:lstStyle/>
          <a:p>
            <a:r>
              <a:rPr lang="en-IN" b="1" dirty="0"/>
              <a:t>EDA – Data Insights</a:t>
            </a:r>
            <a:r>
              <a:rPr lang="en-IN" sz="1200" b="1" dirty="0"/>
              <a:t> (contd.)</a:t>
            </a:r>
          </a:p>
        </p:txBody>
      </p:sp>
      <p:sp>
        <p:nvSpPr>
          <p:cNvPr id="3" name="Content Placeholder 2">
            <a:extLst>
              <a:ext uri="{FF2B5EF4-FFF2-40B4-BE49-F238E27FC236}">
                <a16:creationId xmlns:a16="http://schemas.microsoft.com/office/drawing/2014/main" id="{E2A4AB5F-01E2-46C2-85DC-18F0969F31E7}"/>
              </a:ext>
            </a:extLst>
          </p:cNvPr>
          <p:cNvSpPr>
            <a:spLocks noGrp="1"/>
          </p:cNvSpPr>
          <p:nvPr>
            <p:ph idx="1"/>
          </p:nvPr>
        </p:nvSpPr>
        <p:spPr>
          <a:xfrm>
            <a:off x="838200" y="1254470"/>
            <a:ext cx="10515600" cy="1260130"/>
          </a:xfrm>
        </p:spPr>
        <p:txBody>
          <a:bodyPr>
            <a:normAutofit/>
          </a:bodyPr>
          <a:lstStyle/>
          <a:p>
            <a:r>
              <a:rPr lang="en-IN" sz="1400" dirty="0"/>
              <a:t>Based on </a:t>
            </a:r>
            <a:r>
              <a:rPr lang="en-IN" sz="1400" b="1" dirty="0"/>
              <a:t>Occupation</a:t>
            </a:r>
            <a:r>
              <a:rPr lang="en-IN" sz="1400" dirty="0"/>
              <a:t>, more number and significant proportion of leads are converted among these choices:: Unemployed and Unspecified.</a:t>
            </a:r>
          </a:p>
          <a:p>
            <a:r>
              <a:rPr lang="en-US" sz="1400" dirty="0"/>
              <a:t>There is a strong likelihood that working professionals will opt for the course.</a:t>
            </a:r>
          </a:p>
          <a:p>
            <a:r>
              <a:rPr lang="en-US" sz="1400" dirty="0"/>
              <a:t>The largest group among the leads consists of unemployed individuals, and those who </a:t>
            </a:r>
            <a:r>
              <a:rPr lang="en-US" sz="1400" dirty="0" err="1"/>
              <a:t>didnot</a:t>
            </a:r>
            <a:r>
              <a:rPr lang="en-US" sz="1400" dirty="0"/>
              <a:t> specify any choice.</a:t>
            </a:r>
          </a:p>
          <a:p>
            <a:r>
              <a:rPr lang="en-US" sz="1400" dirty="0"/>
              <a:t>Categories like housewives, businessmen, students, and others are less likely to convert and enroll in the course.</a:t>
            </a:r>
          </a:p>
        </p:txBody>
      </p:sp>
      <p:sp>
        <p:nvSpPr>
          <p:cNvPr id="4" name="Slide Number Placeholder 3">
            <a:extLst>
              <a:ext uri="{FF2B5EF4-FFF2-40B4-BE49-F238E27FC236}">
                <a16:creationId xmlns:a16="http://schemas.microsoft.com/office/drawing/2014/main" id="{AE018482-926B-47DC-B80B-205799601825}"/>
              </a:ext>
            </a:extLst>
          </p:cNvPr>
          <p:cNvSpPr>
            <a:spLocks noGrp="1"/>
          </p:cNvSpPr>
          <p:nvPr>
            <p:ph type="sldNum" sz="quarter" idx="16"/>
          </p:nvPr>
        </p:nvSpPr>
        <p:spPr>
          <a:xfrm>
            <a:off x="8610600" y="6356350"/>
            <a:ext cx="2743200" cy="365125"/>
          </a:xfrm>
        </p:spPr>
        <p:txBody>
          <a:bodyPr/>
          <a:lstStyle/>
          <a:p>
            <a:fld id="{394BCFD2-582F-469B-95FC-0A05C4EE5BC4}" type="slidenum">
              <a:rPr lang="en-IN" smtClean="0"/>
              <a:t>11</a:t>
            </a:fld>
            <a:endParaRPr lang="en-IN" dirty="0"/>
          </a:p>
        </p:txBody>
      </p:sp>
      <p:pic>
        <p:nvPicPr>
          <p:cNvPr id="6" name="Picture 5">
            <a:hlinkClick r:id="rId3" action="ppaction://hlinksldjump"/>
            <a:extLst>
              <a:ext uri="{FF2B5EF4-FFF2-40B4-BE49-F238E27FC236}">
                <a16:creationId xmlns:a16="http://schemas.microsoft.com/office/drawing/2014/main" id="{412779D6-6264-46B8-9254-B2BF6B191F08}"/>
              </a:ext>
            </a:extLst>
          </p:cNvPr>
          <p:cNvPicPr>
            <a:picLocks noChangeAspect="1"/>
          </p:cNvPicPr>
          <p:nvPr/>
        </p:nvPicPr>
        <p:blipFill>
          <a:blip r:embed="rId4"/>
          <a:stretch>
            <a:fillRect/>
          </a:stretch>
        </p:blipFill>
        <p:spPr>
          <a:xfrm>
            <a:off x="9540976" y="168640"/>
            <a:ext cx="1359526" cy="347502"/>
          </a:xfrm>
          <a:prstGeom prst="rect">
            <a:avLst/>
          </a:prstGeom>
        </p:spPr>
      </p:pic>
      <p:pic>
        <p:nvPicPr>
          <p:cNvPr id="5128" name="Picture 8">
            <a:extLst>
              <a:ext uri="{FF2B5EF4-FFF2-40B4-BE49-F238E27FC236}">
                <a16:creationId xmlns:a16="http://schemas.microsoft.com/office/drawing/2014/main" id="{95F32A45-5AB1-48AB-825C-41BB5EFF2D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2530" y="2663692"/>
            <a:ext cx="6161672" cy="3298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818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370E-D382-409B-B21F-AC1CCAAAE6E0}"/>
              </a:ext>
            </a:extLst>
          </p:cNvPr>
          <p:cNvSpPr>
            <a:spLocks noGrp="1"/>
          </p:cNvSpPr>
          <p:nvPr>
            <p:ph type="title"/>
          </p:nvPr>
        </p:nvSpPr>
        <p:spPr>
          <a:xfrm>
            <a:off x="838200" y="587829"/>
            <a:ext cx="10515600" cy="594955"/>
          </a:xfrm>
        </p:spPr>
        <p:txBody>
          <a:bodyPr>
            <a:normAutofit/>
          </a:bodyPr>
          <a:lstStyle/>
          <a:p>
            <a:r>
              <a:rPr lang="en-IN" b="1" dirty="0"/>
              <a:t>EDA – Data Insights</a:t>
            </a:r>
            <a:r>
              <a:rPr lang="en-IN" sz="1200" b="1" dirty="0"/>
              <a:t> (contd.)</a:t>
            </a:r>
          </a:p>
        </p:txBody>
      </p:sp>
      <p:sp>
        <p:nvSpPr>
          <p:cNvPr id="3" name="Content Placeholder 2">
            <a:extLst>
              <a:ext uri="{FF2B5EF4-FFF2-40B4-BE49-F238E27FC236}">
                <a16:creationId xmlns:a16="http://schemas.microsoft.com/office/drawing/2014/main" id="{E2A4AB5F-01E2-46C2-85DC-18F0969F31E7}"/>
              </a:ext>
            </a:extLst>
          </p:cNvPr>
          <p:cNvSpPr>
            <a:spLocks noGrp="1"/>
          </p:cNvSpPr>
          <p:nvPr>
            <p:ph idx="1"/>
          </p:nvPr>
        </p:nvSpPr>
        <p:spPr>
          <a:xfrm>
            <a:off x="838200" y="1254469"/>
            <a:ext cx="10515600" cy="816321"/>
          </a:xfrm>
        </p:spPr>
        <p:txBody>
          <a:bodyPr>
            <a:normAutofit/>
          </a:bodyPr>
          <a:lstStyle/>
          <a:p>
            <a:r>
              <a:rPr lang="en-IN" sz="1400" dirty="0"/>
              <a:t>Based on </a:t>
            </a:r>
            <a:r>
              <a:rPr lang="en-IN" sz="1400" b="1" dirty="0"/>
              <a:t>Country</a:t>
            </a:r>
            <a:r>
              <a:rPr lang="en-IN" sz="1400" dirty="0"/>
              <a:t>, more number and significant proportion of leads are converted among these choices:: India.</a:t>
            </a:r>
          </a:p>
          <a:p>
            <a:r>
              <a:rPr lang="en-US" sz="1400" dirty="0"/>
              <a:t>Because "India" shows as the most occurring Country, it may not be suitable for an analysis - especially for a classification problem. Therefore we remove the Country column to avoid the bias and high VIF.</a:t>
            </a:r>
          </a:p>
        </p:txBody>
      </p:sp>
      <p:sp>
        <p:nvSpPr>
          <p:cNvPr id="4" name="Slide Number Placeholder 3">
            <a:extLst>
              <a:ext uri="{FF2B5EF4-FFF2-40B4-BE49-F238E27FC236}">
                <a16:creationId xmlns:a16="http://schemas.microsoft.com/office/drawing/2014/main" id="{AE018482-926B-47DC-B80B-205799601825}"/>
              </a:ext>
            </a:extLst>
          </p:cNvPr>
          <p:cNvSpPr>
            <a:spLocks noGrp="1"/>
          </p:cNvSpPr>
          <p:nvPr>
            <p:ph type="sldNum" sz="quarter" idx="16"/>
          </p:nvPr>
        </p:nvSpPr>
        <p:spPr>
          <a:xfrm>
            <a:off x="8610600" y="6356350"/>
            <a:ext cx="2743200" cy="365125"/>
          </a:xfrm>
        </p:spPr>
        <p:txBody>
          <a:bodyPr/>
          <a:lstStyle/>
          <a:p>
            <a:fld id="{394BCFD2-582F-469B-95FC-0A05C4EE5BC4}" type="slidenum">
              <a:rPr lang="en-IN" smtClean="0"/>
              <a:t>12</a:t>
            </a:fld>
            <a:endParaRPr lang="en-IN" dirty="0"/>
          </a:p>
        </p:txBody>
      </p:sp>
      <p:pic>
        <p:nvPicPr>
          <p:cNvPr id="6" name="Picture 5">
            <a:hlinkClick r:id="rId3" action="ppaction://hlinksldjump"/>
            <a:extLst>
              <a:ext uri="{FF2B5EF4-FFF2-40B4-BE49-F238E27FC236}">
                <a16:creationId xmlns:a16="http://schemas.microsoft.com/office/drawing/2014/main" id="{412779D6-6264-46B8-9254-B2BF6B191F08}"/>
              </a:ext>
            </a:extLst>
          </p:cNvPr>
          <p:cNvPicPr>
            <a:picLocks noChangeAspect="1"/>
          </p:cNvPicPr>
          <p:nvPr/>
        </p:nvPicPr>
        <p:blipFill>
          <a:blip r:embed="rId4"/>
          <a:stretch>
            <a:fillRect/>
          </a:stretch>
        </p:blipFill>
        <p:spPr>
          <a:xfrm>
            <a:off x="9540976" y="168640"/>
            <a:ext cx="1359526" cy="347502"/>
          </a:xfrm>
          <a:prstGeom prst="rect">
            <a:avLst/>
          </a:prstGeom>
        </p:spPr>
      </p:pic>
      <p:pic>
        <p:nvPicPr>
          <p:cNvPr id="6148" name="Picture 4">
            <a:extLst>
              <a:ext uri="{FF2B5EF4-FFF2-40B4-BE49-F238E27FC236}">
                <a16:creationId xmlns:a16="http://schemas.microsoft.com/office/drawing/2014/main" id="{57F8277E-4554-40EE-B46A-DFEC36EC40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2209" y="2147301"/>
            <a:ext cx="9834597" cy="4023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798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370E-D382-409B-B21F-AC1CCAAAE6E0}"/>
              </a:ext>
            </a:extLst>
          </p:cNvPr>
          <p:cNvSpPr>
            <a:spLocks noGrp="1"/>
          </p:cNvSpPr>
          <p:nvPr>
            <p:ph type="title"/>
          </p:nvPr>
        </p:nvSpPr>
        <p:spPr>
          <a:xfrm>
            <a:off x="838200" y="587829"/>
            <a:ext cx="10515600" cy="594955"/>
          </a:xfrm>
        </p:spPr>
        <p:txBody>
          <a:bodyPr>
            <a:normAutofit/>
          </a:bodyPr>
          <a:lstStyle/>
          <a:p>
            <a:r>
              <a:rPr lang="en-IN" b="1" dirty="0"/>
              <a:t>EDA – Data Insights</a:t>
            </a:r>
            <a:r>
              <a:rPr lang="en-IN" sz="1200" b="1" dirty="0"/>
              <a:t> (contd.)</a:t>
            </a:r>
          </a:p>
        </p:txBody>
      </p:sp>
      <p:sp>
        <p:nvSpPr>
          <p:cNvPr id="3" name="Content Placeholder 2">
            <a:extLst>
              <a:ext uri="{FF2B5EF4-FFF2-40B4-BE49-F238E27FC236}">
                <a16:creationId xmlns:a16="http://schemas.microsoft.com/office/drawing/2014/main" id="{E2A4AB5F-01E2-46C2-85DC-18F0969F31E7}"/>
              </a:ext>
            </a:extLst>
          </p:cNvPr>
          <p:cNvSpPr>
            <a:spLocks noGrp="1"/>
          </p:cNvSpPr>
          <p:nvPr>
            <p:ph idx="1"/>
          </p:nvPr>
        </p:nvSpPr>
        <p:spPr>
          <a:xfrm>
            <a:off x="838200" y="1254468"/>
            <a:ext cx="4071730" cy="4838219"/>
          </a:xfrm>
        </p:spPr>
        <p:txBody>
          <a:bodyPr>
            <a:normAutofit/>
          </a:bodyPr>
          <a:lstStyle/>
          <a:p>
            <a:r>
              <a:rPr lang="en-IN" sz="1400" dirty="0"/>
              <a:t>Based on </a:t>
            </a:r>
            <a:r>
              <a:rPr lang="en-IN" sz="1400" b="1" dirty="0"/>
              <a:t>Lead Source</a:t>
            </a:r>
            <a:r>
              <a:rPr lang="en-IN" sz="1400" dirty="0"/>
              <a:t>, </a:t>
            </a:r>
          </a:p>
          <a:p>
            <a:r>
              <a:rPr lang="en-US" sz="1400" dirty="0"/>
              <a:t>The majority of leads are generated through Google and direct traffic, with the fewest coming from live chat.</a:t>
            </a:r>
          </a:p>
          <a:p>
            <a:r>
              <a:rPr lang="en-US" sz="1400" dirty="0"/>
              <a:t>The </a:t>
            </a:r>
            <a:r>
              <a:rPr lang="en-US" sz="1400" dirty="0" err="1"/>
              <a:t>Welingak</a:t>
            </a:r>
            <a:r>
              <a:rPr lang="en-US" sz="1400" dirty="0"/>
              <a:t> website has the highest conversion rate.</a:t>
            </a:r>
          </a:p>
          <a:p>
            <a:r>
              <a:rPr lang="en-US" sz="1400" dirty="0"/>
              <a:t>Improving lead conversion can be achieved by maximizing leads from references and the </a:t>
            </a:r>
            <a:r>
              <a:rPr lang="en-US" sz="1400" dirty="0" err="1"/>
              <a:t>Welingak</a:t>
            </a:r>
            <a:r>
              <a:rPr lang="en-US" sz="1400" dirty="0"/>
              <a:t> website.</a:t>
            </a:r>
          </a:p>
          <a:p>
            <a:r>
              <a:rPr lang="en-US" sz="1400" dirty="0"/>
              <a:t>Focusing on Olark chat, organic search, direct traffic, and Google leads could further boost lead conversion rates.</a:t>
            </a:r>
          </a:p>
        </p:txBody>
      </p:sp>
      <p:sp>
        <p:nvSpPr>
          <p:cNvPr id="4" name="Slide Number Placeholder 3">
            <a:extLst>
              <a:ext uri="{FF2B5EF4-FFF2-40B4-BE49-F238E27FC236}">
                <a16:creationId xmlns:a16="http://schemas.microsoft.com/office/drawing/2014/main" id="{AE018482-926B-47DC-B80B-205799601825}"/>
              </a:ext>
            </a:extLst>
          </p:cNvPr>
          <p:cNvSpPr>
            <a:spLocks noGrp="1"/>
          </p:cNvSpPr>
          <p:nvPr>
            <p:ph type="sldNum" sz="quarter" idx="16"/>
          </p:nvPr>
        </p:nvSpPr>
        <p:spPr>
          <a:xfrm>
            <a:off x="8610600" y="6356350"/>
            <a:ext cx="2743200" cy="365125"/>
          </a:xfrm>
        </p:spPr>
        <p:txBody>
          <a:bodyPr/>
          <a:lstStyle/>
          <a:p>
            <a:fld id="{394BCFD2-582F-469B-95FC-0A05C4EE5BC4}" type="slidenum">
              <a:rPr lang="en-IN" smtClean="0"/>
              <a:t>13</a:t>
            </a:fld>
            <a:endParaRPr lang="en-IN" dirty="0"/>
          </a:p>
        </p:txBody>
      </p:sp>
      <p:pic>
        <p:nvPicPr>
          <p:cNvPr id="6" name="Picture 5">
            <a:hlinkClick r:id="rId3" action="ppaction://hlinksldjump"/>
            <a:extLst>
              <a:ext uri="{FF2B5EF4-FFF2-40B4-BE49-F238E27FC236}">
                <a16:creationId xmlns:a16="http://schemas.microsoft.com/office/drawing/2014/main" id="{412779D6-6264-46B8-9254-B2BF6B191F08}"/>
              </a:ext>
            </a:extLst>
          </p:cNvPr>
          <p:cNvPicPr>
            <a:picLocks noChangeAspect="1"/>
          </p:cNvPicPr>
          <p:nvPr/>
        </p:nvPicPr>
        <p:blipFill>
          <a:blip r:embed="rId4"/>
          <a:stretch>
            <a:fillRect/>
          </a:stretch>
        </p:blipFill>
        <p:spPr>
          <a:xfrm>
            <a:off x="9540976" y="168640"/>
            <a:ext cx="1359526" cy="347502"/>
          </a:xfrm>
          <a:prstGeom prst="rect">
            <a:avLst/>
          </a:prstGeom>
        </p:spPr>
      </p:pic>
      <p:pic>
        <p:nvPicPr>
          <p:cNvPr id="7170" name="Picture 2">
            <a:extLst>
              <a:ext uri="{FF2B5EF4-FFF2-40B4-BE49-F238E27FC236}">
                <a16:creationId xmlns:a16="http://schemas.microsoft.com/office/drawing/2014/main" id="{03770AB9-660D-4734-8082-C38797062C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4991" y="1254468"/>
            <a:ext cx="6511121" cy="4301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481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370E-D382-409B-B21F-AC1CCAAAE6E0}"/>
              </a:ext>
            </a:extLst>
          </p:cNvPr>
          <p:cNvSpPr>
            <a:spLocks noGrp="1"/>
          </p:cNvSpPr>
          <p:nvPr>
            <p:ph type="title"/>
          </p:nvPr>
        </p:nvSpPr>
        <p:spPr>
          <a:xfrm>
            <a:off x="838200" y="587829"/>
            <a:ext cx="10515600" cy="594955"/>
          </a:xfrm>
        </p:spPr>
        <p:txBody>
          <a:bodyPr>
            <a:normAutofit/>
          </a:bodyPr>
          <a:lstStyle/>
          <a:p>
            <a:r>
              <a:rPr lang="en-IN" b="1" dirty="0"/>
              <a:t>EDA – Data Insights</a:t>
            </a:r>
            <a:r>
              <a:rPr lang="en-IN" sz="1200" b="1" dirty="0"/>
              <a:t> (contd.)</a:t>
            </a:r>
          </a:p>
        </p:txBody>
      </p:sp>
      <p:sp>
        <p:nvSpPr>
          <p:cNvPr id="3" name="Content Placeholder 2">
            <a:extLst>
              <a:ext uri="{FF2B5EF4-FFF2-40B4-BE49-F238E27FC236}">
                <a16:creationId xmlns:a16="http://schemas.microsoft.com/office/drawing/2014/main" id="{E2A4AB5F-01E2-46C2-85DC-18F0969F31E7}"/>
              </a:ext>
            </a:extLst>
          </p:cNvPr>
          <p:cNvSpPr>
            <a:spLocks noGrp="1"/>
          </p:cNvSpPr>
          <p:nvPr>
            <p:ph idx="1"/>
          </p:nvPr>
        </p:nvSpPr>
        <p:spPr>
          <a:xfrm>
            <a:off x="838200" y="1254469"/>
            <a:ext cx="3932583" cy="4410835"/>
          </a:xfrm>
        </p:spPr>
        <p:txBody>
          <a:bodyPr>
            <a:normAutofit/>
          </a:bodyPr>
          <a:lstStyle/>
          <a:p>
            <a:r>
              <a:rPr lang="en-IN" sz="1400" dirty="0"/>
              <a:t>Based on </a:t>
            </a:r>
            <a:r>
              <a:rPr lang="en-IN" sz="1400" b="1" dirty="0"/>
              <a:t>Lead Origin</a:t>
            </a:r>
            <a:r>
              <a:rPr lang="en-IN" sz="1400" dirty="0"/>
              <a:t>, </a:t>
            </a:r>
          </a:p>
          <a:p>
            <a:r>
              <a:rPr lang="en-US" sz="1400" dirty="0"/>
              <a:t>Both API and landing page submissions generate a high volume of leads and conversions.</a:t>
            </a:r>
          </a:p>
          <a:p>
            <a:r>
              <a:rPr lang="en-US" sz="1400" dirty="0"/>
              <a:t>While the lead add form has a strong conversion rate, the number of leads it generates is relatively low.</a:t>
            </a:r>
          </a:p>
          <a:p>
            <a:r>
              <a:rPr lang="en-US" sz="1400" dirty="0"/>
              <a:t>Increasing the number of leads through the lead add form could significantly boost the overall conversion rate and contribute to greater growth.</a:t>
            </a:r>
          </a:p>
        </p:txBody>
      </p:sp>
      <p:sp>
        <p:nvSpPr>
          <p:cNvPr id="4" name="Slide Number Placeholder 3">
            <a:extLst>
              <a:ext uri="{FF2B5EF4-FFF2-40B4-BE49-F238E27FC236}">
                <a16:creationId xmlns:a16="http://schemas.microsoft.com/office/drawing/2014/main" id="{AE018482-926B-47DC-B80B-205799601825}"/>
              </a:ext>
            </a:extLst>
          </p:cNvPr>
          <p:cNvSpPr>
            <a:spLocks noGrp="1"/>
          </p:cNvSpPr>
          <p:nvPr>
            <p:ph type="sldNum" sz="quarter" idx="16"/>
          </p:nvPr>
        </p:nvSpPr>
        <p:spPr>
          <a:xfrm>
            <a:off x="8610600" y="6356350"/>
            <a:ext cx="2743200" cy="365125"/>
          </a:xfrm>
        </p:spPr>
        <p:txBody>
          <a:bodyPr/>
          <a:lstStyle/>
          <a:p>
            <a:fld id="{394BCFD2-582F-469B-95FC-0A05C4EE5BC4}" type="slidenum">
              <a:rPr lang="en-IN" smtClean="0"/>
              <a:t>14</a:t>
            </a:fld>
            <a:endParaRPr lang="en-IN" dirty="0"/>
          </a:p>
        </p:txBody>
      </p:sp>
      <p:pic>
        <p:nvPicPr>
          <p:cNvPr id="6" name="Picture 5">
            <a:hlinkClick r:id="rId3" action="ppaction://hlinksldjump"/>
            <a:extLst>
              <a:ext uri="{FF2B5EF4-FFF2-40B4-BE49-F238E27FC236}">
                <a16:creationId xmlns:a16="http://schemas.microsoft.com/office/drawing/2014/main" id="{412779D6-6264-46B8-9254-B2BF6B191F08}"/>
              </a:ext>
            </a:extLst>
          </p:cNvPr>
          <p:cNvPicPr>
            <a:picLocks noChangeAspect="1"/>
          </p:cNvPicPr>
          <p:nvPr/>
        </p:nvPicPr>
        <p:blipFill>
          <a:blip r:embed="rId4"/>
          <a:stretch>
            <a:fillRect/>
          </a:stretch>
        </p:blipFill>
        <p:spPr>
          <a:xfrm>
            <a:off x="9540976" y="168640"/>
            <a:ext cx="1359526" cy="347502"/>
          </a:xfrm>
          <a:prstGeom prst="rect">
            <a:avLst/>
          </a:prstGeom>
        </p:spPr>
      </p:pic>
      <p:pic>
        <p:nvPicPr>
          <p:cNvPr id="8196" name="Picture 4">
            <a:extLst>
              <a:ext uri="{FF2B5EF4-FFF2-40B4-BE49-F238E27FC236}">
                <a16:creationId xmlns:a16="http://schemas.microsoft.com/office/drawing/2014/main" id="{58E6E1DE-7D68-4B3C-9107-2820BD097A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1464" y="1254469"/>
            <a:ext cx="6531405" cy="3367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525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370E-D382-409B-B21F-AC1CCAAAE6E0}"/>
              </a:ext>
            </a:extLst>
          </p:cNvPr>
          <p:cNvSpPr>
            <a:spLocks noGrp="1"/>
          </p:cNvSpPr>
          <p:nvPr>
            <p:ph type="title"/>
          </p:nvPr>
        </p:nvSpPr>
        <p:spPr>
          <a:xfrm>
            <a:off x="838200" y="587829"/>
            <a:ext cx="10515600" cy="594955"/>
          </a:xfrm>
        </p:spPr>
        <p:txBody>
          <a:bodyPr>
            <a:normAutofit/>
          </a:bodyPr>
          <a:lstStyle/>
          <a:p>
            <a:r>
              <a:rPr lang="en-IN" b="1" dirty="0"/>
              <a:t>EDA – Data Insights</a:t>
            </a:r>
            <a:r>
              <a:rPr lang="en-IN" sz="1200" b="1" dirty="0"/>
              <a:t> (contd.)</a:t>
            </a:r>
          </a:p>
        </p:txBody>
      </p:sp>
      <p:sp>
        <p:nvSpPr>
          <p:cNvPr id="3" name="Content Placeholder 2">
            <a:extLst>
              <a:ext uri="{FF2B5EF4-FFF2-40B4-BE49-F238E27FC236}">
                <a16:creationId xmlns:a16="http://schemas.microsoft.com/office/drawing/2014/main" id="{E2A4AB5F-01E2-46C2-85DC-18F0969F31E7}"/>
              </a:ext>
            </a:extLst>
          </p:cNvPr>
          <p:cNvSpPr>
            <a:spLocks noGrp="1"/>
          </p:cNvSpPr>
          <p:nvPr>
            <p:ph idx="1"/>
          </p:nvPr>
        </p:nvSpPr>
        <p:spPr>
          <a:xfrm>
            <a:off x="838200" y="1254469"/>
            <a:ext cx="10515600" cy="1011653"/>
          </a:xfrm>
        </p:spPr>
        <p:txBody>
          <a:bodyPr>
            <a:normAutofit/>
          </a:bodyPr>
          <a:lstStyle/>
          <a:p>
            <a:r>
              <a:rPr lang="en-IN" sz="1400" dirty="0"/>
              <a:t>Correlation analysis of numeric variables</a:t>
            </a:r>
          </a:p>
          <a:p>
            <a:r>
              <a:rPr lang="en-IN" sz="1400" dirty="0"/>
              <a:t>Users who spent more time on website are more likely to get converted with 35% probability.</a:t>
            </a:r>
          </a:p>
          <a:p>
            <a:r>
              <a:rPr lang="en-IN" sz="1400" dirty="0"/>
              <a:t>Total visits to the website is highly correlated with Total time spent on website, and page views per visit is highly correlated with total visits.</a:t>
            </a:r>
          </a:p>
        </p:txBody>
      </p:sp>
      <p:sp>
        <p:nvSpPr>
          <p:cNvPr id="4" name="Slide Number Placeholder 3">
            <a:extLst>
              <a:ext uri="{FF2B5EF4-FFF2-40B4-BE49-F238E27FC236}">
                <a16:creationId xmlns:a16="http://schemas.microsoft.com/office/drawing/2014/main" id="{AE018482-926B-47DC-B80B-205799601825}"/>
              </a:ext>
            </a:extLst>
          </p:cNvPr>
          <p:cNvSpPr>
            <a:spLocks noGrp="1"/>
          </p:cNvSpPr>
          <p:nvPr>
            <p:ph type="sldNum" sz="quarter" idx="16"/>
          </p:nvPr>
        </p:nvSpPr>
        <p:spPr>
          <a:xfrm>
            <a:off x="8610600" y="6356350"/>
            <a:ext cx="2743200" cy="365125"/>
          </a:xfrm>
        </p:spPr>
        <p:txBody>
          <a:bodyPr/>
          <a:lstStyle/>
          <a:p>
            <a:fld id="{394BCFD2-582F-469B-95FC-0A05C4EE5BC4}" type="slidenum">
              <a:rPr lang="en-IN" smtClean="0"/>
              <a:t>15</a:t>
            </a:fld>
            <a:endParaRPr lang="en-IN" dirty="0"/>
          </a:p>
        </p:txBody>
      </p:sp>
      <p:pic>
        <p:nvPicPr>
          <p:cNvPr id="6" name="Picture 5">
            <a:hlinkClick r:id="rId3" action="ppaction://hlinksldjump"/>
            <a:extLst>
              <a:ext uri="{FF2B5EF4-FFF2-40B4-BE49-F238E27FC236}">
                <a16:creationId xmlns:a16="http://schemas.microsoft.com/office/drawing/2014/main" id="{412779D6-6264-46B8-9254-B2BF6B191F08}"/>
              </a:ext>
            </a:extLst>
          </p:cNvPr>
          <p:cNvPicPr>
            <a:picLocks noChangeAspect="1"/>
          </p:cNvPicPr>
          <p:nvPr/>
        </p:nvPicPr>
        <p:blipFill>
          <a:blip r:embed="rId4"/>
          <a:stretch>
            <a:fillRect/>
          </a:stretch>
        </p:blipFill>
        <p:spPr>
          <a:xfrm>
            <a:off x="9540976" y="168640"/>
            <a:ext cx="1359526" cy="347502"/>
          </a:xfrm>
          <a:prstGeom prst="rect">
            <a:avLst/>
          </a:prstGeom>
        </p:spPr>
      </p:pic>
      <p:pic>
        <p:nvPicPr>
          <p:cNvPr id="9218" name="Picture 2">
            <a:extLst>
              <a:ext uri="{FF2B5EF4-FFF2-40B4-BE49-F238E27FC236}">
                <a16:creationId xmlns:a16="http://schemas.microsoft.com/office/drawing/2014/main" id="{B4500A64-51E3-4C79-BF02-876BEF1FB3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121" y="2445286"/>
            <a:ext cx="9617746" cy="343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176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5F52-D393-488C-BBC2-6D3B54060CD2}"/>
              </a:ext>
            </a:extLst>
          </p:cNvPr>
          <p:cNvSpPr>
            <a:spLocks noGrp="1"/>
          </p:cNvSpPr>
          <p:nvPr>
            <p:ph type="title"/>
          </p:nvPr>
        </p:nvSpPr>
        <p:spPr>
          <a:xfrm>
            <a:off x="838200" y="587829"/>
            <a:ext cx="10515600" cy="594955"/>
          </a:xfrm>
        </p:spPr>
        <p:txBody>
          <a:bodyPr/>
          <a:lstStyle/>
          <a:p>
            <a:r>
              <a:rPr lang="en-IN" b="1" dirty="0"/>
              <a:t>Contents</a:t>
            </a:r>
          </a:p>
        </p:txBody>
      </p:sp>
      <p:sp>
        <p:nvSpPr>
          <p:cNvPr id="3" name="Content Placeholder 2">
            <a:extLst>
              <a:ext uri="{FF2B5EF4-FFF2-40B4-BE49-F238E27FC236}">
                <a16:creationId xmlns:a16="http://schemas.microsoft.com/office/drawing/2014/main" id="{690C1301-E9B8-4841-84E0-4772F4CA5AB3}"/>
              </a:ext>
            </a:extLst>
          </p:cNvPr>
          <p:cNvSpPr>
            <a:spLocks noGrp="1"/>
          </p:cNvSpPr>
          <p:nvPr>
            <p:ph idx="1"/>
          </p:nvPr>
        </p:nvSpPr>
        <p:spPr>
          <a:xfrm>
            <a:off x="838200" y="1182784"/>
            <a:ext cx="10515600" cy="5087387"/>
          </a:xfrm>
        </p:spPr>
        <p:txBody>
          <a:bodyPr>
            <a:normAutofit/>
          </a:bodyPr>
          <a:lstStyle/>
          <a:p>
            <a:r>
              <a:rPr lang="en-IN" sz="2400" dirty="0">
                <a:hlinkClick r:id="rId2" action="ppaction://hlinksldjump">
                  <a:extLst>
                    <a:ext uri="{A12FA001-AC4F-418D-AE19-62706E023703}">
                      <ahyp:hlinkClr xmlns:ahyp="http://schemas.microsoft.com/office/drawing/2018/hyperlinkcolor" val="tx"/>
                    </a:ext>
                  </a:extLst>
                </a:hlinkClick>
              </a:rPr>
              <a:t>Problem Statement</a:t>
            </a:r>
            <a:endParaRPr lang="en-IN" sz="2400" dirty="0"/>
          </a:p>
          <a:p>
            <a:pPr lvl="1"/>
            <a:r>
              <a:rPr lang="en-IN" sz="2000" dirty="0">
                <a:hlinkClick r:id="rId2" action="ppaction://hlinksldjump">
                  <a:extLst>
                    <a:ext uri="{A12FA001-AC4F-418D-AE19-62706E023703}">
                      <ahyp:hlinkClr xmlns:ahyp="http://schemas.microsoft.com/office/drawing/2018/hyperlinkcolor" val="tx"/>
                    </a:ext>
                  </a:extLst>
                </a:hlinkClick>
              </a:rPr>
              <a:t>Business Brief</a:t>
            </a:r>
            <a:endParaRPr lang="en-IN" sz="2000" dirty="0"/>
          </a:p>
          <a:p>
            <a:pPr lvl="1"/>
            <a:r>
              <a:rPr lang="en-IN" sz="2000" dirty="0">
                <a:hlinkClick r:id="rId3" action="ppaction://hlinksldjump">
                  <a:extLst>
                    <a:ext uri="{A12FA001-AC4F-418D-AE19-62706E023703}">
                      <ahyp:hlinkClr xmlns:ahyp="http://schemas.microsoft.com/office/drawing/2018/hyperlinkcolor" val="tx"/>
                    </a:ext>
                  </a:extLst>
                </a:hlinkClick>
              </a:rPr>
              <a:t>Business Problem</a:t>
            </a:r>
            <a:endParaRPr lang="en-IN" sz="2000" dirty="0"/>
          </a:p>
          <a:p>
            <a:pPr lvl="1"/>
            <a:r>
              <a:rPr lang="en-IN" sz="2000" dirty="0">
                <a:hlinkClick r:id="rId4" action="ppaction://hlinksldjump">
                  <a:extLst>
                    <a:ext uri="{A12FA001-AC4F-418D-AE19-62706E023703}">
                      <ahyp:hlinkClr xmlns:ahyp="http://schemas.microsoft.com/office/drawing/2018/hyperlinkcolor" val="tx"/>
                    </a:ext>
                  </a:extLst>
                </a:hlinkClick>
              </a:rPr>
              <a:t>Data Brief</a:t>
            </a:r>
            <a:endParaRPr lang="en-IN" sz="2000" dirty="0"/>
          </a:p>
          <a:p>
            <a:pPr lvl="1"/>
            <a:r>
              <a:rPr lang="en-IN" sz="2000" dirty="0">
                <a:hlinkClick r:id="rId5" action="ppaction://hlinksldjump">
                  <a:extLst>
                    <a:ext uri="{A12FA001-AC4F-418D-AE19-62706E023703}">
                      <ahyp:hlinkClr xmlns:ahyp="http://schemas.microsoft.com/office/drawing/2018/hyperlinkcolor" val="tx"/>
                    </a:ext>
                  </a:extLst>
                </a:hlinkClick>
              </a:rPr>
              <a:t>Goal Brief</a:t>
            </a:r>
            <a:endParaRPr lang="en-IN" sz="2000" dirty="0"/>
          </a:p>
          <a:p>
            <a:r>
              <a:rPr lang="en-IN" sz="2400" dirty="0">
                <a:hlinkClick r:id="rId6" action="ppaction://hlinksldjump">
                  <a:extLst>
                    <a:ext uri="{A12FA001-AC4F-418D-AE19-62706E023703}">
                      <ahyp:hlinkClr xmlns:ahyp="http://schemas.microsoft.com/office/drawing/2018/hyperlinkcolor" val="tx"/>
                    </a:ext>
                  </a:extLst>
                </a:hlinkClick>
              </a:rPr>
              <a:t>Exploratory Data Analysis (EDA) Procedure</a:t>
            </a:r>
            <a:endParaRPr lang="en-IN" sz="2400" dirty="0"/>
          </a:p>
          <a:p>
            <a:r>
              <a:rPr lang="en-IN" sz="2400" dirty="0">
                <a:hlinkClick r:id="rId7" action="ppaction://hlinksldjump">
                  <a:extLst>
                    <a:ext uri="{A12FA001-AC4F-418D-AE19-62706E023703}">
                      <ahyp:hlinkClr xmlns:ahyp="http://schemas.microsoft.com/office/drawing/2018/hyperlinkcolor" val="tx"/>
                    </a:ext>
                  </a:extLst>
                </a:hlinkClick>
              </a:rPr>
              <a:t>EDA - Data Handling</a:t>
            </a:r>
            <a:endParaRPr lang="en-IN" sz="2400" dirty="0"/>
          </a:p>
          <a:p>
            <a:r>
              <a:rPr lang="en-IN" sz="2400" dirty="0">
                <a:hlinkClick r:id="rId8" action="ppaction://hlinksldjump">
                  <a:extLst>
                    <a:ext uri="{A12FA001-AC4F-418D-AE19-62706E023703}">
                      <ahyp:hlinkClr xmlns:ahyp="http://schemas.microsoft.com/office/drawing/2018/hyperlinkcolor" val="tx"/>
                    </a:ext>
                  </a:extLst>
                </a:hlinkClick>
              </a:rPr>
              <a:t>EDA - Insights</a:t>
            </a:r>
            <a:endParaRPr lang="en-IN" sz="2400" dirty="0"/>
          </a:p>
          <a:p>
            <a:endParaRPr lang="en-IN" sz="2400" u="sng" dirty="0"/>
          </a:p>
        </p:txBody>
      </p:sp>
      <p:sp>
        <p:nvSpPr>
          <p:cNvPr id="4" name="Slide Number Placeholder 3">
            <a:extLst>
              <a:ext uri="{FF2B5EF4-FFF2-40B4-BE49-F238E27FC236}">
                <a16:creationId xmlns:a16="http://schemas.microsoft.com/office/drawing/2014/main" id="{19AE69F9-06BF-40AF-B409-0E271FCBF632}"/>
              </a:ext>
            </a:extLst>
          </p:cNvPr>
          <p:cNvSpPr>
            <a:spLocks noGrp="1"/>
          </p:cNvSpPr>
          <p:nvPr>
            <p:ph type="sldNum" sz="quarter" idx="16"/>
          </p:nvPr>
        </p:nvSpPr>
        <p:spPr>
          <a:xfrm>
            <a:off x="8610600" y="6356350"/>
            <a:ext cx="2743200" cy="365125"/>
          </a:xfrm>
        </p:spPr>
        <p:txBody>
          <a:bodyPr/>
          <a:lstStyle/>
          <a:p>
            <a:fld id="{394BCFD2-582F-469B-95FC-0A05C4EE5BC4}" type="slidenum">
              <a:rPr lang="en-IN" smtClean="0"/>
              <a:t>2</a:t>
            </a:fld>
            <a:endParaRPr lang="en-IN" dirty="0"/>
          </a:p>
        </p:txBody>
      </p:sp>
    </p:spTree>
    <p:extLst>
      <p:ext uri="{BB962C8B-B14F-4D97-AF65-F5344CB8AC3E}">
        <p14:creationId xmlns:p14="http://schemas.microsoft.com/office/powerpoint/2010/main" val="56590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370E-D382-409B-B21F-AC1CCAAAE6E0}"/>
              </a:ext>
            </a:extLst>
          </p:cNvPr>
          <p:cNvSpPr>
            <a:spLocks noGrp="1"/>
          </p:cNvSpPr>
          <p:nvPr>
            <p:ph type="title"/>
          </p:nvPr>
        </p:nvSpPr>
        <p:spPr>
          <a:xfrm>
            <a:off x="838200" y="587829"/>
            <a:ext cx="10515600" cy="594955"/>
          </a:xfrm>
        </p:spPr>
        <p:txBody>
          <a:bodyPr>
            <a:normAutofit/>
          </a:bodyPr>
          <a:lstStyle/>
          <a:p>
            <a:r>
              <a:rPr lang="en-IN" b="1" dirty="0"/>
              <a:t>Problem Statement – Business Brief</a:t>
            </a:r>
          </a:p>
        </p:txBody>
      </p:sp>
      <p:sp>
        <p:nvSpPr>
          <p:cNvPr id="3" name="Content Placeholder 2">
            <a:extLst>
              <a:ext uri="{FF2B5EF4-FFF2-40B4-BE49-F238E27FC236}">
                <a16:creationId xmlns:a16="http://schemas.microsoft.com/office/drawing/2014/main" id="{E2A4AB5F-01E2-46C2-85DC-18F0969F31E7}"/>
              </a:ext>
            </a:extLst>
          </p:cNvPr>
          <p:cNvSpPr>
            <a:spLocks noGrp="1"/>
          </p:cNvSpPr>
          <p:nvPr>
            <p:ph idx="1"/>
          </p:nvPr>
        </p:nvSpPr>
        <p:spPr>
          <a:xfrm>
            <a:off x="838200" y="1254471"/>
            <a:ext cx="10515600" cy="5015700"/>
          </a:xfrm>
        </p:spPr>
        <p:txBody>
          <a:bodyPr>
            <a:normAutofit/>
          </a:bodyPr>
          <a:lstStyle/>
          <a:p>
            <a:r>
              <a:rPr lang="en-US" sz="2000" b="0" i="0" dirty="0">
                <a:effectLst/>
                <a:latin typeface="freight-text-pro"/>
              </a:rPr>
              <a:t>An education company named X Education sells online courses to industry professionals. On any given day, many professionals who are interested in the courses land on their website and browse for courses.</a:t>
            </a:r>
          </a:p>
          <a:p>
            <a:r>
              <a:rPr lang="en-US" sz="2000" b="0" i="0" dirty="0">
                <a:effectLst/>
                <a:latin typeface="freight-text-pro"/>
              </a:rPr>
              <a:t>The company markets its courses on several websites and search engines like Google. Once these people land on the website, they might browse the courses or fill up a form for the course or watch some videos. </a:t>
            </a:r>
          </a:p>
          <a:p>
            <a:r>
              <a:rPr lang="en-US" sz="2000" b="0" i="0" dirty="0">
                <a:effectLst/>
                <a:latin typeface="freight-text-pro"/>
              </a:rPr>
              <a:t>When these people fill up a form providing their email address or phone number, they are classified to be a lead. </a:t>
            </a:r>
          </a:p>
          <a:p>
            <a:r>
              <a:rPr lang="en-US" sz="2000" b="0" i="0" dirty="0">
                <a:effectLst/>
                <a:latin typeface="freight-text-pro"/>
              </a:rPr>
              <a:t>Moreover, the company also gets leads through past referrals. Once these leads are acquired, employees from the sales team start making calls, writing emails, etc. </a:t>
            </a:r>
          </a:p>
          <a:p>
            <a:r>
              <a:rPr lang="en-US" sz="2000" b="0" i="0" dirty="0">
                <a:effectLst/>
                <a:latin typeface="freight-text-pro"/>
              </a:rPr>
              <a:t>Through this process, some of the leads get converted while most do not. The typical lead conversion rate at X education is around 30%.</a:t>
            </a:r>
            <a:endParaRPr lang="en-IN" sz="2000" b="0" i="0" dirty="0">
              <a:effectLst/>
              <a:latin typeface="freight-text-pro"/>
            </a:endParaRPr>
          </a:p>
        </p:txBody>
      </p:sp>
      <p:sp>
        <p:nvSpPr>
          <p:cNvPr id="4" name="Slide Number Placeholder 3">
            <a:extLst>
              <a:ext uri="{FF2B5EF4-FFF2-40B4-BE49-F238E27FC236}">
                <a16:creationId xmlns:a16="http://schemas.microsoft.com/office/drawing/2014/main" id="{AE018482-926B-47DC-B80B-205799601825}"/>
              </a:ext>
            </a:extLst>
          </p:cNvPr>
          <p:cNvSpPr>
            <a:spLocks noGrp="1"/>
          </p:cNvSpPr>
          <p:nvPr>
            <p:ph type="sldNum" sz="quarter" idx="16"/>
          </p:nvPr>
        </p:nvSpPr>
        <p:spPr>
          <a:xfrm>
            <a:off x="8610600" y="6356350"/>
            <a:ext cx="2743200" cy="365125"/>
          </a:xfrm>
        </p:spPr>
        <p:txBody>
          <a:bodyPr/>
          <a:lstStyle/>
          <a:p>
            <a:fld id="{394BCFD2-582F-469B-95FC-0A05C4EE5BC4}" type="slidenum">
              <a:rPr lang="en-IN" smtClean="0"/>
              <a:t>3</a:t>
            </a:fld>
            <a:endParaRPr lang="en-IN" dirty="0"/>
          </a:p>
        </p:txBody>
      </p:sp>
      <p:pic>
        <p:nvPicPr>
          <p:cNvPr id="16" name="Picture 15">
            <a:hlinkClick r:id="rId3" action="ppaction://hlinksldjump"/>
            <a:extLst>
              <a:ext uri="{FF2B5EF4-FFF2-40B4-BE49-F238E27FC236}">
                <a16:creationId xmlns:a16="http://schemas.microsoft.com/office/drawing/2014/main" id="{CD0FDF1E-4F5C-42E6-8F4B-34DE05A6D395}"/>
              </a:ext>
            </a:extLst>
          </p:cNvPr>
          <p:cNvPicPr>
            <a:picLocks noChangeAspect="1"/>
          </p:cNvPicPr>
          <p:nvPr/>
        </p:nvPicPr>
        <p:blipFill>
          <a:blip r:embed="rId4"/>
          <a:stretch>
            <a:fillRect/>
          </a:stretch>
        </p:blipFill>
        <p:spPr>
          <a:xfrm>
            <a:off x="9540976" y="168640"/>
            <a:ext cx="1359526" cy="347502"/>
          </a:xfrm>
          <a:prstGeom prst="rect">
            <a:avLst/>
          </a:prstGeom>
        </p:spPr>
      </p:pic>
    </p:spTree>
    <p:extLst>
      <p:ext uri="{BB962C8B-B14F-4D97-AF65-F5344CB8AC3E}">
        <p14:creationId xmlns:p14="http://schemas.microsoft.com/office/powerpoint/2010/main" val="2758473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3594-E909-4FF8-91B1-7BAF9D6C0086}"/>
              </a:ext>
            </a:extLst>
          </p:cNvPr>
          <p:cNvSpPr>
            <a:spLocks noGrp="1"/>
          </p:cNvSpPr>
          <p:nvPr>
            <p:ph type="title"/>
          </p:nvPr>
        </p:nvSpPr>
        <p:spPr>
          <a:xfrm>
            <a:off x="838200" y="587829"/>
            <a:ext cx="10515600" cy="594955"/>
          </a:xfrm>
        </p:spPr>
        <p:txBody>
          <a:bodyPr>
            <a:normAutofit/>
          </a:bodyPr>
          <a:lstStyle/>
          <a:p>
            <a:r>
              <a:rPr lang="en-IN" b="1" dirty="0"/>
              <a:t>Problem Statement – Business Problem</a:t>
            </a:r>
            <a:endParaRPr lang="en-IN" dirty="0"/>
          </a:p>
        </p:txBody>
      </p:sp>
      <p:sp>
        <p:nvSpPr>
          <p:cNvPr id="3" name="Content Placeholder 2">
            <a:extLst>
              <a:ext uri="{FF2B5EF4-FFF2-40B4-BE49-F238E27FC236}">
                <a16:creationId xmlns:a16="http://schemas.microsoft.com/office/drawing/2014/main" id="{7156C932-1E3F-487A-913A-C22C166B9A7A}"/>
              </a:ext>
            </a:extLst>
          </p:cNvPr>
          <p:cNvSpPr>
            <a:spLocks noGrp="1"/>
          </p:cNvSpPr>
          <p:nvPr>
            <p:ph idx="1"/>
          </p:nvPr>
        </p:nvSpPr>
        <p:spPr>
          <a:xfrm>
            <a:off x="838200" y="1268963"/>
            <a:ext cx="8097078" cy="5001208"/>
          </a:xfrm>
        </p:spPr>
        <p:txBody>
          <a:bodyPr>
            <a:normAutofit/>
          </a:bodyPr>
          <a:lstStyle/>
          <a:p>
            <a:pPr algn="l" rtl="0"/>
            <a:r>
              <a:rPr lang="en-US" sz="1800" b="0" i="0" dirty="0">
                <a:effectLst/>
              </a:rPr>
              <a:t>Now, although X Education gets a lot of leads, its lead conversion rate is very poor. For example, if, say, they acquire 100 leads in a day, only about 30 of them are converted. </a:t>
            </a:r>
          </a:p>
          <a:p>
            <a:pPr algn="l" rtl="0"/>
            <a:r>
              <a:rPr lang="en-US" sz="1800" b="0" i="0" dirty="0">
                <a:effectLst/>
              </a:rPr>
              <a:t>To make this process more efficient, the company wishes to identify the most potential leads, also known as ‘Hot Leads’. </a:t>
            </a:r>
          </a:p>
          <a:p>
            <a:pPr algn="l" rtl="0"/>
            <a:r>
              <a:rPr lang="en-US" sz="1800" b="0" i="0" dirty="0">
                <a:effectLst/>
              </a:rPr>
              <a:t>If they successfully identify this set of leads, the lead conversion rate should go up as the sales team will now be focusing more on communicating with the potential leads rather than making calls to everyone. </a:t>
            </a:r>
          </a:p>
          <a:p>
            <a:pPr algn="l" rtl="0"/>
            <a:r>
              <a:rPr lang="en-US" sz="1800" b="0" i="0" dirty="0">
                <a:effectLst/>
              </a:rPr>
              <a:t>A typical lead conversion process can be represented using the funnel (</a:t>
            </a:r>
            <a:r>
              <a:rPr lang="en-US" sz="1800" b="0" i="1" dirty="0">
                <a:effectLst/>
              </a:rPr>
              <a:t>image</a:t>
            </a:r>
            <a:r>
              <a:rPr lang="en-US" sz="1800" b="0" i="0" dirty="0">
                <a:effectLst/>
              </a:rPr>
              <a:t>).</a:t>
            </a:r>
          </a:p>
          <a:p>
            <a:pPr algn="l" rtl="0"/>
            <a:r>
              <a:rPr lang="en-US" sz="1800" b="0" i="0" dirty="0">
                <a:effectLst/>
              </a:rPr>
              <a:t>Based on the funnel, there are a lot of leads generated in the initial stage (top) but only a few of them come out as paying customers from the bottom. </a:t>
            </a:r>
          </a:p>
          <a:p>
            <a:pPr algn="l" rtl="0"/>
            <a:r>
              <a:rPr lang="en-US" sz="1800" b="0" i="0" dirty="0">
                <a:effectLst/>
              </a:rPr>
              <a:t>In the middle stage, it is required to nurture the potential leads well (i.e. educating the leads about the product, constantly communicating etc. ) in order to get a higher lead conversion.</a:t>
            </a:r>
          </a:p>
        </p:txBody>
      </p:sp>
      <p:sp>
        <p:nvSpPr>
          <p:cNvPr id="4" name="Slide Number Placeholder 3">
            <a:extLst>
              <a:ext uri="{FF2B5EF4-FFF2-40B4-BE49-F238E27FC236}">
                <a16:creationId xmlns:a16="http://schemas.microsoft.com/office/drawing/2014/main" id="{B1BDB155-4CAC-43C1-98B1-CE2E60F0665D}"/>
              </a:ext>
            </a:extLst>
          </p:cNvPr>
          <p:cNvSpPr>
            <a:spLocks noGrp="1"/>
          </p:cNvSpPr>
          <p:nvPr>
            <p:ph type="sldNum" sz="quarter" idx="16"/>
          </p:nvPr>
        </p:nvSpPr>
        <p:spPr>
          <a:xfrm>
            <a:off x="8610600" y="6356350"/>
            <a:ext cx="2743200" cy="365125"/>
          </a:xfrm>
        </p:spPr>
        <p:txBody>
          <a:bodyPr/>
          <a:lstStyle/>
          <a:p>
            <a:fld id="{394BCFD2-582F-469B-95FC-0A05C4EE5BC4}" type="slidenum">
              <a:rPr lang="en-IN" smtClean="0"/>
              <a:t>4</a:t>
            </a:fld>
            <a:endParaRPr lang="en-IN" dirty="0"/>
          </a:p>
        </p:txBody>
      </p:sp>
      <p:pic>
        <p:nvPicPr>
          <p:cNvPr id="1026" name="Picture 2" descr="Lead Conversion Process - Demonstrated as a funnel">
            <a:extLst>
              <a:ext uri="{FF2B5EF4-FFF2-40B4-BE49-F238E27FC236}">
                <a16:creationId xmlns:a16="http://schemas.microsoft.com/office/drawing/2014/main" id="{C922F205-C771-47BA-B184-954D13B0AC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67"/>
          <a:stretch/>
        </p:blipFill>
        <p:spPr bwMode="auto">
          <a:xfrm>
            <a:off x="9081573" y="1120966"/>
            <a:ext cx="2736880" cy="40572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6A7DE89-F313-4E3B-8D83-914F70DFF446}"/>
              </a:ext>
            </a:extLst>
          </p:cNvPr>
          <p:cNvSpPr txBox="1"/>
          <p:nvPr/>
        </p:nvSpPr>
        <p:spPr>
          <a:xfrm>
            <a:off x="9075254" y="5264393"/>
            <a:ext cx="2743200" cy="461665"/>
          </a:xfrm>
          <a:prstGeom prst="rect">
            <a:avLst/>
          </a:prstGeom>
          <a:noFill/>
        </p:spPr>
        <p:txBody>
          <a:bodyPr wrap="square" rtlCol="0">
            <a:spAutoFit/>
          </a:bodyPr>
          <a:lstStyle/>
          <a:p>
            <a:pPr algn="ctr"/>
            <a:r>
              <a:rPr lang="en-US" sz="1200" b="0" i="0" dirty="0">
                <a:effectLst/>
              </a:rPr>
              <a:t>Lead Conversion Process </a:t>
            </a:r>
          </a:p>
          <a:p>
            <a:pPr algn="ctr"/>
            <a:r>
              <a:rPr lang="en-US" sz="1200" b="0" i="0" dirty="0">
                <a:effectLst/>
              </a:rPr>
              <a:t>- Demonstrated as a funnel</a:t>
            </a:r>
            <a:endParaRPr lang="en-IN" sz="1200" dirty="0"/>
          </a:p>
        </p:txBody>
      </p:sp>
      <p:pic>
        <p:nvPicPr>
          <p:cNvPr id="9" name="Picture 8">
            <a:hlinkClick r:id="rId3" action="ppaction://hlinksldjump"/>
            <a:extLst>
              <a:ext uri="{FF2B5EF4-FFF2-40B4-BE49-F238E27FC236}">
                <a16:creationId xmlns:a16="http://schemas.microsoft.com/office/drawing/2014/main" id="{EEAB1249-F1CF-483E-AFC2-2682380F2FF1}"/>
              </a:ext>
            </a:extLst>
          </p:cNvPr>
          <p:cNvPicPr>
            <a:picLocks noChangeAspect="1"/>
          </p:cNvPicPr>
          <p:nvPr/>
        </p:nvPicPr>
        <p:blipFill>
          <a:blip r:embed="rId4"/>
          <a:stretch>
            <a:fillRect/>
          </a:stretch>
        </p:blipFill>
        <p:spPr>
          <a:xfrm>
            <a:off x="9540976" y="168640"/>
            <a:ext cx="1359526" cy="347502"/>
          </a:xfrm>
          <a:prstGeom prst="rect">
            <a:avLst/>
          </a:prstGeom>
        </p:spPr>
      </p:pic>
    </p:spTree>
    <p:extLst>
      <p:ext uri="{BB962C8B-B14F-4D97-AF65-F5344CB8AC3E}">
        <p14:creationId xmlns:p14="http://schemas.microsoft.com/office/powerpoint/2010/main" val="1571323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370E-D382-409B-B21F-AC1CCAAAE6E0}"/>
              </a:ext>
            </a:extLst>
          </p:cNvPr>
          <p:cNvSpPr>
            <a:spLocks noGrp="1"/>
          </p:cNvSpPr>
          <p:nvPr>
            <p:ph type="title"/>
          </p:nvPr>
        </p:nvSpPr>
        <p:spPr>
          <a:xfrm>
            <a:off x="838200" y="587829"/>
            <a:ext cx="10515600" cy="594955"/>
          </a:xfrm>
        </p:spPr>
        <p:txBody>
          <a:bodyPr>
            <a:normAutofit/>
          </a:bodyPr>
          <a:lstStyle/>
          <a:p>
            <a:r>
              <a:rPr lang="en-IN" b="1" dirty="0"/>
              <a:t>Problem Statement – Data Brief</a:t>
            </a:r>
          </a:p>
        </p:txBody>
      </p:sp>
      <p:sp>
        <p:nvSpPr>
          <p:cNvPr id="3" name="Content Placeholder 2">
            <a:extLst>
              <a:ext uri="{FF2B5EF4-FFF2-40B4-BE49-F238E27FC236}">
                <a16:creationId xmlns:a16="http://schemas.microsoft.com/office/drawing/2014/main" id="{E2A4AB5F-01E2-46C2-85DC-18F0969F31E7}"/>
              </a:ext>
            </a:extLst>
          </p:cNvPr>
          <p:cNvSpPr>
            <a:spLocks noGrp="1"/>
          </p:cNvSpPr>
          <p:nvPr>
            <p:ph idx="1"/>
          </p:nvPr>
        </p:nvSpPr>
        <p:spPr>
          <a:xfrm>
            <a:off x="838200" y="1254471"/>
            <a:ext cx="10515600" cy="5015700"/>
          </a:xfrm>
        </p:spPr>
        <p:txBody>
          <a:bodyPr>
            <a:normAutofit/>
          </a:bodyPr>
          <a:lstStyle/>
          <a:p>
            <a:r>
              <a:rPr lang="en-US" sz="1800" b="0" i="0" dirty="0">
                <a:effectLst/>
                <a:latin typeface="freight-text-pro"/>
              </a:rPr>
              <a:t>We have been provided with a leads dataset from the past with around 9000 data points. </a:t>
            </a:r>
          </a:p>
          <a:p>
            <a:r>
              <a:rPr lang="en-US" sz="1800" b="0" i="0" dirty="0">
                <a:effectLst/>
                <a:latin typeface="freight-text-pro"/>
              </a:rPr>
              <a:t>This dataset consists of various attributes such as Lead Source, Total Time Spent on Website, Total Visits, Last Activity, etc. which may or may not be useful in ultimately deciding whether a lead will be converted or not. </a:t>
            </a:r>
          </a:p>
          <a:p>
            <a:r>
              <a:rPr lang="en-US" sz="1800" b="0" i="0" dirty="0">
                <a:effectLst/>
                <a:latin typeface="freight-text-pro"/>
              </a:rPr>
              <a:t>The target variable, in this case, is the column ‘Converted’ which tells whether a past lead was converted or not wherein 1 means it was converted and 0 means it wasn’t converted. </a:t>
            </a:r>
          </a:p>
          <a:p>
            <a:r>
              <a:rPr lang="en-US" sz="1800" b="0" i="0" dirty="0">
                <a:effectLst/>
                <a:latin typeface="freight-text-pro"/>
              </a:rPr>
              <a:t>More about the dataset available from the data dictionary provided in the zip folder at the end of the page. </a:t>
            </a:r>
          </a:p>
          <a:p>
            <a:r>
              <a:rPr lang="en-US" sz="1800" b="0" i="0" dirty="0">
                <a:effectLst/>
                <a:latin typeface="freight-text-pro"/>
              </a:rPr>
              <a:t>Another thing that is required to check out are the levels present in the categorical variables. Many of the categorical variables have a level called 'Select' which needs to be handled because it is as good as a null value (because that means the value has not been selected and a default value was taken as 'Select').</a:t>
            </a:r>
            <a:endParaRPr lang="en-IN" sz="1800" b="0" i="0" dirty="0">
              <a:effectLst/>
              <a:latin typeface="freight-text-pro"/>
            </a:endParaRPr>
          </a:p>
        </p:txBody>
      </p:sp>
      <p:sp>
        <p:nvSpPr>
          <p:cNvPr id="4" name="Slide Number Placeholder 3">
            <a:extLst>
              <a:ext uri="{FF2B5EF4-FFF2-40B4-BE49-F238E27FC236}">
                <a16:creationId xmlns:a16="http://schemas.microsoft.com/office/drawing/2014/main" id="{AE018482-926B-47DC-B80B-205799601825}"/>
              </a:ext>
            </a:extLst>
          </p:cNvPr>
          <p:cNvSpPr>
            <a:spLocks noGrp="1"/>
          </p:cNvSpPr>
          <p:nvPr>
            <p:ph type="sldNum" sz="quarter" idx="16"/>
          </p:nvPr>
        </p:nvSpPr>
        <p:spPr>
          <a:xfrm>
            <a:off x="8610600" y="6356350"/>
            <a:ext cx="2743200" cy="365125"/>
          </a:xfrm>
        </p:spPr>
        <p:txBody>
          <a:bodyPr/>
          <a:lstStyle/>
          <a:p>
            <a:fld id="{394BCFD2-582F-469B-95FC-0A05C4EE5BC4}" type="slidenum">
              <a:rPr lang="en-IN" smtClean="0"/>
              <a:t>5</a:t>
            </a:fld>
            <a:endParaRPr lang="en-IN" dirty="0"/>
          </a:p>
        </p:txBody>
      </p:sp>
      <p:pic>
        <p:nvPicPr>
          <p:cNvPr id="6" name="Picture 5">
            <a:hlinkClick r:id="rId3" action="ppaction://hlinksldjump"/>
            <a:extLst>
              <a:ext uri="{FF2B5EF4-FFF2-40B4-BE49-F238E27FC236}">
                <a16:creationId xmlns:a16="http://schemas.microsoft.com/office/drawing/2014/main" id="{10C530C1-CC06-4B2D-969B-E90D32A3CAE5}"/>
              </a:ext>
            </a:extLst>
          </p:cNvPr>
          <p:cNvPicPr>
            <a:picLocks noChangeAspect="1"/>
          </p:cNvPicPr>
          <p:nvPr/>
        </p:nvPicPr>
        <p:blipFill>
          <a:blip r:embed="rId4"/>
          <a:stretch>
            <a:fillRect/>
          </a:stretch>
        </p:blipFill>
        <p:spPr>
          <a:xfrm>
            <a:off x="9540976" y="168640"/>
            <a:ext cx="1359526" cy="347502"/>
          </a:xfrm>
          <a:prstGeom prst="rect">
            <a:avLst/>
          </a:prstGeom>
        </p:spPr>
      </p:pic>
    </p:spTree>
    <p:extLst>
      <p:ext uri="{BB962C8B-B14F-4D97-AF65-F5344CB8AC3E}">
        <p14:creationId xmlns:p14="http://schemas.microsoft.com/office/powerpoint/2010/main" val="3344188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370E-D382-409B-B21F-AC1CCAAAE6E0}"/>
              </a:ext>
            </a:extLst>
          </p:cNvPr>
          <p:cNvSpPr>
            <a:spLocks noGrp="1"/>
          </p:cNvSpPr>
          <p:nvPr>
            <p:ph type="title"/>
          </p:nvPr>
        </p:nvSpPr>
        <p:spPr>
          <a:xfrm>
            <a:off x="838200" y="587829"/>
            <a:ext cx="10515600" cy="594955"/>
          </a:xfrm>
        </p:spPr>
        <p:txBody>
          <a:bodyPr>
            <a:normAutofit/>
          </a:bodyPr>
          <a:lstStyle/>
          <a:p>
            <a:r>
              <a:rPr lang="en-IN" b="1" dirty="0"/>
              <a:t>Problem Statement – Goal Brief</a:t>
            </a:r>
          </a:p>
        </p:txBody>
      </p:sp>
      <p:sp>
        <p:nvSpPr>
          <p:cNvPr id="3" name="Content Placeholder 2">
            <a:extLst>
              <a:ext uri="{FF2B5EF4-FFF2-40B4-BE49-F238E27FC236}">
                <a16:creationId xmlns:a16="http://schemas.microsoft.com/office/drawing/2014/main" id="{E2A4AB5F-01E2-46C2-85DC-18F0969F31E7}"/>
              </a:ext>
            </a:extLst>
          </p:cNvPr>
          <p:cNvSpPr>
            <a:spLocks noGrp="1"/>
          </p:cNvSpPr>
          <p:nvPr>
            <p:ph idx="1"/>
          </p:nvPr>
        </p:nvSpPr>
        <p:spPr>
          <a:xfrm>
            <a:off x="838200" y="1254471"/>
            <a:ext cx="10515600" cy="5015700"/>
          </a:xfrm>
        </p:spPr>
        <p:txBody>
          <a:bodyPr>
            <a:normAutofit/>
          </a:bodyPr>
          <a:lstStyle/>
          <a:p>
            <a:pPr marL="0" indent="0" algn="l" rtl="0">
              <a:buNone/>
            </a:pPr>
            <a:r>
              <a:rPr lang="en-US" sz="2000" b="1" i="0" dirty="0">
                <a:effectLst/>
              </a:rPr>
              <a:t>Business Goal:</a:t>
            </a:r>
            <a:endParaRPr lang="en-US" sz="1800" b="1" i="0" dirty="0">
              <a:effectLst/>
            </a:endParaRPr>
          </a:p>
          <a:p>
            <a:pPr algn="l" rtl="0"/>
            <a:r>
              <a:rPr lang="en-US" sz="1800" b="0" i="0" dirty="0">
                <a:effectLst/>
              </a:rPr>
              <a:t>To help X Education select the most promising leads, i.e. the leads that are most likely to convert into paying customers. </a:t>
            </a:r>
          </a:p>
          <a:p>
            <a:pPr algn="l" rtl="0"/>
            <a:r>
              <a:rPr lang="en-US" sz="1800" b="0" i="0" dirty="0">
                <a:effectLst/>
              </a:rPr>
              <a:t>The company requires us to build a model wherein we need to assign a lead score to each of the leads such that the customers with a higher lead score have a higher conversion chance and the customers with a lower lead score have a lower conversion chance. </a:t>
            </a:r>
          </a:p>
          <a:p>
            <a:pPr algn="l" rtl="0"/>
            <a:r>
              <a:rPr lang="en-US" sz="1800" b="0" i="0" dirty="0">
                <a:effectLst/>
              </a:rPr>
              <a:t>The CEO, in particular, has given a ballpark of the target lead conversion rate to be around 80%.</a:t>
            </a:r>
          </a:p>
          <a:p>
            <a:pPr marL="0" indent="0" algn="l" rtl="0">
              <a:buNone/>
            </a:pPr>
            <a:r>
              <a:rPr lang="en-US" sz="2000" i="0" u="sng" dirty="0">
                <a:effectLst/>
              </a:rPr>
              <a:t>Technical Procedure: </a:t>
            </a:r>
            <a:endParaRPr lang="en-US" sz="1800" i="0" u="sng" dirty="0">
              <a:effectLst/>
            </a:endParaRPr>
          </a:p>
          <a:p>
            <a:r>
              <a:rPr lang="en-US" sz="1800" b="0" i="0" dirty="0">
                <a:effectLst/>
              </a:rPr>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p>
          <a:p>
            <a:pPr algn="l" rtl="0"/>
            <a:r>
              <a:rPr lang="en-US" sz="1800" b="0" i="0" dirty="0">
                <a:effectLst/>
              </a:rPr>
              <a:t>There are some more problems presented by the company for which, model should be able to adjust to if the company's requirement changes in the future, therefore will need to handle these as well. These problems are provided in a separate doc file and will be answered based on the logistic regression model built in the first step.</a:t>
            </a:r>
          </a:p>
        </p:txBody>
      </p:sp>
      <p:sp>
        <p:nvSpPr>
          <p:cNvPr id="4" name="Slide Number Placeholder 3">
            <a:extLst>
              <a:ext uri="{FF2B5EF4-FFF2-40B4-BE49-F238E27FC236}">
                <a16:creationId xmlns:a16="http://schemas.microsoft.com/office/drawing/2014/main" id="{AE018482-926B-47DC-B80B-205799601825}"/>
              </a:ext>
            </a:extLst>
          </p:cNvPr>
          <p:cNvSpPr>
            <a:spLocks noGrp="1"/>
          </p:cNvSpPr>
          <p:nvPr>
            <p:ph type="sldNum" sz="quarter" idx="16"/>
          </p:nvPr>
        </p:nvSpPr>
        <p:spPr>
          <a:xfrm>
            <a:off x="8610600" y="6356350"/>
            <a:ext cx="2743200" cy="365125"/>
          </a:xfrm>
        </p:spPr>
        <p:txBody>
          <a:bodyPr/>
          <a:lstStyle/>
          <a:p>
            <a:fld id="{394BCFD2-582F-469B-95FC-0A05C4EE5BC4}" type="slidenum">
              <a:rPr lang="en-IN" smtClean="0"/>
              <a:t>6</a:t>
            </a:fld>
            <a:endParaRPr lang="en-IN" dirty="0"/>
          </a:p>
        </p:txBody>
      </p:sp>
      <p:pic>
        <p:nvPicPr>
          <p:cNvPr id="6" name="Picture 5">
            <a:hlinkClick r:id="rId3" action="ppaction://hlinksldjump"/>
            <a:extLst>
              <a:ext uri="{FF2B5EF4-FFF2-40B4-BE49-F238E27FC236}">
                <a16:creationId xmlns:a16="http://schemas.microsoft.com/office/drawing/2014/main" id="{DD871D4F-3616-40DE-91C1-50F0FE18CB12}"/>
              </a:ext>
            </a:extLst>
          </p:cNvPr>
          <p:cNvPicPr>
            <a:picLocks noChangeAspect="1"/>
          </p:cNvPicPr>
          <p:nvPr/>
        </p:nvPicPr>
        <p:blipFill>
          <a:blip r:embed="rId4"/>
          <a:stretch>
            <a:fillRect/>
          </a:stretch>
        </p:blipFill>
        <p:spPr>
          <a:xfrm>
            <a:off x="9540976" y="168640"/>
            <a:ext cx="1359526" cy="347502"/>
          </a:xfrm>
          <a:prstGeom prst="rect">
            <a:avLst/>
          </a:prstGeom>
        </p:spPr>
      </p:pic>
    </p:spTree>
    <p:extLst>
      <p:ext uri="{BB962C8B-B14F-4D97-AF65-F5344CB8AC3E}">
        <p14:creationId xmlns:p14="http://schemas.microsoft.com/office/powerpoint/2010/main" val="49948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370E-D382-409B-B21F-AC1CCAAAE6E0}"/>
              </a:ext>
            </a:extLst>
          </p:cNvPr>
          <p:cNvSpPr>
            <a:spLocks noGrp="1"/>
          </p:cNvSpPr>
          <p:nvPr>
            <p:ph type="title"/>
          </p:nvPr>
        </p:nvSpPr>
        <p:spPr>
          <a:xfrm>
            <a:off x="838200" y="587829"/>
            <a:ext cx="10515600" cy="594955"/>
          </a:xfrm>
        </p:spPr>
        <p:txBody>
          <a:bodyPr>
            <a:normAutofit/>
          </a:bodyPr>
          <a:lstStyle/>
          <a:p>
            <a:r>
              <a:rPr lang="en-IN" b="1" dirty="0"/>
              <a:t>Exploratory Data Analysis (EDA) Procedure</a:t>
            </a:r>
          </a:p>
        </p:txBody>
      </p:sp>
      <p:sp>
        <p:nvSpPr>
          <p:cNvPr id="3" name="Content Placeholder 2">
            <a:extLst>
              <a:ext uri="{FF2B5EF4-FFF2-40B4-BE49-F238E27FC236}">
                <a16:creationId xmlns:a16="http://schemas.microsoft.com/office/drawing/2014/main" id="{E2A4AB5F-01E2-46C2-85DC-18F0969F31E7}"/>
              </a:ext>
            </a:extLst>
          </p:cNvPr>
          <p:cNvSpPr>
            <a:spLocks noGrp="1"/>
          </p:cNvSpPr>
          <p:nvPr>
            <p:ph idx="1"/>
          </p:nvPr>
        </p:nvSpPr>
        <p:spPr>
          <a:xfrm>
            <a:off x="838200" y="1254471"/>
            <a:ext cx="10515600" cy="5015700"/>
          </a:xfrm>
        </p:spPr>
        <p:txBody>
          <a:bodyPr>
            <a:normAutofit/>
          </a:bodyPr>
          <a:lstStyle/>
          <a:p>
            <a:r>
              <a:rPr lang="en-IN" sz="2400" dirty="0"/>
              <a:t>To identify </a:t>
            </a:r>
          </a:p>
          <a:p>
            <a:pPr lvl="1"/>
            <a:r>
              <a:rPr lang="en-IN" sz="2000" dirty="0"/>
              <a:t>Volume of data</a:t>
            </a:r>
          </a:p>
          <a:p>
            <a:pPr lvl="1"/>
            <a:r>
              <a:rPr lang="en-IN" sz="2000" dirty="0"/>
              <a:t>Attributes/Columns in the dataset</a:t>
            </a:r>
          </a:p>
          <a:p>
            <a:pPr lvl="2"/>
            <a:r>
              <a:rPr lang="en-IN" sz="1800" dirty="0"/>
              <a:t>&amp; Cleaning the attribute data</a:t>
            </a:r>
          </a:p>
          <a:p>
            <a:pPr lvl="3"/>
            <a:r>
              <a:rPr lang="en-IN" sz="1600" dirty="0"/>
              <a:t>Imputing missing values wherever applicable (Categorical: Mode; Numeric: Median)</a:t>
            </a:r>
          </a:p>
          <a:p>
            <a:pPr lvl="3"/>
            <a:r>
              <a:rPr lang="en-IN" sz="1600" dirty="0"/>
              <a:t>Ignoring imputation if the proportion of missing values is very high (ex: more than 20% missing data)</a:t>
            </a:r>
          </a:p>
          <a:p>
            <a:pPr lvl="3"/>
            <a:r>
              <a:rPr lang="en-IN" sz="1600" dirty="0"/>
              <a:t>Text based attributes: Updating the values to proper case / correcting spellings as applicable to give meaning to values and avoid duplicates in the unique values list.</a:t>
            </a:r>
          </a:p>
          <a:p>
            <a:r>
              <a:rPr lang="en-IN" sz="2400" dirty="0"/>
              <a:t>To analyse the attributes</a:t>
            </a:r>
          </a:p>
          <a:p>
            <a:pPr lvl="1"/>
            <a:r>
              <a:rPr lang="en-IN" sz="2000" dirty="0"/>
              <a:t>To understand the distribution of data in the attributes</a:t>
            </a:r>
          </a:p>
          <a:p>
            <a:pPr lvl="1"/>
            <a:r>
              <a:rPr lang="en-IN" sz="2000" dirty="0"/>
              <a:t>To understand the distribution proportional of data in the attributes </a:t>
            </a:r>
            <a:r>
              <a:rPr lang="en-IN" sz="2000" dirty="0" err="1"/>
              <a:t>w.r.t.</a:t>
            </a:r>
            <a:r>
              <a:rPr lang="en-IN" sz="2000" dirty="0"/>
              <a:t> the ‘Converted’ attribute(s) </a:t>
            </a:r>
          </a:p>
          <a:p>
            <a:pPr lvl="2"/>
            <a:r>
              <a:rPr lang="en-IN" sz="1800" dirty="0"/>
              <a:t>Identify the abnormal distribution among the attribute values, and stating the reasons if insightful</a:t>
            </a:r>
          </a:p>
          <a:p>
            <a:pPr lvl="2"/>
            <a:r>
              <a:rPr lang="en-IN" sz="1800" dirty="0"/>
              <a:t>Identify the proportion of distribution </a:t>
            </a:r>
            <a:r>
              <a:rPr lang="en-IN" sz="1800" dirty="0" err="1"/>
              <a:t>w.r.t.</a:t>
            </a:r>
            <a:r>
              <a:rPr lang="en-IN" sz="1800" dirty="0"/>
              <a:t> ‘Target’ and flagging/stating such attribute values as segments of attention and further actions to be taken by business team as applicable to reduce/avoid unfavourable criteria</a:t>
            </a:r>
          </a:p>
        </p:txBody>
      </p:sp>
      <p:sp>
        <p:nvSpPr>
          <p:cNvPr id="4" name="Slide Number Placeholder 3">
            <a:extLst>
              <a:ext uri="{FF2B5EF4-FFF2-40B4-BE49-F238E27FC236}">
                <a16:creationId xmlns:a16="http://schemas.microsoft.com/office/drawing/2014/main" id="{AE018482-926B-47DC-B80B-205799601825}"/>
              </a:ext>
            </a:extLst>
          </p:cNvPr>
          <p:cNvSpPr>
            <a:spLocks noGrp="1"/>
          </p:cNvSpPr>
          <p:nvPr>
            <p:ph type="sldNum" sz="quarter" idx="16"/>
          </p:nvPr>
        </p:nvSpPr>
        <p:spPr>
          <a:xfrm>
            <a:off x="8610600" y="6356350"/>
            <a:ext cx="2743200" cy="365125"/>
          </a:xfrm>
        </p:spPr>
        <p:txBody>
          <a:bodyPr/>
          <a:lstStyle/>
          <a:p>
            <a:fld id="{394BCFD2-582F-469B-95FC-0A05C4EE5BC4}" type="slidenum">
              <a:rPr lang="en-IN" smtClean="0"/>
              <a:t>7</a:t>
            </a:fld>
            <a:endParaRPr lang="en-IN" dirty="0"/>
          </a:p>
        </p:txBody>
      </p:sp>
      <p:pic>
        <p:nvPicPr>
          <p:cNvPr id="6" name="Picture 5">
            <a:hlinkClick r:id="rId3" action="ppaction://hlinksldjump"/>
            <a:extLst>
              <a:ext uri="{FF2B5EF4-FFF2-40B4-BE49-F238E27FC236}">
                <a16:creationId xmlns:a16="http://schemas.microsoft.com/office/drawing/2014/main" id="{99C737F2-4BF0-4C5B-B559-EF85FC3A2855}"/>
              </a:ext>
            </a:extLst>
          </p:cNvPr>
          <p:cNvPicPr>
            <a:picLocks noChangeAspect="1"/>
          </p:cNvPicPr>
          <p:nvPr/>
        </p:nvPicPr>
        <p:blipFill>
          <a:blip r:embed="rId4"/>
          <a:stretch>
            <a:fillRect/>
          </a:stretch>
        </p:blipFill>
        <p:spPr>
          <a:xfrm>
            <a:off x="9540976" y="168640"/>
            <a:ext cx="1359526" cy="347502"/>
          </a:xfrm>
          <a:prstGeom prst="rect">
            <a:avLst/>
          </a:prstGeom>
        </p:spPr>
      </p:pic>
    </p:spTree>
    <p:extLst>
      <p:ext uri="{BB962C8B-B14F-4D97-AF65-F5344CB8AC3E}">
        <p14:creationId xmlns:p14="http://schemas.microsoft.com/office/powerpoint/2010/main" val="10519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370E-D382-409B-B21F-AC1CCAAAE6E0}"/>
              </a:ext>
            </a:extLst>
          </p:cNvPr>
          <p:cNvSpPr>
            <a:spLocks noGrp="1"/>
          </p:cNvSpPr>
          <p:nvPr>
            <p:ph type="title"/>
          </p:nvPr>
        </p:nvSpPr>
        <p:spPr>
          <a:xfrm>
            <a:off x="838200" y="587829"/>
            <a:ext cx="10515600" cy="594955"/>
          </a:xfrm>
        </p:spPr>
        <p:txBody>
          <a:bodyPr>
            <a:normAutofit/>
          </a:bodyPr>
          <a:lstStyle/>
          <a:p>
            <a:r>
              <a:rPr lang="en-IN" b="1" dirty="0"/>
              <a:t>EDA – Data Handling </a:t>
            </a:r>
            <a:r>
              <a:rPr kumimoji="0" lang="en-IN" sz="1400" b="1" i="0" u="none" strike="noStrike" kern="1200" cap="none" spc="0" normalizeH="0" baseline="0" noProof="0" dirty="0">
                <a:ln>
                  <a:noFill/>
                </a:ln>
                <a:solidFill>
                  <a:srgbClr val="E7E6E6">
                    <a:lumMod val="25000"/>
                  </a:srgbClr>
                </a:solidFill>
                <a:effectLst/>
                <a:uLnTx/>
                <a:uFillTx/>
                <a:latin typeface="Calibri Light" panose="020F0302020204030204"/>
                <a:ea typeface="+mj-ea"/>
                <a:cs typeface="+mj-cs"/>
              </a:rPr>
              <a:t>(Leads.csv)</a:t>
            </a:r>
            <a:endParaRPr lang="en-IN" b="1" dirty="0"/>
          </a:p>
        </p:txBody>
      </p:sp>
      <p:sp>
        <p:nvSpPr>
          <p:cNvPr id="3" name="Content Placeholder 2">
            <a:extLst>
              <a:ext uri="{FF2B5EF4-FFF2-40B4-BE49-F238E27FC236}">
                <a16:creationId xmlns:a16="http://schemas.microsoft.com/office/drawing/2014/main" id="{E2A4AB5F-01E2-46C2-85DC-18F0969F31E7}"/>
              </a:ext>
            </a:extLst>
          </p:cNvPr>
          <p:cNvSpPr>
            <a:spLocks noGrp="1"/>
          </p:cNvSpPr>
          <p:nvPr>
            <p:ph idx="1"/>
          </p:nvPr>
        </p:nvSpPr>
        <p:spPr>
          <a:xfrm>
            <a:off x="838200" y="1254471"/>
            <a:ext cx="10515600" cy="5015700"/>
          </a:xfrm>
        </p:spPr>
        <p:txBody>
          <a:bodyPr>
            <a:normAutofit/>
          </a:bodyPr>
          <a:lstStyle/>
          <a:p>
            <a:r>
              <a:rPr lang="en-US" sz="1800" dirty="0"/>
              <a:t>All the observations in this process (data handling) and actions taken are stated adjacent to the step/cell where such action is performed.</a:t>
            </a:r>
            <a:endParaRPr lang="en-IN" sz="1800" dirty="0"/>
          </a:p>
          <a:p>
            <a:r>
              <a:rPr lang="en-US" sz="1800" dirty="0"/>
              <a:t>Some imputations may be based on assumption/data understanding, rather than empirical method(s).</a:t>
            </a:r>
          </a:p>
          <a:p>
            <a:r>
              <a:rPr lang="en-US" sz="1800" dirty="0"/>
              <a:t>Step by step actions taken:</a:t>
            </a:r>
          </a:p>
          <a:p>
            <a:pPr lvl="1"/>
            <a:r>
              <a:rPr lang="en-US" sz="1400" dirty="0"/>
              <a:t>Removed ‘Prospect ID’ and ‘Lead Number’</a:t>
            </a:r>
          </a:p>
          <a:p>
            <a:pPr lvl="1"/>
            <a:r>
              <a:rPr lang="en-US" sz="1400" dirty="0"/>
              <a:t>Replaced dummy ‘Select’ values with nan</a:t>
            </a:r>
          </a:p>
          <a:p>
            <a:pPr lvl="1"/>
            <a:r>
              <a:rPr lang="en-US" sz="1400" dirty="0"/>
              <a:t>Obtained count and proportion of null values in each column, large distribution of null values shown below </a:t>
            </a:r>
            <a:r>
              <a:rPr lang="en-US" sz="1400" dirty="0" err="1"/>
              <a:t>ie</a:t>
            </a:r>
            <a:r>
              <a:rPr lang="en-US" sz="1400" dirty="0"/>
              <a:t>., &gt; 40%</a:t>
            </a:r>
          </a:p>
          <a:p>
            <a:pPr lvl="2"/>
            <a:endParaRPr lang="en-US" sz="1000" dirty="0"/>
          </a:p>
          <a:p>
            <a:pPr lvl="1"/>
            <a:endParaRPr lang="en-US" sz="1400" dirty="0"/>
          </a:p>
          <a:p>
            <a:endParaRPr lang="en-US" sz="1800" dirty="0"/>
          </a:p>
          <a:p>
            <a:pPr lvl="1"/>
            <a:r>
              <a:rPr lang="en-US" sz="1400" dirty="0"/>
              <a:t>Removed these attributes to avoid bias in predictions</a:t>
            </a:r>
          </a:p>
          <a:p>
            <a:pPr lvl="1"/>
            <a:r>
              <a:rPr lang="en-US" sz="1400" dirty="0"/>
              <a:t>Replaced missing values on the column </a:t>
            </a:r>
          </a:p>
          <a:p>
            <a:pPr lvl="2"/>
            <a:endParaRPr lang="en-US" sz="1000" dirty="0"/>
          </a:p>
          <a:p>
            <a:pPr lvl="2"/>
            <a:endParaRPr lang="en-US" sz="1000" dirty="0"/>
          </a:p>
          <a:p>
            <a:pPr lvl="2"/>
            <a:endParaRPr lang="en-US" sz="1000" dirty="0"/>
          </a:p>
          <a:p>
            <a:pPr lvl="1"/>
            <a:r>
              <a:rPr lang="en-US" sz="1400" dirty="0"/>
              <a:t>Replaced certain low frequent values on the column</a:t>
            </a:r>
          </a:p>
          <a:p>
            <a:pPr lvl="2"/>
            <a:endParaRPr lang="en-US" sz="1000" dirty="0"/>
          </a:p>
          <a:p>
            <a:pPr lvl="1"/>
            <a:endParaRPr lang="en-US" sz="1400" dirty="0"/>
          </a:p>
        </p:txBody>
      </p:sp>
      <p:sp>
        <p:nvSpPr>
          <p:cNvPr id="4" name="Slide Number Placeholder 3">
            <a:extLst>
              <a:ext uri="{FF2B5EF4-FFF2-40B4-BE49-F238E27FC236}">
                <a16:creationId xmlns:a16="http://schemas.microsoft.com/office/drawing/2014/main" id="{AE018482-926B-47DC-B80B-205799601825}"/>
              </a:ext>
            </a:extLst>
          </p:cNvPr>
          <p:cNvSpPr>
            <a:spLocks noGrp="1"/>
          </p:cNvSpPr>
          <p:nvPr>
            <p:ph type="sldNum" sz="quarter" idx="16"/>
          </p:nvPr>
        </p:nvSpPr>
        <p:spPr>
          <a:xfrm>
            <a:off x="8610600" y="6356350"/>
            <a:ext cx="2743200" cy="365125"/>
          </a:xfrm>
        </p:spPr>
        <p:txBody>
          <a:bodyPr/>
          <a:lstStyle/>
          <a:p>
            <a:fld id="{394BCFD2-582F-469B-95FC-0A05C4EE5BC4}" type="slidenum">
              <a:rPr lang="en-IN" smtClean="0"/>
              <a:t>8</a:t>
            </a:fld>
            <a:endParaRPr lang="en-IN" dirty="0"/>
          </a:p>
        </p:txBody>
      </p:sp>
      <p:graphicFrame>
        <p:nvGraphicFramePr>
          <p:cNvPr id="10" name="Table 9">
            <a:extLst>
              <a:ext uri="{FF2B5EF4-FFF2-40B4-BE49-F238E27FC236}">
                <a16:creationId xmlns:a16="http://schemas.microsoft.com/office/drawing/2014/main" id="{0C2BC534-5297-4DCB-9487-190B0AFC67BB}"/>
              </a:ext>
            </a:extLst>
          </p:cNvPr>
          <p:cNvGraphicFramePr>
            <a:graphicFrameLocks noGrp="1"/>
          </p:cNvGraphicFramePr>
          <p:nvPr>
            <p:extLst>
              <p:ext uri="{D42A27DB-BD31-4B8C-83A1-F6EECF244321}">
                <p14:modId xmlns:p14="http://schemas.microsoft.com/office/powerpoint/2010/main" val="1870397527"/>
              </p:ext>
            </p:extLst>
          </p:nvPr>
        </p:nvGraphicFramePr>
        <p:xfrm>
          <a:off x="1782970" y="3339465"/>
          <a:ext cx="5969551" cy="762000"/>
        </p:xfrm>
        <a:graphic>
          <a:graphicData uri="http://schemas.openxmlformats.org/drawingml/2006/table">
            <a:tbl>
              <a:tblPr/>
              <a:tblGrid>
                <a:gridCol w="2461039">
                  <a:extLst>
                    <a:ext uri="{9D8B030D-6E8A-4147-A177-3AD203B41FA5}">
                      <a16:colId xmlns:a16="http://schemas.microsoft.com/office/drawing/2014/main" val="2297919716"/>
                    </a:ext>
                  </a:extLst>
                </a:gridCol>
                <a:gridCol w="1033669">
                  <a:extLst>
                    <a:ext uri="{9D8B030D-6E8A-4147-A177-3AD203B41FA5}">
                      <a16:colId xmlns:a16="http://schemas.microsoft.com/office/drawing/2014/main" val="2783586324"/>
                    </a:ext>
                  </a:extLst>
                </a:gridCol>
                <a:gridCol w="2007705">
                  <a:extLst>
                    <a:ext uri="{9D8B030D-6E8A-4147-A177-3AD203B41FA5}">
                      <a16:colId xmlns:a16="http://schemas.microsoft.com/office/drawing/2014/main" val="574894188"/>
                    </a:ext>
                  </a:extLst>
                </a:gridCol>
                <a:gridCol w="467138">
                  <a:extLst>
                    <a:ext uri="{9D8B030D-6E8A-4147-A177-3AD203B41FA5}">
                      <a16:colId xmlns:a16="http://schemas.microsoft.com/office/drawing/2014/main" val="1528124409"/>
                    </a:ext>
                  </a:extLst>
                </a:gridCol>
              </a:tblGrid>
              <a:tr h="182880">
                <a:tc>
                  <a:txBody>
                    <a:bodyPr/>
                    <a:lstStyle/>
                    <a:p>
                      <a:pPr algn="l" fontAlgn="b"/>
                      <a:r>
                        <a:rPr lang="en-US" sz="1200" b="0" i="0" u="none" strike="noStrike" dirty="0">
                          <a:solidFill>
                            <a:srgbClr val="000000"/>
                          </a:solidFill>
                          <a:effectLst/>
                          <a:latin typeface="Calibri" panose="020F0502020204030204" pitchFamily="34" charset="0"/>
                        </a:rPr>
                        <a:t>How did you hear about X Education</a:t>
                      </a:r>
                    </a:p>
                  </a:txBody>
                  <a:tcPr marL="7620" marR="7620" marT="7620" marB="0" anchor="b">
                    <a:lnL>
                      <a:noFill/>
                    </a:lnL>
                    <a:lnR>
                      <a:noFill/>
                    </a:lnR>
                    <a:lnT>
                      <a:noFill/>
                    </a:lnT>
                    <a:lnB>
                      <a:noFill/>
                    </a:lnB>
                  </a:tcPr>
                </a:tc>
                <a:tc>
                  <a:txBody>
                    <a:bodyPr/>
                    <a:lstStyle/>
                    <a:p>
                      <a:pPr algn="l" fontAlgn="b"/>
                      <a:r>
                        <a:rPr lang="en-IN" sz="1200" b="0" i="0" u="none" strike="noStrike">
                          <a:solidFill>
                            <a:srgbClr val="000000"/>
                          </a:solidFill>
                          <a:effectLst/>
                          <a:latin typeface="Calibri" panose="020F0502020204030204" pitchFamily="34" charset="0"/>
                        </a:rPr>
                        <a:t>78.46</a:t>
                      </a:r>
                    </a:p>
                  </a:txBody>
                  <a:tcPr marL="7620" marR="7620" marT="7620" marB="0" anchor="b">
                    <a:lnL>
                      <a:noFill/>
                    </a:lnL>
                    <a:lnR>
                      <a:noFill/>
                    </a:lnR>
                    <a:lnT>
                      <a:noFill/>
                    </a:lnT>
                    <a:lnB>
                      <a:noFill/>
                    </a:lnB>
                  </a:tcPr>
                </a:tc>
                <a:tc>
                  <a:txBody>
                    <a:bodyPr/>
                    <a:lstStyle/>
                    <a:p>
                      <a:pPr algn="l" fontAlgn="b"/>
                      <a:r>
                        <a:rPr lang="en-IN" sz="1200" b="0" i="0" u="none" strike="noStrike">
                          <a:solidFill>
                            <a:srgbClr val="000000"/>
                          </a:solidFill>
                          <a:effectLst/>
                          <a:latin typeface="Calibri" panose="020F0502020204030204" pitchFamily="34" charset="0"/>
                        </a:rPr>
                        <a:t>Asymmetrique Activity Score</a:t>
                      </a:r>
                    </a:p>
                  </a:txBody>
                  <a:tcPr marL="7620" marR="7620" marT="7620" marB="0" anchor="b">
                    <a:lnL>
                      <a:noFill/>
                    </a:lnL>
                    <a:lnR>
                      <a:noFill/>
                    </a:lnR>
                    <a:lnT>
                      <a:noFill/>
                    </a:lnT>
                    <a:lnB>
                      <a:noFill/>
                    </a:lnB>
                  </a:tcPr>
                </a:tc>
                <a:tc>
                  <a:txBody>
                    <a:bodyPr/>
                    <a:lstStyle/>
                    <a:p>
                      <a:pPr algn="l" fontAlgn="b"/>
                      <a:r>
                        <a:rPr lang="en-IN" sz="1200" b="0" i="0" u="none" strike="noStrike">
                          <a:solidFill>
                            <a:srgbClr val="000000"/>
                          </a:solidFill>
                          <a:effectLst/>
                          <a:latin typeface="Calibri" panose="020F0502020204030204" pitchFamily="34" charset="0"/>
                        </a:rPr>
                        <a:t>45.65</a:t>
                      </a:r>
                    </a:p>
                  </a:txBody>
                  <a:tcPr marL="7620" marR="7620" marT="7620" marB="0" anchor="b">
                    <a:lnL>
                      <a:noFill/>
                    </a:lnL>
                    <a:lnR>
                      <a:noFill/>
                    </a:lnR>
                    <a:lnT>
                      <a:noFill/>
                    </a:lnT>
                    <a:lnB>
                      <a:noFill/>
                    </a:lnB>
                  </a:tcPr>
                </a:tc>
                <a:extLst>
                  <a:ext uri="{0D108BD9-81ED-4DB2-BD59-A6C34878D82A}">
                    <a16:rowId xmlns:a16="http://schemas.microsoft.com/office/drawing/2014/main" val="3863267357"/>
                  </a:ext>
                </a:extLst>
              </a:tr>
              <a:tr h="182880">
                <a:tc>
                  <a:txBody>
                    <a:bodyPr/>
                    <a:lstStyle/>
                    <a:p>
                      <a:pPr algn="l" fontAlgn="b"/>
                      <a:r>
                        <a:rPr lang="en-IN" sz="1200" b="0" i="0" u="none" strike="noStrike">
                          <a:solidFill>
                            <a:srgbClr val="000000"/>
                          </a:solidFill>
                          <a:effectLst/>
                          <a:latin typeface="Calibri" panose="020F0502020204030204" pitchFamily="34" charset="0"/>
                        </a:rPr>
                        <a:t>Lead Profile</a:t>
                      </a:r>
                    </a:p>
                  </a:txBody>
                  <a:tcPr marL="7620" marR="7620" marT="7620" marB="0" anchor="b">
                    <a:lnL>
                      <a:noFill/>
                    </a:lnL>
                    <a:lnR>
                      <a:noFill/>
                    </a:lnR>
                    <a:lnT>
                      <a:noFill/>
                    </a:lnT>
                    <a:lnB>
                      <a:noFill/>
                    </a:lnB>
                  </a:tcPr>
                </a:tc>
                <a:tc>
                  <a:txBody>
                    <a:bodyPr/>
                    <a:lstStyle/>
                    <a:p>
                      <a:pPr algn="l" fontAlgn="b"/>
                      <a:r>
                        <a:rPr lang="en-IN" sz="1200" b="0" i="0" u="none" strike="noStrike" dirty="0">
                          <a:solidFill>
                            <a:srgbClr val="000000"/>
                          </a:solidFill>
                          <a:effectLst/>
                          <a:latin typeface="Calibri" panose="020F0502020204030204" pitchFamily="34" charset="0"/>
                        </a:rPr>
                        <a:t>74.19</a:t>
                      </a:r>
                    </a:p>
                  </a:txBody>
                  <a:tcPr marL="7620" marR="7620" marT="7620" marB="0" anchor="b">
                    <a:lnL>
                      <a:noFill/>
                    </a:lnL>
                    <a:lnR>
                      <a:noFill/>
                    </a:lnR>
                    <a:lnT>
                      <a:noFill/>
                    </a:lnT>
                    <a:lnB>
                      <a:noFill/>
                    </a:lnB>
                  </a:tcPr>
                </a:tc>
                <a:tc>
                  <a:txBody>
                    <a:bodyPr/>
                    <a:lstStyle/>
                    <a:p>
                      <a:pPr algn="l" fontAlgn="b"/>
                      <a:r>
                        <a:rPr lang="en-IN" sz="1200" b="0" i="0" u="none" strike="noStrike" dirty="0" err="1">
                          <a:solidFill>
                            <a:srgbClr val="000000"/>
                          </a:solidFill>
                          <a:effectLst/>
                          <a:latin typeface="Calibri" panose="020F0502020204030204" pitchFamily="34" charset="0"/>
                        </a:rPr>
                        <a:t>Asymmetrique</a:t>
                      </a:r>
                      <a:r>
                        <a:rPr lang="en-IN" sz="1200" b="0" i="0" u="none" strike="noStrike" dirty="0">
                          <a:solidFill>
                            <a:srgbClr val="000000"/>
                          </a:solidFill>
                          <a:effectLst/>
                          <a:latin typeface="Calibri" panose="020F0502020204030204" pitchFamily="34" charset="0"/>
                        </a:rPr>
                        <a:t> Profile Score</a:t>
                      </a:r>
                    </a:p>
                  </a:txBody>
                  <a:tcPr marL="7620" marR="7620" marT="7620" marB="0" anchor="b">
                    <a:lnL>
                      <a:noFill/>
                    </a:lnL>
                    <a:lnR>
                      <a:noFill/>
                    </a:lnR>
                    <a:lnT>
                      <a:noFill/>
                    </a:lnT>
                    <a:lnB>
                      <a:noFill/>
                    </a:lnB>
                  </a:tcPr>
                </a:tc>
                <a:tc>
                  <a:txBody>
                    <a:bodyPr/>
                    <a:lstStyle/>
                    <a:p>
                      <a:pPr algn="l" fontAlgn="b"/>
                      <a:r>
                        <a:rPr lang="en-IN" sz="1200" b="0" i="0" u="none" strike="noStrike" dirty="0">
                          <a:solidFill>
                            <a:srgbClr val="000000"/>
                          </a:solidFill>
                          <a:effectLst/>
                          <a:latin typeface="Calibri" panose="020F0502020204030204" pitchFamily="34" charset="0"/>
                        </a:rPr>
                        <a:t>45.65</a:t>
                      </a:r>
                    </a:p>
                  </a:txBody>
                  <a:tcPr marL="7620" marR="7620" marT="7620" marB="0" anchor="b">
                    <a:lnL>
                      <a:noFill/>
                    </a:lnL>
                    <a:lnR>
                      <a:noFill/>
                    </a:lnR>
                    <a:lnT>
                      <a:noFill/>
                    </a:lnT>
                    <a:lnB>
                      <a:noFill/>
                    </a:lnB>
                  </a:tcPr>
                </a:tc>
                <a:extLst>
                  <a:ext uri="{0D108BD9-81ED-4DB2-BD59-A6C34878D82A}">
                    <a16:rowId xmlns:a16="http://schemas.microsoft.com/office/drawing/2014/main" val="988762571"/>
                  </a:ext>
                </a:extLst>
              </a:tr>
              <a:tr h="182880">
                <a:tc>
                  <a:txBody>
                    <a:bodyPr/>
                    <a:lstStyle/>
                    <a:p>
                      <a:pPr algn="l" fontAlgn="b"/>
                      <a:r>
                        <a:rPr lang="en-IN" sz="1200" b="0" i="0" u="none" strike="noStrike" dirty="0">
                          <a:solidFill>
                            <a:srgbClr val="000000"/>
                          </a:solidFill>
                          <a:effectLst/>
                          <a:latin typeface="Calibri" panose="020F0502020204030204" pitchFamily="34" charset="0"/>
                        </a:rPr>
                        <a:t>Lead Quality</a:t>
                      </a:r>
                    </a:p>
                  </a:txBody>
                  <a:tcPr marL="7620" marR="7620" marT="7620" marB="0" anchor="b">
                    <a:lnL>
                      <a:noFill/>
                    </a:lnL>
                    <a:lnR>
                      <a:noFill/>
                    </a:lnR>
                    <a:lnT>
                      <a:noFill/>
                    </a:lnT>
                    <a:lnB>
                      <a:noFill/>
                    </a:lnB>
                  </a:tcPr>
                </a:tc>
                <a:tc>
                  <a:txBody>
                    <a:bodyPr/>
                    <a:lstStyle/>
                    <a:p>
                      <a:pPr algn="l" fontAlgn="b"/>
                      <a:r>
                        <a:rPr lang="en-IN" sz="1200" b="0" i="0" u="none" strike="noStrike">
                          <a:solidFill>
                            <a:srgbClr val="000000"/>
                          </a:solidFill>
                          <a:effectLst/>
                          <a:latin typeface="Calibri" panose="020F0502020204030204" pitchFamily="34" charset="0"/>
                        </a:rPr>
                        <a:t>51.59</a:t>
                      </a:r>
                    </a:p>
                  </a:txBody>
                  <a:tcPr marL="7620" marR="7620" marT="7620" marB="0" anchor="b">
                    <a:lnL>
                      <a:noFill/>
                    </a:lnL>
                    <a:lnR>
                      <a:noFill/>
                    </a:lnR>
                    <a:lnT>
                      <a:noFill/>
                    </a:lnT>
                    <a:lnB>
                      <a:noFill/>
                    </a:lnB>
                  </a:tcPr>
                </a:tc>
                <a:tc>
                  <a:txBody>
                    <a:bodyPr/>
                    <a:lstStyle/>
                    <a:p>
                      <a:pPr algn="l" fontAlgn="b"/>
                      <a:r>
                        <a:rPr lang="en-IN" sz="1200" b="0" i="0" u="none" strike="noStrike" dirty="0" err="1">
                          <a:solidFill>
                            <a:srgbClr val="000000"/>
                          </a:solidFill>
                          <a:effectLst/>
                          <a:latin typeface="Calibri" panose="020F0502020204030204" pitchFamily="34" charset="0"/>
                        </a:rPr>
                        <a:t>Asymmetrique</a:t>
                      </a:r>
                      <a:r>
                        <a:rPr lang="en-IN" sz="1200" b="0" i="0" u="none" strike="noStrike" dirty="0">
                          <a:solidFill>
                            <a:srgbClr val="000000"/>
                          </a:solidFill>
                          <a:effectLst/>
                          <a:latin typeface="Calibri" panose="020F0502020204030204" pitchFamily="34" charset="0"/>
                        </a:rPr>
                        <a:t> Profile Index</a:t>
                      </a:r>
                    </a:p>
                  </a:txBody>
                  <a:tcPr marL="7620" marR="7620" marT="7620" marB="0" anchor="b">
                    <a:lnL>
                      <a:noFill/>
                    </a:lnL>
                    <a:lnR>
                      <a:noFill/>
                    </a:lnR>
                    <a:lnT>
                      <a:noFill/>
                    </a:lnT>
                    <a:lnB>
                      <a:noFill/>
                    </a:lnB>
                  </a:tcPr>
                </a:tc>
                <a:tc>
                  <a:txBody>
                    <a:bodyPr/>
                    <a:lstStyle/>
                    <a:p>
                      <a:pPr algn="l" fontAlgn="b"/>
                      <a:r>
                        <a:rPr lang="en-IN" sz="1200" b="0" i="0" u="none" strike="noStrike">
                          <a:solidFill>
                            <a:srgbClr val="000000"/>
                          </a:solidFill>
                          <a:effectLst/>
                          <a:latin typeface="Calibri" panose="020F0502020204030204" pitchFamily="34" charset="0"/>
                        </a:rPr>
                        <a:t>45.65</a:t>
                      </a:r>
                    </a:p>
                  </a:txBody>
                  <a:tcPr marL="7620" marR="7620" marT="7620" marB="0" anchor="b">
                    <a:lnL>
                      <a:noFill/>
                    </a:lnL>
                    <a:lnR>
                      <a:noFill/>
                    </a:lnR>
                    <a:lnT>
                      <a:noFill/>
                    </a:lnT>
                    <a:lnB>
                      <a:noFill/>
                    </a:lnB>
                  </a:tcPr>
                </a:tc>
                <a:extLst>
                  <a:ext uri="{0D108BD9-81ED-4DB2-BD59-A6C34878D82A}">
                    <a16:rowId xmlns:a16="http://schemas.microsoft.com/office/drawing/2014/main" val="127542058"/>
                  </a:ext>
                </a:extLst>
              </a:tr>
              <a:tr h="182880">
                <a:tc>
                  <a:txBody>
                    <a:bodyPr/>
                    <a:lstStyle/>
                    <a:p>
                      <a:pPr algn="l" fontAlgn="b"/>
                      <a:endParaRPr lang="en-IN" sz="12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2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200" b="0" i="0" u="none" strike="noStrike" dirty="0" err="1">
                          <a:solidFill>
                            <a:srgbClr val="000000"/>
                          </a:solidFill>
                          <a:effectLst/>
                          <a:latin typeface="Calibri" panose="020F0502020204030204" pitchFamily="34" charset="0"/>
                        </a:rPr>
                        <a:t>Asymmetrique</a:t>
                      </a:r>
                      <a:r>
                        <a:rPr lang="en-IN" sz="1200" b="0" i="0" u="none" strike="noStrike" dirty="0">
                          <a:solidFill>
                            <a:srgbClr val="000000"/>
                          </a:solidFill>
                          <a:effectLst/>
                          <a:latin typeface="Calibri" panose="020F0502020204030204" pitchFamily="34" charset="0"/>
                        </a:rPr>
                        <a:t> Activity Index</a:t>
                      </a:r>
                    </a:p>
                  </a:txBody>
                  <a:tcPr marL="7620" marR="7620" marT="7620" marB="0" anchor="b">
                    <a:lnL>
                      <a:noFill/>
                    </a:lnL>
                    <a:lnR>
                      <a:noFill/>
                    </a:lnR>
                    <a:lnT>
                      <a:noFill/>
                    </a:lnT>
                    <a:lnB>
                      <a:noFill/>
                    </a:lnB>
                  </a:tcPr>
                </a:tc>
                <a:tc>
                  <a:txBody>
                    <a:bodyPr/>
                    <a:lstStyle/>
                    <a:p>
                      <a:pPr algn="l" fontAlgn="b"/>
                      <a:r>
                        <a:rPr lang="en-IN" sz="1200" b="0" i="0" u="none" strike="noStrike" dirty="0">
                          <a:solidFill>
                            <a:srgbClr val="000000"/>
                          </a:solidFill>
                          <a:effectLst/>
                          <a:latin typeface="Calibri" panose="020F0502020204030204" pitchFamily="34" charset="0"/>
                        </a:rPr>
                        <a:t>45.65</a:t>
                      </a:r>
                    </a:p>
                  </a:txBody>
                  <a:tcPr marL="7620" marR="7620" marT="7620" marB="0" anchor="b">
                    <a:lnL>
                      <a:noFill/>
                    </a:lnL>
                    <a:lnR>
                      <a:noFill/>
                    </a:lnR>
                    <a:lnT>
                      <a:noFill/>
                    </a:lnT>
                    <a:lnB>
                      <a:noFill/>
                    </a:lnB>
                  </a:tcPr>
                </a:tc>
                <a:extLst>
                  <a:ext uri="{0D108BD9-81ED-4DB2-BD59-A6C34878D82A}">
                    <a16:rowId xmlns:a16="http://schemas.microsoft.com/office/drawing/2014/main" val="1873258387"/>
                  </a:ext>
                </a:extLst>
              </a:tr>
            </a:tbl>
          </a:graphicData>
        </a:graphic>
      </p:graphicFrame>
      <p:graphicFrame>
        <p:nvGraphicFramePr>
          <p:cNvPr id="14" name="Table 13">
            <a:extLst>
              <a:ext uri="{FF2B5EF4-FFF2-40B4-BE49-F238E27FC236}">
                <a16:creationId xmlns:a16="http://schemas.microsoft.com/office/drawing/2014/main" id="{A9BE8A0C-D25A-47FF-9A43-FEAE93727E38}"/>
              </a:ext>
            </a:extLst>
          </p:cNvPr>
          <p:cNvGraphicFramePr>
            <a:graphicFrameLocks noGrp="1"/>
          </p:cNvGraphicFramePr>
          <p:nvPr>
            <p:extLst>
              <p:ext uri="{D42A27DB-BD31-4B8C-83A1-F6EECF244321}">
                <p14:modId xmlns:p14="http://schemas.microsoft.com/office/powerpoint/2010/main" val="112865122"/>
              </p:ext>
            </p:extLst>
          </p:nvPr>
        </p:nvGraphicFramePr>
        <p:xfrm>
          <a:off x="1782970" y="4663686"/>
          <a:ext cx="9570830" cy="571500"/>
        </p:xfrm>
        <a:graphic>
          <a:graphicData uri="http://schemas.openxmlformats.org/drawingml/2006/table">
            <a:tbl>
              <a:tblPr/>
              <a:tblGrid>
                <a:gridCol w="2585624">
                  <a:extLst>
                    <a:ext uri="{9D8B030D-6E8A-4147-A177-3AD203B41FA5}">
                      <a16:colId xmlns:a16="http://schemas.microsoft.com/office/drawing/2014/main" val="2297919716"/>
                    </a:ext>
                  </a:extLst>
                </a:gridCol>
                <a:gridCol w="3669693">
                  <a:extLst>
                    <a:ext uri="{9D8B030D-6E8A-4147-A177-3AD203B41FA5}">
                      <a16:colId xmlns:a16="http://schemas.microsoft.com/office/drawing/2014/main" val="2783586324"/>
                    </a:ext>
                  </a:extLst>
                </a:gridCol>
                <a:gridCol w="3315513">
                  <a:extLst>
                    <a:ext uri="{9D8B030D-6E8A-4147-A177-3AD203B41FA5}">
                      <a16:colId xmlns:a16="http://schemas.microsoft.com/office/drawing/2014/main" val="574894188"/>
                    </a:ext>
                  </a:extLst>
                </a:gridCol>
              </a:tblGrid>
              <a:tr h="182880">
                <a:tc>
                  <a:txBody>
                    <a:bodyPr/>
                    <a:lstStyle/>
                    <a:p>
                      <a:pPr algn="l" fontAlgn="b"/>
                      <a:r>
                        <a:rPr lang="en-US" sz="1200" b="0" i="0" u="none" strike="noStrike" dirty="0">
                          <a:solidFill>
                            <a:srgbClr val="000000"/>
                          </a:solidFill>
                          <a:effectLst/>
                          <a:latin typeface="Calibri" panose="020F0502020204030204" pitchFamily="34" charset="0"/>
                        </a:rPr>
                        <a:t>‘City’ with Mode = ‘Mumbai’.</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0" i="0" u="none" strike="noStrike" dirty="0">
                          <a:solidFill>
                            <a:srgbClr val="000000"/>
                          </a:solidFill>
                          <a:effectLst/>
                          <a:latin typeface="Calibri" panose="020F0502020204030204" pitchFamily="34" charset="0"/>
                        </a:rPr>
                        <a:t>‘What is your current occupation’ with ‘Unemployed’</a:t>
                      </a:r>
                      <a:endParaRPr lang="en-IN" sz="12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IN" sz="12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3267357"/>
                  </a:ext>
                </a:extLst>
              </a:tr>
              <a:tr h="18288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‘Specialization’ with ‘Not Specified’</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‘Lead Source’ with ‘Others’</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IN" sz="12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8762571"/>
                  </a:ext>
                </a:extLst>
              </a:tr>
              <a:tr h="18288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‘Tags’ with ‘Not Specified</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200" b="0" i="0" u="none" strike="noStrike" dirty="0">
                          <a:solidFill>
                            <a:srgbClr val="000000"/>
                          </a:solidFill>
                          <a:effectLst/>
                          <a:latin typeface="Calibri" panose="020F0502020204030204" pitchFamily="34" charset="0"/>
                        </a:rPr>
                        <a:t>‘Last Activity’ with ‘Others’</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IN" sz="12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542058"/>
                  </a:ext>
                </a:extLst>
              </a:tr>
            </a:tbl>
          </a:graphicData>
        </a:graphic>
      </p:graphicFrame>
      <p:graphicFrame>
        <p:nvGraphicFramePr>
          <p:cNvPr id="15" name="Table 14">
            <a:extLst>
              <a:ext uri="{FF2B5EF4-FFF2-40B4-BE49-F238E27FC236}">
                <a16:creationId xmlns:a16="http://schemas.microsoft.com/office/drawing/2014/main" id="{0B16E483-AD20-48D1-894E-875924FFC832}"/>
              </a:ext>
            </a:extLst>
          </p:cNvPr>
          <p:cNvGraphicFramePr>
            <a:graphicFrameLocks noGrp="1"/>
          </p:cNvGraphicFramePr>
          <p:nvPr>
            <p:extLst>
              <p:ext uri="{D42A27DB-BD31-4B8C-83A1-F6EECF244321}">
                <p14:modId xmlns:p14="http://schemas.microsoft.com/office/powerpoint/2010/main" val="3672464185"/>
              </p:ext>
            </p:extLst>
          </p:nvPr>
        </p:nvGraphicFramePr>
        <p:xfrm>
          <a:off x="1782970" y="5524695"/>
          <a:ext cx="9570830" cy="571500"/>
        </p:xfrm>
        <a:graphic>
          <a:graphicData uri="http://schemas.openxmlformats.org/drawingml/2006/table">
            <a:tbl>
              <a:tblPr/>
              <a:tblGrid>
                <a:gridCol w="1827005">
                  <a:extLst>
                    <a:ext uri="{9D8B030D-6E8A-4147-A177-3AD203B41FA5}">
                      <a16:colId xmlns:a16="http://schemas.microsoft.com/office/drawing/2014/main" val="2297919716"/>
                    </a:ext>
                  </a:extLst>
                </a:gridCol>
                <a:gridCol w="2047875">
                  <a:extLst>
                    <a:ext uri="{9D8B030D-6E8A-4147-A177-3AD203B41FA5}">
                      <a16:colId xmlns:a16="http://schemas.microsoft.com/office/drawing/2014/main" val="2783586324"/>
                    </a:ext>
                  </a:extLst>
                </a:gridCol>
                <a:gridCol w="5695950">
                  <a:extLst>
                    <a:ext uri="{9D8B030D-6E8A-4147-A177-3AD203B41FA5}">
                      <a16:colId xmlns:a16="http://schemas.microsoft.com/office/drawing/2014/main" val="574894188"/>
                    </a:ext>
                  </a:extLst>
                </a:gridCol>
              </a:tblGrid>
              <a:tr h="182880">
                <a:tc>
                  <a:txBody>
                    <a:bodyPr/>
                    <a:lstStyle/>
                    <a:p>
                      <a:pPr algn="l" fontAlgn="b"/>
                      <a:r>
                        <a:rPr lang="en-US" sz="1200" b="0" i="0" u="none" strike="noStrike" dirty="0">
                          <a:solidFill>
                            <a:srgbClr val="000000"/>
                          </a:solidFill>
                          <a:effectLst/>
                          <a:latin typeface="Calibri" panose="020F0502020204030204" pitchFamily="34" charset="0"/>
                        </a:rPr>
                        <a:t>‘Tags’ with ‘</a:t>
                      </a:r>
                      <a:r>
                        <a:rPr lang="en-US" sz="1200" b="0" i="0" u="none" strike="noStrike" dirty="0" err="1">
                          <a:solidFill>
                            <a:srgbClr val="000000"/>
                          </a:solidFill>
                          <a:effectLst/>
                          <a:latin typeface="Calibri" panose="020F0502020204030204" pitchFamily="34" charset="0"/>
                        </a:rPr>
                        <a:t>Other_Tags</a:t>
                      </a:r>
                      <a:r>
                        <a:rPr lang="en-US" sz="1200" b="0" i="0" u="none" strike="noStrike" dirty="0">
                          <a:solidFill>
                            <a:srgbClr val="000000"/>
                          </a:solidFill>
                          <a:effectLst/>
                          <a:latin typeface="Calibri" panose="020F0502020204030204" pitchFamily="34" charset="0"/>
                        </a:rPr>
                        <a:t>’</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0" i="0" u="none" strike="noStrike" dirty="0">
                          <a:solidFill>
                            <a:srgbClr val="000000"/>
                          </a:solidFill>
                          <a:effectLst/>
                          <a:latin typeface="Calibri" panose="020F0502020204030204" pitchFamily="34" charset="0"/>
                        </a:rPr>
                        <a:t>‘Lead Source’ with ‘Others’</a:t>
                      </a:r>
                      <a:endParaRPr lang="en-IN" sz="12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‘Last Activity’ with ‘Others’</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3267357"/>
                  </a:ext>
                </a:extLst>
              </a:tr>
              <a:tr h="18288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IN" sz="12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8762571"/>
                  </a:ext>
                </a:extLst>
              </a:tr>
              <a:tr h="18288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IN" sz="12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IN" sz="12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542058"/>
                  </a:ext>
                </a:extLst>
              </a:tr>
            </a:tbl>
          </a:graphicData>
        </a:graphic>
      </p:graphicFrame>
      <p:pic>
        <p:nvPicPr>
          <p:cNvPr id="17" name="Picture 16">
            <a:hlinkClick r:id="rId3" action="ppaction://hlinksldjump"/>
            <a:extLst>
              <a:ext uri="{FF2B5EF4-FFF2-40B4-BE49-F238E27FC236}">
                <a16:creationId xmlns:a16="http://schemas.microsoft.com/office/drawing/2014/main" id="{25A0BA5F-7EEA-41B9-B90B-8BF125DD4D09}"/>
              </a:ext>
            </a:extLst>
          </p:cNvPr>
          <p:cNvPicPr>
            <a:picLocks noChangeAspect="1"/>
          </p:cNvPicPr>
          <p:nvPr/>
        </p:nvPicPr>
        <p:blipFill>
          <a:blip r:embed="rId4"/>
          <a:stretch>
            <a:fillRect/>
          </a:stretch>
        </p:blipFill>
        <p:spPr>
          <a:xfrm>
            <a:off x="9540976" y="168640"/>
            <a:ext cx="1359526" cy="347502"/>
          </a:xfrm>
          <a:prstGeom prst="rect">
            <a:avLst/>
          </a:prstGeom>
        </p:spPr>
      </p:pic>
    </p:spTree>
    <p:extLst>
      <p:ext uri="{BB962C8B-B14F-4D97-AF65-F5344CB8AC3E}">
        <p14:creationId xmlns:p14="http://schemas.microsoft.com/office/powerpoint/2010/main" val="104002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370E-D382-409B-B21F-AC1CCAAAE6E0}"/>
              </a:ext>
            </a:extLst>
          </p:cNvPr>
          <p:cNvSpPr>
            <a:spLocks noGrp="1"/>
          </p:cNvSpPr>
          <p:nvPr>
            <p:ph type="title"/>
          </p:nvPr>
        </p:nvSpPr>
        <p:spPr>
          <a:xfrm>
            <a:off x="838200" y="587829"/>
            <a:ext cx="10515600" cy="594955"/>
          </a:xfrm>
        </p:spPr>
        <p:txBody>
          <a:bodyPr>
            <a:normAutofit/>
          </a:bodyPr>
          <a:lstStyle/>
          <a:p>
            <a:r>
              <a:rPr lang="en-IN" b="1" dirty="0"/>
              <a:t>EDA – Data Insights</a:t>
            </a:r>
            <a:endParaRPr lang="en-IN" sz="1200" b="1" dirty="0"/>
          </a:p>
        </p:txBody>
      </p:sp>
      <p:sp>
        <p:nvSpPr>
          <p:cNvPr id="3" name="Content Placeholder 2">
            <a:extLst>
              <a:ext uri="{FF2B5EF4-FFF2-40B4-BE49-F238E27FC236}">
                <a16:creationId xmlns:a16="http://schemas.microsoft.com/office/drawing/2014/main" id="{E2A4AB5F-01E2-46C2-85DC-18F0969F31E7}"/>
              </a:ext>
            </a:extLst>
          </p:cNvPr>
          <p:cNvSpPr>
            <a:spLocks noGrp="1"/>
          </p:cNvSpPr>
          <p:nvPr>
            <p:ph idx="1"/>
          </p:nvPr>
        </p:nvSpPr>
        <p:spPr>
          <a:xfrm>
            <a:off x="838200" y="1254470"/>
            <a:ext cx="10515600" cy="843430"/>
          </a:xfrm>
        </p:spPr>
        <p:txBody>
          <a:bodyPr>
            <a:normAutofit/>
          </a:bodyPr>
          <a:lstStyle/>
          <a:p>
            <a:r>
              <a:rPr lang="en-IN" sz="1400" dirty="0"/>
              <a:t>Based on </a:t>
            </a:r>
            <a:r>
              <a:rPr lang="en-IN" sz="1400" b="1" dirty="0"/>
              <a:t>Specialization</a:t>
            </a:r>
            <a:r>
              <a:rPr lang="en-IN" sz="1400" dirty="0"/>
              <a:t>, more number and significant proportion of leads are converted among these choices:: Management: Finance, Human Resource, Marketing, and Operations.</a:t>
            </a:r>
          </a:p>
          <a:p>
            <a:r>
              <a:rPr lang="en-IN" sz="1400" dirty="0"/>
              <a:t>After grouping all Management Specializations as one, it has highest number of leads converted.</a:t>
            </a:r>
          </a:p>
        </p:txBody>
      </p:sp>
      <p:sp>
        <p:nvSpPr>
          <p:cNvPr id="4" name="Slide Number Placeholder 3">
            <a:extLst>
              <a:ext uri="{FF2B5EF4-FFF2-40B4-BE49-F238E27FC236}">
                <a16:creationId xmlns:a16="http://schemas.microsoft.com/office/drawing/2014/main" id="{AE018482-926B-47DC-B80B-205799601825}"/>
              </a:ext>
            </a:extLst>
          </p:cNvPr>
          <p:cNvSpPr>
            <a:spLocks noGrp="1"/>
          </p:cNvSpPr>
          <p:nvPr>
            <p:ph type="sldNum" sz="quarter" idx="16"/>
          </p:nvPr>
        </p:nvSpPr>
        <p:spPr>
          <a:xfrm>
            <a:off x="8610600" y="6356350"/>
            <a:ext cx="2743200" cy="365125"/>
          </a:xfrm>
        </p:spPr>
        <p:txBody>
          <a:bodyPr/>
          <a:lstStyle/>
          <a:p>
            <a:fld id="{394BCFD2-582F-469B-95FC-0A05C4EE5BC4}" type="slidenum">
              <a:rPr lang="en-IN" smtClean="0"/>
              <a:t>9</a:t>
            </a:fld>
            <a:endParaRPr lang="en-IN" dirty="0"/>
          </a:p>
        </p:txBody>
      </p:sp>
      <p:pic>
        <p:nvPicPr>
          <p:cNvPr id="6" name="Picture 5">
            <a:hlinkClick r:id="rId3" action="ppaction://hlinksldjump"/>
            <a:extLst>
              <a:ext uri="{FF2B5EF4-FFF2-40B4-BE49-F238E27FC236}">
                <a16:creationId xmlns:a16="http://schemas.microsoft.com/office/drawing/2014/main" id="{412779D6-6264-46B8-9254-B2BF6B191F08}"/>
              </a:ext>
            </a:extLst>
          </p:cNvPr>
          <p:cNvPicPr>
            <a:picLocks noChangeAspect="1"/>
          </p:cNvPicPr>
          <p:nvPr/>
        </p:nvPicPr>
        <p:blipFill>
          <a:blip r:embed="rId4"/>
          <a:stretch>
            <a:fillRect/>
          </a:stretch>
        </p:blipFill>
        <p:spPr>
          <a:xfrm>
            <a:off x="9540976" y="168640"/>
            <a:ext cx="1359526" cy="347502"/>
          </a:xfrm>
          <a:prstGeom prst="rect">
            <a:avLst/>
          </a:prstGeom>
        </p:spPr>
      </p:pic>
      <p:pic>
        <p:nvPicPr>
          <p:cNvPr id="2056" name="Picture 8">
            <a:extLst>
              <a:ext uri="{FF2B5EF4-FFF2-40B4-BE49-F238E27FC236}">
                <a16:creationId xmlns:a16="http://schemas.microsoft.com/office/drawing/2014/main" id="{95DB2A70-F0BB-49FC-8C0E-7D9FDDBFFA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228" y="2097900"/>
            <a:ext cx="5281566" cy="388350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FDED23F-0E6E-4227-8265-120961CB29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6661" y="2097900"/>
            <a:ext cx="5281567" cy="388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639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iitb_cs_template.potx" id="{4673A0A5-7E8A-4DA5-B0BB-FCCF1D3B0BB6}" vid="{E6F2B1B0-421D-4FD3-A419-EEEADACB20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2956</TotalTime>
  <Words>1728</Words>
  <Application>Microsoft Office PowerPoint</Application>
  <PresentationFormat>Widescreen</PresentationFormat>
  <Paragraphs>150</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freight-text-pro</vt:lpstr>
      <vt:lpstr>Office Theme</vt:lpstr>
      <vt:lpstr>Lead Scoring Case Study (Insights Presentation)</vt:lpstr>
      <vt:lpstr>Contents</vt:lpstr>
      <vt:lpstr>Problem Statement – Business Brief</vt:lpstr>
      <vt:lpstr>Problem Statement – Business Problem</vt:lpstr>
      <vt:lpstr>Problem Statement – Data Brief</vt:lpstr>
      <vt:lpstr>Problem Statement – Goal Brief</vt:lpstr>
      <vt:lpstr>Exploratory Data Analysis (EDA) Procedure</vt:lpstr>
      <vt:lpstr>EDA – Data Handling (Leads.csv)</vt:lpstr>
      <vt:lpstr>EDA – Data Insights</vt:lpstr>
      <vt:lpstr>EDA – Data Insights (contd.)</vt:lpstr>
      <vt:lpstr>EDA – Data Insights (contd.)</vt:lpstr>
      <vt:lpstr>EDA – Data Insights (contd.)</vt:lpstr>
      <vt:lpstr>EDA – Data Insights (contd.)</vt:lpstr>
      <vt:lpstr>EDA – Data Insights (contd.)</vt:lpstr>
      <vt:lpstr>EDA – Data Insights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Hitesh Padal</dc:creator>
  <cp:lastModifiedBy>Vedesh_Padal</cp:lastModifiedBy>
  <cp:revision>71</cp:revision>
  <dcterms:created xsi:type="dcterms:W3CDTF">2024-06-25T16:54:13Z</dcterms:created>
  <dcterms:modified xsi:type="dcterms:W3CDTF">2024-10-21T07:01:24Z</dcterms:modified>
</cp:coreProperties>
</file>