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2" r:id="rId3"/>
    <p:sldId id="263" r:id="rId4"/>
    <p:sldId id="264" r:id="rId5"/>
    <p:sldId id="265" r:id="rId6"/>
    <p:sldId id="266" r:id="rId7"/>
    <p:sldId id="267"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A60F32-A2CD-4E73-ADE2-34CF1E6B7DC4}" type="datetimeFigureOut">
              <a:rPr lang="en-US" smtClean="0"/>
              <a:t>2/27/2021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5782B15-9EF4-4D4B-85DF-D8652BF1DB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60F32-A2CD-4E73-ADE2-34CF1E6B7DC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60F32-A2CD-4E73-ADE2-34CF1E6B7DC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60F32-A2CD-4E73-ADE2-34CF1E6B7DC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A60F32-A2CD-4E73-ADE2-34CF1E6B7DC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2B15-9EF4-4D4B-85DF-D8652BF1DB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60F32-A2CD-4E73-ADE2-34CF1E6B7DC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A60F32-A2CD-4E73-ADE2-34CF1E6B7DC4}"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60F32-A2CD-4E73-ADE2-34CF1E6B7DC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0F32-A2CD-4E73-ADE2-34CF1E6B7DC4}"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60F32-A2CD-4E73-ADE2-34CF1E6B7DC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2B15-9EF4-4D4B-85DF-D8652BF1DB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60F32-A2CD-4E73-ADE2-34CF1E6B7DC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5782B15-9EF4-4D4B-85DF-D8652BF1DB0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A60F32-A2CD-4E73-ADE2-34CF1E6B7DC4}" type="datetimeFigureOut">
              <a:rPr lang="en-US" smtClean="0"/>
              <a:t>2/27/2021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5782B15-9EF4-4D4B-85DF-D8652BF1DB0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4664"/>
            <a:ext cx="9144000" cy="1556792"/>
          </a:xfrm>
        </p:spPr>
        <p:txBody>
          <a:bodyPr>
            <a:normAutofit/>
          </a:bodyPr>
          <a:lstStyle/>
          <a:p>
            <a:r>
              <a:rPr lang="en-US" sz="4400" dirty="0" smtClean="0">
                <a:latin typeface="Georgia" pitchFamily="18" charset="0"/>
              </a:rPr>
              <a:t>Fake News Detection Project</a:t>
            </a:r>
            <a:endParaRPr lang="en-US" sz="4400" dirty="0">
              <a:latin typeface="Georgia" pitchFamily="18" charset="0"/>
            </a:endParaRPr>
          </a:p>
        </p:txBody>
      </p:sp>
      <p:sp>
        <p:nvSpPr>
          <p:cNvPr id="3" name="Subtitle 2"/>
          <p:cNvSpPr>
            <a:spLocks noGrp="1"/>
          </p:cNvSpPr>
          <p:nvPr>
            <p:ph type="subTitle" idx="1"/>
          </p:nvPr>
        </p:nvSpPr>
        <p:spPr>
          <a:xfrm>
            <a:off x="0" y="2636912"/>
            <a:ext cx="8532440" cy="1728192"/>
          </a:xfrm>
        </p:spPr>
        <p:txBody>
          <a:bodyPr/>
          <a:lstStyle/>
          <a:p>
            <a:r>
              <a:rPr lang="en-US" sz="3200" dirty="0" smtClean="0">
                <a:latin typeface="Georgia" pitchFamily="18" charset="0"/>
              </a:rPr>
              <a:t>Submitted By:</a:t>
            </a:r>
          </a:p>
          <a:p>
            <a:r>
              <a:rPr lang="en-US" sz="3200" dirty="0" smtClean="0">
                <a:latin typeface="Georgia" pitchFamily="18" charset="0"/>
              </a:rPr>
              <a:t> Hitesh Singh</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964488" cy="1442424"/>
          </a:xfrm>
        </p:spPr>
        <p:txBody>
          <a:bodyPr>
            <a:normAutofit/>
          </a:bodyPr>
          <a:lstStyle/>
          <a:p>
            <a:r>
              <a:rPr lang="en-US" b="1" dirty="0" smtClean="0"/>
              <a:t>Basic Introduction of the Project</a:t>
            </a:r>
            <a:endParaRPr lang="en-US" dirty="0"/>
          </a:p>
        </p:txBody>
      </p:sp>
      <p:sp>
        <p:nvSpPr>
          <p:cNvPr id="3" name="Rectangle 2"/>
          <p:cNvSpPr/>
          <p:nvPr/>
        </p:nvSpPr>
        <p:spPr>
          <a:xfrm>
            <a:off x="0" y="1988840"/>
            <a:ext cx="9144000" cy="4893647"/>
          </a:xfrm>
          <a:prstGeom prst="rect">
            <a:avLst/>
          </a:prstGeom>
        </p:spPr>
        <p:txBody>
          <a:bodyPr wrap="square">
            <a:spAutoFit/>
          </a:bodyPr>
          <a:lstStyle/>
          <a:p>
            <a:pPr>
              <a:buFont typeface="Wingdings" pitchFamily="2" charset="2"/>
              <a:buChar char="Ø"/>
            </a:pPr>
            <a:r>
              <a:rPr lang="en-US" sz="2400" dirty="0" smtClean="0"/>
              <a:t>The proliferation of misleading information in everyday access media outlets such as social media feeds, news blogs, and online newspapers have made it challenging to identify trustworthy news sources, thus increasing the need for computational tools able to provide insights into the reliability of online content.</a:t>
            </a:r>
          </a:p>
          <a:p>
            <a:pPr>
              <a:buNone/>
            </a:pPr>
            <a:endParaRPr lang="en-US" sz="2400" dirty="0" smtClean="0"/>
          </a:p>
          <a:p>
            <a:pPr>
              <a:buFont typeface="Wingdings" pitchFamily="2" charset="2"/>
              <a:buChar char="Ø"/>
            </a:pPr>
            <a:r>
              <a:rPr lang="en-US" sz="2400" dirty="0" smtClean="0"/>
              <a:t>In this project, we focus on the automatic identification of fake content in  news. Our contribution is twofold. First, we introduce the datasets for the task of fake news detection, covering  different news domains. We describe the collection and present several exploratory analysis on the identification of linguistic differences in fake and legitimate news content. Second, we conduct a set of learning experiments to build accurate fake news detectors.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itchFamily="18" charset="0"/>
              </a:rPr>
              <a:t>Problem Statement</a:t>
            </a:r>
            <a:endParaRPr lang="en-US" dirty="0">
              <a:latin typeface="Georgia" pitchFamily="18" charset="0"/>
            </a:endParaRPr>
          </a:p>
        </p:txBody>
      </p:sp>
      <p:sp>
        <p:nvSpPr>
          <p:cNvPr id="3" name="Rectangle 2"/>
          <p:cNvSpPr/>
          <p:nvPr/>
        </p:nvSpPr>
        <p:spPr>
          <a:xfrm>
            <a:off x="179512" y="1988840"/>
            <a:ext cx="8712968" cy="4893647"/>
          </a:xfrm>
          <a:prstGeom prst="rect">
            <a:avLst/>
          </a:prstGeom>
        </p:spPr>
        <p:txBody>
          <a:bodyPr wrap="square">
            <a:spAutoFit/>
          </a:bodyPr>
          <a:lstStyle/>
          <a:p>
            <a:pPr>
              <a:buFont typeface="Wingdings" pitchFamily="2" charset="2"/>
              <a:buChar char="Ø"/>
            </a:pPr>
            <a:r>
              <a:rPr lang="en-US" sz="2400" dirty="0" smtClean="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p>
          <a:p>
            <a:pPr>
              <a:buFont typeface="Wingdings" pitchFamily="2" charset="2"/>
              <a:buChar char="Ø"/>
            </a:pPr>
            <a:r>
              <a:rPr lang="en-US" sz="2400" dirty="0" smtClean="0"/>
              <a:t>For instance, a recent report by the </a:t>
            </a:r>
            <a:r>
              <a:rPr lang="en-US" sz="2400" dirty="0" err="1" smtClean="0"/>
              <a:t>Jumpshot</a:t>
            </a:r>
            <a:r>
              <a:rPr lang="en-US" sz="2400" dirty="0" smtClean="0"/>
              <a:t> Tech Blog found that </a:t>
            </a:r>
            <a:r>
              <a:rPr lang="en-US" sz="2400" dirty="0" err="1" smtClean="0"/>
              <a:t>Facebook</a:t>
            </a:r>
            <a:r>
              <a:rPr lang="en-US" sz="2400" dirty="0" smtClean="0"/>
              <a:t> referrals accounted for 50% of the total traffic to fake news sites and 20% total traffic to reputable websites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Georgia" pitchFamily="18" charset="0"/>
              </a:rPr>
              <a:t>Data Pre-processing Steps</a:t>
            </a:r>
            <a:endParaRPr lang="en-US" dirty="0">
              <a:latin typeface="Georgia" pitchFamily="18" charset="0"/>
            </a:endParaRPr>
          </a:p>
        </p:txBody>
      </p:sp>
      <p:sp>
        <p:nvSpPr>
          <p:cNvPr id="3" name="Rectangle 2"/>
          <p:cNvSpPr/>
          <p:nvPr/>
        </p:nvSpPr>
        <p:spPr>
          <a:xfrm>
            <a:off x="251520" y="2348880"/>
            <a:ext cx="8640960" cy="4154984"/>
          </a:xfrm>
          <a:prstGeom prst="rect">
            <a:avLst/>
          </a:prstGeom>
        </p:spPr>
        <p:txBody>
          <a:bodyPr wrap="square">
            <a:spAutoFit/>
          </a:bodyPr>
          <a:lstStyle/>
          <a:p>
            <a:pPr>
              <a:buFont typeface="Wingdings" pitchFamily="2" charset="2"/>
              <a:buChar char="Ø"/>
            </a:pPr>
            <a:r>
              <a:rPr lang="en-US" sz="2400" dirty="0" smtClean="0">
                <a:latin typeface="Georgia" pitchFamily="18" charset="0"/>
              </a:rPr>
              <a:t>First we check the information of the given dataset because it tells that how many rows and columns are present in our dataset and data type of the columns whether they are object, integer or float.</a:t>
            </a:r>
          </a:p>
          <a:p>
            <a:pPr>
              <a:buFont typeface="Wingdings" pitchFamily="2" charset="2"/>
              <a:buChar char="Ø"/>
            </a:pPr>
            <a:r>
              <a:rPr lang="en-US" sz="2400" dirty="0" smtClean="0">
                <a:latin typeface="Georgia" pitchFamily="18" charset="0"/>
              </a:rPr>
              <a:t>Drop duplicates rows if present in dataset.</a:t>
            </a:r>
          </a:p>
          <a:p>
            <a:pPr>
              <a:buFont typeface="Wingdings" pitchFamily="2" charset="2"/>
              <a:buChar char="Ø"/>
            </a:pPr>
            <a:r>
              <a:rPr lang="en-US" sz="2400" dirty="0" smtClean="0">
                <a:latin typeface="Georgia" pitchFamily="18" charset="0"/>
              </a:rPr>
              <a:t>Then we check for the null values present in our dataset. If null values are present then drop it because we cannot able to fill the text data. </a:t>
            </a:r>
          </a:p>
          <a:p>
            <a:pPr>
              <a:buFont typeface="Wingdings" pitchFamily="2" charset="2"/>
              <a:buChar char="Ø"/>
            </a:pPr>
            <a:r>
              <a:rPr lang="en-US" sz="2400" dirty="0" smtClean="0">
                <a:latin typeface="Georgia" pitchFamily="18" charset="0"/>
              </a:rPr>
              <a:t>Then we check our label that it is balanced or not.</a:t>
            </a:r>
          </a:p>
          <a:p>
            <a:pPr>
              <a:buFont typeface="Wingdings" pitchFamily="2" charset="2"/>
              <a:buChar char="Ø"/>
            </a:pPr>
            <a:r>
              <a:rPr lang="en-US" sz="2400" dirty="0" smtClean="0">
                <a:latin typeface="Georgia" pitchFamily="18" charset="0"/>
              </a:rPr>
              <a:t>We also create new columns to check the length of data before cleaning the news column.</a:t>
            </a:r>
            <a:endParaRPr lang="en-US" sz="2400" dirty="0" smtClean="0">
              <a:latin typeface="Georg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Georgia" pitchFamily="18" charset="0"/>
              </a:rPr>
              <a:t>Data Cleaning steps</a:t>
            </a:r>
            <a:endParaRPr lang="en-US" dirty="0">
              <a:latin typeface="Georgia" pitchFamily="18" charset="0"/>
            </a:endParaRPr>
          </a:p>
        </p:txBody>
      </p:sp>
      <p:sp>
        <p:nvSpPr>
          <p:cNvPr id="3" name="Rectangle 2"/>
          <p:cNvSpPr/>
          <p:nvPr/>
        </p:nvSpPr>
        <p:spPr>
          <a:xfrm>
            <a:off x="179512" y="1916832"/>
            <a:ext cx="8964488" cy="4401205"/>
          </a:xfrm>
          <a:prstGeom prst="rect">
            <a:avLst/>
          </a:prstGeom>
        </p:spPr>
        <p:txBody>
          <a:bodyPr wrap="square">
            <a:spAutoFit/>
          </a:bodyPr>
          <a:lstStyle/>
          <a:p>
            <a:pPr>
              <a:buFont typeface="Wingdings" pitchFamily="2" charset="2"/>
              <a:buChar char="Ø"/>
            </a:pPr>
            <a:r>
              <a:rPr lang="en-US" sz="2800" dirty="0" smtClean="0">
                <a:latin typeface="Georgia" pitchFamily="18" charset="0"/>
              </a:rPr>
              <a:t>In data cleaning  we use mainly five steps using function:</a:t>
            </a:r>
          </a:p>
          <a:p>
            <a:r>
              <a:rPr lang="en-US" sz="2800" dirty="0" smtClean="0">
                <a:latin typeface="Georgia" pitchFamily="18" charset="0"/>
              </a:rPr>
              <a:t>1.Removing HTML tags</a:t>
            </a:r>
          </a:p>
          <a:p>
            <a:r>
              <a:rPr lang="en-US" sz="2800" dirty="0" smtClean="0">
                <a:latin typeface="Georgia" pitchFamily="18" charset="0"/>
              </a:rPr>
              <a:t>2.Removing special characters</a:t>
            </a:r>
          </a:p>
          <a:p>
            <a:r>
              <a:rPr lang="en-US" sz="2800" dirty="0" smtClean="0">
                <a:latin typeface="Georgia" pitchFamily="18" charset="0"/>
              </a:rPr>
              <a:t>3.Converting everything to lowercase</a:t>
            </a:r>
          </a:p>
          <a:p>
            <a:r>
              <a:rPr lang="en-US" sz="2800" dirty="0" smtClean="0">
                <a:latin typeface="Georgia" pitchFamily="18" charset="0"/>
              </a:rPr>
              <a:t>4.Removing </a:t>
            </a:r>
            <a:r>
              <a:rPr lang="en-US" sz="2800" dirty="0" err="1" smtClean="0">
                <a:latin typeface="Georgia" pitchFamily="18" charset="0"/>
              </a:rPr>
              <a:t>stopwords</a:t>
            </a:r>
            <a:endParaRPr lang="en-US" sz="2800" dirty="0" smtClean="0">
              <a:latin typeface="Georgia" pitchFamily="18" charset="0"/>
            </a:endParaRPr>
          </a:p>
          <a:p>
            <a:r>
              <a:rPr lang="en-US" sz="2800" dirty="0" smtClean="0">
                <a:latin typeface="Georgia" pitchFamily="18" charset="0"/>
              </a:rPr>
              <a:t>5. Using Snowball Stemmer for Stemming</a:t>
            </a:r>
          </a:p>
          <a:p>
            <a:pPr>
              <a:buFont typeface="Wingdings" pitchFamily="2" charset="2"/>
              <a:buChar char="Ø"/>
            </a:pPr>
            <a:r>
              <a:rPr lang="en-US" sz="2800" i="1" dirty="0" smtClean="0">
                <a:latin typeface="Georgia" pitchFamily="18" charset="0"/>
              </a:rPr>
              <a:t>We create new column (</a:t>
            </a:r>
            <a:r>
              <a:rPr lang="en-US" sz="2800" i="1" dirty="0" err="1" smtClean="0">
                <a:latin typeface="Georgia" pitchFamily="18" charset="0"/>
              </a:rPr>
              <a:t>clean_length</a:t>
            </a:r>
            <a:r>
              <a:rPr lang="en-US" sz="2800" i="1" dirty="0" smtClean="0">
                <a:latin typeface="Georgia" pitchFamily="18" charset="0"/>
              </a:rPr>
              <a:t>) after removing </a:t>
            </a:r>
            <a:r>
              <a:rPr lang="en-US" sz="2800" i="1" dirty="0" err="1" smtClean="0">
                <a:latin typeface="Georgia" pitchFamily="18" charset="0"/>
              </a:rPr>
              <a:t>puncuations</a:t>
            </a:r>
            <a:r>
              <a:rPr lang="en-US" sz="2800" i="1" dirty="0" smtClean="0">
                <a:latin typeface="Georgia" pitchFamily="18" charset="0"/>
              </a:rPr>
              <a:t>, </a:t>
            </a:r>
            <a:r>
              <a:rPr lang="en-US" sz="2800" i="1" dirty="0" err="1" smtClean="0">
                <a:latin typeface="Georgia" pitchFamily="18" charset="0"/>
              </a:rPr>
              <a:t>stopwords</a:t>
            </a:r>
            <a:r>
              <a:rPr lang="en-US" sz="2800" i="1" dirty="0" smtClean="0">
                <a:latin typeface="Georgia" pitchFamily="18" charset="0"/>
              </a:rPr>
              <a:t> from news column to check how much data is cleaned.</a:t>
            </a:r>
            <a:endParaRPr lang="en-US" sz="2800" dirty="0" smtClean="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itchFamily="18" charset="0"/>
              </a:rPr>
              <a:t>Modeling Part</a:t>
            </a:r>
            <a:endParaRPr lang="en-US" dirty="0">
              <a:latin typeface="Georgia" pitchFamily="18" charset="0"/>
            </a:endParaRPr>
          </a:p>
        </p:txBody>
      </p:sp>
      <p:sp>
        <p:nvSpPr>
          <p:cNvPr id="3" name="Rectangle 2"/>
          <p:cNvSpPr/>
          <p:nvPr/>
        </p:nvSpPr>
        <p:spPr>
          <a:xfrm>
            <a:off x="0" y="2132856"/>
            <a:ext cx="9144000" cy="4154984"/>
          </a:xfrm>
          <a:prstGeom prst="rect">
            <a:avLst/>
          </a:prstGeom>
        </p:spPr>
        <p:txBody>
          <a:bodyPr wrap="square">
            <a:spAutoFit/>
          </a:bodyPr>
          <a:lstStyle/>
          <a:p>
            <a:pPr>
              <a:buFont typeface="Wingdings" pitchFamily="2" charset="2"/>
              <a:buChar char="Ø"/>
            </a:pPr>
            <a:r>
              <a:rPr lang="en-US" sz="2400" dirty="0" smtClean="0">
                <a:latin typeface="Georgia" pitchFamily="18" charset="0"/>
              </a:rPr>
              <a:t>Before making the model we </a:t>
            </a:r>
            <a:r>
              <a:rPr lang="en-US" sz="2400" dirty="0" err="1" smtClean="0">
                <a:latin typeface="Georgia" pitchFamily="18" charset="0"/>
              </a:rPr>
              <a:t>convet</a:t>
            </a:r>
            <a:r>
              <a:rPr lang="en-US" sz="2400" dirty="0" smtClean="0">
                <a:latin typeface="Georgia" pitchFamily="18" charset="0"/>
              </a:rPr>
              <a:t> our text into vectors so for that we use mainly two techniques:</a:t>
            </a:r>
          </a:p>
          <a:p>
            <a:pPr>
              <a:buFont typeface="Wingdings" pitchFamily="2" charset="2"/>
              <a:buChar char="§"/>
            </a:pPr>
            <a:r>
              <a:rPr lang="en-US" sz="2400" b="1" dirty="0" smtClean="0">
                <a:latin typeface="Georgia" pitchFamily="18" charset="0"/>
              </a:rPr>
              <a:t>TF-IDF </a:t>
            </a:r>
            <a:r>
              <a:rPr lang="en-US" sz="2400" b="1" dirty="0" err="1" smtClean="0">
                <a:latin typeface="Georgia" pitchFamily="18" charset="0"/>
              </a:rPr>
              <a:t>Vectorizer</a:t>
            </a:r>
            <a:endParaRPr lang="en-US" sz="2400" b="1" dirty="0" smtClean="0">
              <a:latin typeface="Georgia" pitchFamily="18" charset="0"/>
            </a:endParaRPr>
          </a:p>
          <a:p>
            <a:pPr>
              <a:buFont typeface="Wingdings" pitchFamily="2" charset="2"/>
              <a:buChar char="§"/>
            </a:pPr>
            <a:r>
              <a:rPr lang="en-US" sz="2400" b="1" dirty="0" smtClean="0">
                <a:latin typeface="Georgia" pitchFamily="18" charset="0"/>
              </a:rPr>
              <a:t>Hashing </a:t>
            </a:r>
            <a:r>
              <a:rPr lang="en-US" sz="2400" b="1" dirty="0" err="1" smtClean="0">
                <a:latin typeface="Georgia" pitchFamily="18" charset="0"/>
              </a:rPr>
              <a:t>Vectorizer</a:t>
            </a:r>
            <a:endParaRPr lang="en-US" sz="2400" b="1" dirty="0" smtClean="0">
              <a:latin typeface="Georgia" pitchFamily="18" charset="0"/>
            </a:endParaRPr>
          </a:p>
          <a:p>
            <a:pPr>
              <a:buFont typeface="Wingdings" pitchFamily="2" charset="2"/>
              <a:buChar char="Ø"/>
            </a:pPr>
            <a:r>
              <a:rPr lang="en-US" sz="2400" dirty="0" smtClean="0">
                <a:latin typeface="Georgia" pitchFamily="18" charset="0"/>
              </a:rPr>
              <a:t>We uses </a:t>
            </a:r>
            <a:r>
              <a:rPr lang="en-US" sz="2400" b="1" dirty="0" err="1" smtClean="0">
                <a:latin typeface="Georgia" pitchFamily="18" charset="0"/>
              </a:rPr>
              <a:t>MultinomialNB</a:t>
            </a:r>
            <a:r>
              <a:rPr lang="en-US" sz="2400" dirty="0" smtClean="0">
                <a:latin typeface="Georgia" pitchFamily="18" charset="0"/>
              </a:rPr>
              <a:t> and </a:t>
            </a:r>
            <a:r>
              <a:rPr lang="en-US" sz="2400" b="1" dirty="0" err="1" smtClean="0">
                <a:latin typeface="Georgia" pitchFamily="18" charset="0"/>
              </a:rPr>
              <a:t>PassiveAggressive</a:t>
            </a:r>
            <a:r>
              <a:rPr lang="en-US" sz="2400" b="1" dirty="0" smtClean="0">
                <a:latin typeface="Georgia" pitchFamily="18" charset="0"/>
              </a:rPr>
              <a:t> Classifier </a:t>
            </a:r>
            <a:r>
              <a:rPr lang="en-US" sz="2400" dirty="0" smtClean="0">
                <a:latin typeface="Georgia" pitchFamily="18" charset="0"/>
              </a:rPr>
              <a:t>to make the model with these two text conversion techniques.</a:t>
            </a:r>
          </a:p>
          <a:p>
            <a:pPr>
              <a:buFont typeface="Wingdings" pitchFamily="2" charset="2"/>
              <a:buChar char="Ø"/>
            </a:pPr>
            <a:r>
              <a:rPr lang="en-US" sz="2400" dirty="0" smtClean="0">
                <a:latin typeface="Georgia" pitchFamily="18" charset="0"/>
              </a:rPr>
              <a:t>This is classification problem so we use accuracy score, classification report and confusion matrix  as our evaluation matrix.</a:t>
            </a:r>
          </a:p>
          <a:p>
            <a:pPr>
              <a:buFont typeface="Wingdings" pitchFamily="2" charset="2"/>
              <a:buChar char="Ø"/>
            </a:pPr>
            <a:r>
              <a:rPr lang="en-US" sz="2400" dirty="0" smtClean="0">
                <a:latin typeface="Georgia" pitchFamily="18" charset="0"/>
              </a:rPr>
              <a:t>As we know this dataset is balance although we evaluate our model on the precision and recall  value along with f1_score.</a:t>
            </a:r>
            <a:endParaRPr lang="en-US" sz="2400" dirty="0" smtClean="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Finalize the Model</a:t>
            </a:r>
            <a:endParaRPr lang="en-US" dirty="0">
              <a:latin typeface="Georgia" pitchFamily="18" charset="0"/>
            </a:endParaRPr>
          </a:p>
        </p:txBody>
      </p:sp>
      <p:sp>
        <p:nvSpPr>
          <p:cNvPr id="3" name="Rectangle 2"/>
          <p:cNvSpPr/>
          <p:nvPr/>
        </p:nvSpPr>
        <p:spPr>
          <a:xfrm>
            <a:off x="251520" y="1844824"/>
            <a:ext cx="8712968" cy="4154984"/>
          </a:xfrm>
          <a:prstGeom prst="rect">
            <a:avLst/>
          </a:prstGeom>
        </p:spPr>
        <p:txBody>
          <a:bodyPr wrap="square">
            <a:spAutoFit/>
          </a:bodyPr>
          <a:lstStyle/>
          <a:p>
            <a:pPr>
              <a:buFont typeface="Wingdings" pitchFamily="2" charset="2"/>
              <a:buChar char="Ø"/>
            </a:pPr>
            <a:r>
              <a:rPr lang="en-US" sz="2400" dirty="0" smtClean="0">
                <a:latin typeface="Georgia" pitchFamily="18" charset="0"/>
              </a:rPr>
              <a:t>Passive Aggressive Classifier model using TF-IDF </a:t>
            </a:r>
            <a:r>
              <a:rPr lang="en-US" sz="2400" dirty="0" err="1" smtClean="0">
                <a:latin typeface="Georgia" pitchFamily="18" charset="0"/>
              </a:rPr>
              <a:t>vectorizer</a:t>
            </a:r>
            <a:r>
              <a:rPr lang="en-US" sz="2400" dirty="0" smtClean="0">
                <a:latin typeface="Georgia" pitchFamily="18" charset="0"/>
              </a:rPr>
              <a:t>  gives the best result among all the model so we keep this model as our final model.</a:t>
            </a:r>
          </a:p>
          <a:p>
            <a:pPr>
              <a:buFont typeface="Wingdings" pitchFamily="2" charset="2"/>
              <a:buChar char="Ø"/>
            </a:pPr>
            <a:r>
              <a:rPr lang="en-US" sz="2400" dirty="0" smtClean="0">
                <a:latin typeface="Georgia" pitchFamily="18" charset="0"/>
              </a:rPr>
              <a:t> Accuracy score is very good approx 97%  and </a:t>
            </a:r>
            <a:r>
              <a:rPr lang="en-US" sz="2400" dirty="0" err="1" smtClean="0">
                <a:latin typeface="Georgia" pitchFamily="18" charset="0"/>
              </a:rPr>
              <a:t>fi</a:t>
            </a:r>
            <a:r>
              <a:rPr lang="en-US" sz="2400" dirty="0" smtClean="0">
                <a:latin typeface="Georgia" pitchFamily="18" charset="0"/>
              </a:rPr>
              <a:t>-score is 96% incase of label 1 and 97% in case of label 0.</a:t>
            </a:r>
          </a:p>
          <a:p>
            <a:pPr>
              <a:buFont typeface="Wingdings" pitchFamily="2" charset="2"/>
              <a:buChar char="Ø"/>
            </a:pPr>
            <a:r>
              <a:rPr lang="en-US" sz="2400" dirty="0" smtClean="0">
                <a:latin typeface="Georgia" pitchFamily="18" charset="0"/>
              </a:rPr>
              <a:t>Precision and Recall value is also 97% in case of label 0 and 96% in case of label 1.</a:t>
            </a:r>
          </a:p>
          <a:p>
            <a:pPr>
              <a:buFont typeface="Wingdings" pitchFamily="2" charset="2"/>
              <a:buChar char="Ø"/>
            </a:pPr>
            <a:r>
              <a:rPr lang="en-US" sz="2400" dirty="0" smtClean="0">
                <a:latin typeface="Georgia" pitchFamily="18" charset="0"/>
              </a:rPr>
              <a:t>We also plot the confusion matrix for this model and see that most real and fake words.</a:t>
            </a:r>
          </a:p>
          <a:p>
            <a:pPr>
              <a:buFont typeface="Wingdings" pitchFamily="2" charset="2"/>
              <a:buChar char="Ø"/>
            </a:pPr>
            <a:r>
              <a:rPr lang="en-US" sz="2400" dirty="0" smtClean="0">
                <a:latin typeface="Georgia" pitchFamily="18" charset="0"/>
              </a:rPr>
              <a:t>We save this model as our final model as a pickle file with the help of </a:t>
            </a:r>
            <a:r>
              <a:rPr lang="en-US" sz="2400" dirty="0" err="1" smtClean="0">
                <a:latin typeface="Georgia" pitchFamily="18" charset="0"/>
              </a:rPr>
              <a:t>Joblib</a:t>
            </a:r>
            <a:r>
              <a:rPr lang="en-US" sz="2400" dirty="0" smtClean="0">
                <a:latin typeface="Georgia" pitchFamily="18" charset="0"/>
              </a:rPr>
              <a:t>. </a:t>
            </a:r>
            <a:endParaRPr lang="en-US" sz="2400" dirty="0" smtClean="0">
              <a:latin typeface="Georg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Georgia" pitchFamily="18" charset="0"/>
              </a:rPr>
              <a:t>Conclusion of the Project</a:t>
            </a:r>
            <a:endParaRPr lang="en-US" sz="4800" dirty="0">
              <a:latin typeface="Georgia" pitchFamily="18" charset="0"/>
            </a:endParaRPr>
          </a:p>
        </p:txBody>
      </p:sp>
      <p:sp>
        <p:nvSpPr>
          <p:cNvPr id="3" name="Rectangle 2"/>
          <p:cNvSpPr/>
          <p:nvPr/>
        </p:nvSpPr>
        <p:spPr>
          <a:xfrm>
            <a:off x="0" y="1916832"/>
            <a:ext cx="9144000" cy="3785652"/>
          </a:xfrm>
          <a:prstGeom prst="rect">
            <a:avLst/>
          </a:prstGeom>
        </p:spPr>
        <p:txBody>
          <a:bodyPr wrap="square">
            <a:spAutoFit/>
          </a:bodyPr>
          <a:lstStyle/>
          <a:p>
            <a:r>
              <a:rPr lang="en-US" sz="2400" dirty="0" smtClean="0">
                <a:latin typeface="Georgia" pitchFamily="18" charset="0"/>
              </a:rPr>
              <a:t>In this project the sample data is provided from our client database. In this project, we addressed the task of automatic identification of fake news. We introduced new fake news dataset, obtained through crowd sourcing and covering three news domains. We developed classification models  as well as LSTM model that rely on a combination of lexical, syntactic, and semantic information, as well  features representing text readability properties. Our best performing models achieved accuracies that are comparable to human ability to spot fake content.</a:t>
            </a:r>
            <a:endParaRPr lang="en-US" sz="2400" dirty="0">
              <a:latin typeface="Georg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TotalTime>
  <Words>722</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Fake News Detection Project</vt:lpstr>
      <vt:lpstr>Basic Introduction of the Project</vt:lpstr>
      <vt:lpstr>Problem Statement</vt:lpstr>
      <vt:lpstr>Data Pre-processing Steps</vt:lpstr>
      <vt:lpstr>Data Cleaning steps</vt:lpstr>
      <vt:lpstr>Modeling Part</vt:lpstr>
      <vt:lpstr>Finalize the Model</vt:lpstr>
      <vt:lpstr>Conclusion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Project</dc:title>
  <dc:creator>Friends</dc:creator>
  <cp:lastModifiedBy>Friends</cp:lastModifiedBy>
  <cp:revision>6</cp:revision>
  <dcterms:created xsi:type="dcterms:W3CDTF">2021-02-27T05:47:27Z</dcterms:created>
  <dcterms:modified xsi:type="dcterms:W3CDTF">2021-02-27T06:39:10Z</dcterms:modified>
</cp:coreProperties>
</file>