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2" r:id="rId5"/>
    <p:sldId id="266" r:id="rId6"/>
    <p:sldId id="263" r:id="rId7"/>
    <p:sldId id="265"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2A4C"/>
    <a:srgbClr val="C2ACB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p:scale>
          <a:sx n="60" d="100"/>
          <a:sy n="60" d="100"/>
        </p:scale>
        <p:origin x="-1644"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AC6DD5B-1BD0-4408-A1A5-8B7BD62D280A}" type="datetimeFigureOut">
              <a:rPr lang="en-US" smtClean="0"/>
              <a:pPr/>
              <a:t>3/7/2021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0FA03A-CE92-4D20-BE3E-358506DF66B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C6DD5B-1BD0-4408-A1A5-8B7BD62D280A}"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FA03A-CE92-4D20-BE3E-358506DF66B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A0FA03A-CE92-4D20-BE3E-358506DF66B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C6DD5B-1BD0-4408-A1A5-8B7BD62D280A}"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AC6DD5B-1BD0-4408-A1A5-8B7BD62D280A}"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A0FA03A-CE92-4D20-BE3E-358506DF66B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AC6DD5B-1BD0-4408-A1A5-8B7BD62D280A}" type="datetimeFigureOut">
              <a:rPr lang="en-US" smtClean="0"/>
              <a:pPr/>
              <a:t>3/7/2021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0FA03A-CE92-4D20-BE3E-358506DF66B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AC6DD5B-1BD0-4408-A1A5-8B7BD62D280A}"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FA03A-CE92-4D20-BE3E-358506DF66B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AC6DD5B-1BD0-4408-A1A5-8B7BD62D280A}" type="datetimeFigureOut">
              <a:rPr lang="en-US" smtClean="0"/>
              <a:pPr/>
              <a:t>3/7/2021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A0FA03A-CE92-4D20-BE3E-358506DF66B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C6DD5B-1BD0-4408-A1A5-8B7BD62D280A}" type="datetimeFigureOut">
              <a:rPr lang="en-US" smtClean="0"/>
              <a:pPr/>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A0FA03A-CE92-4D20-BE3E-358506DF66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AC6DD5B-1BD0-4408-A1A5-8B7BD62D280A}" type="datetimeFigureOut">
              <a:rPr lang="en-US" smtClean="0"/>
              <a:pPr/>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A0FA03A-CE92-4D20-BE3E-358506DF66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A0FA03A-CE92-4D20-BE3E-358506DF66B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AC6DD5B-1BD0-4408-A1A5-8B7BD62D280A}" type="datetimeFigureOut">
              <a:rPr lang="en-US" smtClean="0"/>
              <a:pPr/>
              <a:t>3/7/2021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A0FA03A-CE92-4D20-BE3E-358506DF66B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AC6DD5B-1BD0-4408-A1A5-8B7BD62D280A}" type="datetimeFigureOut">
              <a:rPr lang="en-US" smtClean="0"/>
              <a:pPr/>
              <a:t>3/7/2021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AC6DD5B-1BD0-4408-A1A5-8B7BD62D280A}" type="datetimeFigureOut">
              <a:rPr lang="en-US" smtClean="0"/>
              <a:pPr/>
              <a:t>3/7/2021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A0FA03A-CE92-4D20-BE3E-358506DF66B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latin typeface="Algerian" pitchFamily="82" charset="0"/>
              </a:rPr>
              <a:t>Submitted By:</a:t>
            </a:r>
          </a:p>
          <a:p>
            <a:r>
              <a:rPr lang="en-US" dirty="0" smtClean="0">
                <a:latin typeface="Algerian" pitchFamily="82" charset="0"/>
              </a:rPr>
              <a:t> Hitesh Kumar Singh</a:t>
            </a:r>
          </a:p>
          <a:p>
            <a:endParaRPr lang="en-US" dirty="0"/>
          </a:p>
        </p:txBody>
      </p:sp>
      <p:sp>
        <p:nvSpPr>
          <p:cNvPr id="2" name="Title 1"/>
          <p:cNvSpPr>
            <a:spLocks noGrp="1"/>
          </p:cNvSpPr>
          <p:nvPr>
            <p:ph type="ctrTitle"/>
          </p:nvPr>
        </p:nvSpPr>
        <p:spPr/>
        <p:txBody>
          <a:bodyPr/>
          <a:lstStyle/>
          <a:p>
            <a:r>
              <a:rPr lang="en-US" dirty="0" smtClean="0"/>
              <a:t>Malignant Comments </a:t>
            </a:r>
            <a:r>
              <a:rPr lang="en-US" dirty="0" smtClean="0"/>
              <a:t>Classifier</a:t>
            </a:r>
            <a:r>
              <a:rPr lang="en-US" dirty="0" smtClean="0"/>
              <a:t/>
            </a:r>
            <a:br>
              <a:rPr lang="en-US" dirty="0" smtClean="0"/>
            </a:br>
            <a:r>
              <a:rPr lang="en-US" dirty="0" smtClean="0"/>
              <a:t>Project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9512" y="2708920"/>
            <a:ext cx="8784976" cy="3744416"/>
          </a:xfrm>
        </p:spPr>
        <p:txBody>
          <a:bodyPr>
            <a:normAutofit lnSpcReduction="10000"/>
          </a:bodyPr>
          <a:lstStyle/>
          <a:p>
            <a:pPr algn="l"/>
            <a:r>
              <a:rPr lang="en-IN" dirty="0" smtClean="0"/>
              <a:t>Over a decade, social media have been growing, and people are able to express their opinions and also discuss among others via these platforms. These debates may arise due to differences in opinion and may often result in fights over the social media during which offensive language termed as malignant comments may be used from one side. This clearly pose the threat of abuse and harassment online. As such, some people stop giving their opinions or give up seeking different opinions which result in unhealthy and biased discussion. As a result, different platforms and communities find it very difficult to facilitate fair conversation and are often forced to either limit user comments or get dissolved by shutting down user comments completely.</a:t>
            </a:r>
            <a:endParaRPr lang="en-US" dirty="0" smtClean="0"/>
          </a:p>
          <a:p>
            <a:endParaRPr lang="en-US" dirty="0"/>
          </a:p>
        </p:txBody>
      </p:sp>
      <p:sp>
        <p:nvSpPr>
          <p:cNvPr id="3" name="Title 2"/>
          <p:cNvSpPr>
            <a:spLocks noGrp="1"/>
          </p:cNvSpPr>
          <p:nvPr>
            <p:ph type="ctrTitle"/>
          </p:nvPr>
        </p:nvSpPr>
        <p:spPr>
          <a:xfrm>
            <a:off x="685800" y="381000"/>
            <a:ext cx="7772400" cy="1607840"/>
          </a:xfrm>
        </p:spPr>
        <p:txBody>
          <a:bodyPr>
            <a:normAutofit/>
          </a:bodyPr>
          <a:lstStyle/>
          <a:p>
            <a:r>
              <a:rPr lang="en-US" sz="4400" b="1" dirty="0" smtClean="0">
                <a:latin typeface="Algerian" pitchFamily="82" charset="0"/>
              </a:rPr>
              <a:t>Basic Introduction of the </a:t>
            </a:r>
            <a:r>
              <a:rPr lang="en-US" sz="4400" b="1" dirty="0" smtClean="0">
                <a:latin typeface="Algerian" pitchFamily="82" charset="0"/>
              </a:rPr>
              <a:t>Project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Statement</a:t>
            </a:r>
            <a:endParaRPr lang="en-US" dirty="0"/>
          </a:p>
        </p:txBody>
      </p:sp>
      <p:sp>
        <p:nvSpPr>
          <p:cNvPr id="3" name="Content Placeholder 2"/>
          <p:cNvSpPr>
            <a:spLocks noGrp="1"/>
          </p:cNvSpPr>
          <p:nvPr>
            <p:ph sz="quarter" idx="1"/>
          </p:nvPr>
        </p:nvSpPr>
        <p:spPr>
          <a:xfrm>
            <a:off x="301752" y="1527048"/>
            <a:ext cx="8662736" cy="4854280"/>
          </a:xfrm>
        </p:spPr>
        <p:txBody>
          <a:bodyPr>
            <a:normAutofit fontScale="77500" lnSpcReduction="20000"/>
          </a:bodyPr>
          <a:lstStyle/>
          <a:p>
            <a:r>
              <a:rPr lang="en-US" dirty="0" smtClean="0"/>
              <a:t>Online hate, described as abusive language, </a:t>
            </a:r>
            <a:r>
              <a:rPr lang="en-US" dirty="0" smtClean="0"/>
              <a:t>aggression, cyber bullying, </a:t>
            </a:r>
            <a:r>
              <a:rPr lang="en-US" dirty="0" smtClean="0"/>
              <a:t>hatefulness and </a:t>
            </a:r>
            <a:r>
              <a:rPr lang="en-US" dirty="0" smtClean="0"/>
              <a:t>many others </a:t>
            </a:r>
            <a:r>
              <a:rPr lang="en-US" dirty="0" smtClean="0"/>
              <a:t>has been identified </a:t>
            </a:r>
            <a:r>
              <a:rPr lang="en-US" dirty="0" smtClean="0"/>
              <a:t>as a </a:t>
            </a:r>
            <a:r>
              <a:rPr lang="en-US" dirty="0" smtClean="0"/>
              <a:t>major threat on online social media platforms. Social </a:t>
            </a:r>
            <a:r>
              <a:rPr lang="en-US" dirty="0" smtClean="0"/>
              <a:t>media platforms </a:t>
            </a:r>
            <a:r>
              <a:rPr lang="en-US" dirty="0" smtClean="0"/>
              <a:t>are the most prominent grounds for such </a:t>
            </a:r>
            <a:r>
              <a:rPr lang="en-US" dirty="0" smtClean="0"/>
              <a:t>toxic behavior.</a:t>
            </a:r>
            <a:endParaRPr lang="en-US" dirty="0" smtClean="0"/>
          </a:p>
          <a:p>
            <a:endParaRPr lang="en-US" dirty="0" smtClean="0"/>
          </a:p>
          <a:p>
            <a:r>
              <a:rPr lang="en-US" dirty="0" smtClean="0"/>
              <a:t>There has been a remarkable increase in the cases </a:t>
            </a:r>
            <a:r>
              <a:rPr lang="en-US" dirty="0" smtClean="0"/>
              <a:t>of cyber bullying </a:t>
            </a:r>
            <a:r>
              <a:rPr lang="en-US" dirty="0" smtClean="0"/>
              <a:t>and trolls on various social media platforms. </a:t>
            </a:r>
            <a:r>
              <a:rPr lang="en-US" dirty="0" smtClean="0"/>
              <a:t>Many celebrities </a:t>
            </a:r>
            <a:r>
              <a:rPr lang="en-US" dirty="0" smtClean="0"/>
              <a:t>and influences are facing backlashes from people </a:t>
            </a:r>
            <a:r>
              <a:rPr lang="en-US" dirty="0" smtClean="0"/>
              <a:t>and have </a:t>
            </a:r>
            <a:r>
              <a:rPr lang="en-US" dirty="0" smtClean="0"/>
              <a:t>to come across hateful and offensive comments. This </a:t>
            </a:r>
            <a:r>
              <a:rPr lang="en-US" dirty="0" smtClean="0"/>
              <a:t>can take </a:t>
            </a:r>
            <a:r>
              <a:rPr lang="en-US" dirty="0" smtClean="0"/>
              <a:t>a toll on anyone and affect them mentally leading </a:t>
            </a:r>
            <a:r>
              <a:rPr lang="en-US" dirty="0" smtClean="0"/>
              <a:t>to depression</a:t>
            </a:r>
            <a:r>
              <a:rPr lang="en-US" dirty="0" smtClean="0"/>
              <a:t>, mental illness, self-hatred and suicidal thoughts.</a:t>
            </a:r>
          </a:p>
          <a:p>
            <a:endParaRPr lang="en-US" dirty="0" smtClean="0"/>
          </a:p>
          <a:p>
            <a:r>
              <a:rPr lang="en-US" dirty="0" smtClean="0"/>
              <a:t>Our goal is to build a prototype of online hate and </a:t>
            </a:r>
            <a:r>
              <a:rPr lang="en-US" dirty="0" smtClean="0"/>
              <a:t>abuse comment </a:t>
            </a:r>
            <a:r>
              <a:rPr lang="en-US" dirty="0" smtClean="0"/>
              <a:t>classifier which can used to classify hate and </a:t>
            </a:r>
            <a:r>
              <a:rPr lang="en-US" dirty="0" smtClean="0"/>
              <a:t>offensive comments </a:t>
            </a:r>
            <a:r>
              <a:rPr lang="en-US" dirty="0" smtClean="0"/>
              <a:t>so that it can be controlled and restricted </a:t>
            </a:r>
            <a:r>
              <a:rPr lang="en-US" dirty="0" smtClean="0"/>
              <a:t>from spreading </a:t>
            </a:r>
            <a:r>
              <a:rPr lang="en-US" dirty="0" smtClean="0"/>
              <a:t>hatred and </a:t>
            </a:r>
            <a:r>
              <a:rPr lang="en-US" dirty="0" smtClean="0"/>
              <a:t>cyber bullying.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t>
            </a:r>
            <a:r>
              <a:rPr lang="en-US" dirty="0" smtClean="0"/>
              <a:t>steps</a:t>
            </a:r>
            <a:endParaRPr lang="en-US" dirty="0"/>
          </a:p>
        </p:txBody>
      </p:sp>
      <p:sp>
        <p:nvSpPr>
          <p:cNvPr id="3" name="Content Placeholder 2"/>
          <p:cNvSpPr>
            <a:spLocks noGrp="1"/>
          </p:cNvSpPr>
          <p:nvPr>
            <p:ph sz="quarter" idx="1"/>
          </p:nvPr>
        </p:nvSpPr>
        <p:spPr/>
        <p:txBody>
          <a:bodyPr>
            <a:normAutofit fontScale="85000" lnSpcReduction="10000"/>
          </a:bodyPr>
          <a:lstStyle/>
          <a:p>
            <a:pPr lvl="0"/>
            <a:r>
              <a:rPr lang="en-IN" dirty="0" smtClean="0"/>
              <a:t>Convert text to lower case and replaced email addresses with ‘email’</a:t>
            </a:r>
            <a:endParaRPr lang="en-US" dirty="0" smtClean="0"/>
          </a:p>
          <a:p>
            <a:pPr lvl="0"/>
            <a:r>
              <a:rPr lang="en-IN" dirty="0" smtClean="0"/>
              <a:t>Replaced URLs with </a:t>
            </a:r>
            <a:r>
              <a:rPr lang="en-IN" dirty="0" smtClean="0"/>
              <a:t>'web address'</a:t>
            </a:r>
            <a:endParaRPr lang="en-US" dirty="0" smtClean="0"/>
          </a:p>
          <a:p>
            <a:pPr lvl="0"/>
            <a:r>
              <a:rPr lang="en-IN" dirty="0" smtClean="0"/>
              <a:t>Replaced money symbols with 'dollars'</a:t>
            </a:r>
            <a:endParaRPr lang="en-US" dirty="0" smtClean="0"/>
          </a:p>
          <a:p>
            <a:pPr lvl="0"/>
            <a:r>
              <a:rPr lang="en-IN" dirty="0" smtClean="0"/>
              <a:t>Replaced 10 digit phone numbers (formats include </a:t>
            </a:r>
            <a:r>
              <a:rPr lang="en-IN" dirty="0" smtClean="0"/>
              <a:t>parenthesis, </a:t>
            </a:r>
            <a:r>
              <a:rPr lang="en-IN" dirty="0" smtClean="0"/>
              <a:t>spaces, no spaces, dashes) with </a:t>
            </a:r>
            <a:r>
              <a:rPr lang="en-IN" dirty="0" smtClean="0"/>
              <a:t>'phone number'</a:t>
            </a:r>
            <a:endParaRPr lang="en-US" dirty="0" smtClean="0"/>
          </a:p>
          <a:p>
            <a:pPr lvl="0"/>
            <a:r>
              <a:rPr lang="en-IN" dirty="0" smtClean="0"/>
              <a:t>Replaced numbers with '</a:t>
            </a:r>
            <a:r>
              <a:rPr lang="en-IN" dirty="0" err="1" smtClean="0"/>
              <a:t>numbr</a:t>
            </a:r>
            <a:r>
              <a:rPr lang="en-IN" dirty="0" smtClean="0"/>
              <a:t>'</a:t>
            </a:r>
            <a:endParaRPr lang="en-US" dirty="0" smtClean="0"/>
          </a:p>
          <a:p>
            <a:pPr lvl="0"/>
            <a:r>
              <a:rPr lang="en-IN" dirty="0" smtClean="0"/>
              <a:t>Removed punctuation</a:t>
            </a:r>
            <a:endParaRPr lang="en-US" dirty="0" smtClean="0"/>
          </a:p>
          <a:p>
            <a:pPr lvl="0"/>
            <a:r>
              <a:rPr lang="en-IN" dirty="0" smtClean="0"/>
              <a:t>Replaced whitespace between terms with a single space</a:t>
            </a:r>
            <a:endParaRPr lang="en-US" dirty="0" smtClean="0"/>
          </a:p>
          <a:p>
            <a:pPr lvl="0"/>
            <a:r>
              <a:rPr lang="en-IN" dirty="0" smtClean="0"/>
              <a:t>Removed leading and trailing whitespace</a:t>
            </a:r>
            <a:endParaRPr lang="en-US" dirty="0" smtClean="0"/>
          </a:p>
          <a:p>
            <a:pPr lvl="0"/>
            <a:r>
              <a:rPr lang="en-IN" dirty="0" smtClean="0"/>
              <a:t>Removed </a:t>
            </a:r>
            <a:r>
              <a:rPr lang="en-IN" dirty="0" smtClean="0"/>
              <a:t>stop words </a:t>
            </a:r>
            <a:r>
              <a:rPr lang="en-IN" dirty="0" smtClean="0"/>
              <a:t>with </a:t>
            </a:r>
            <a:r>
              <a:rPr lang="en-IN" dirty="0" err="1" smtClean="0"/>
              <a:t>nltk</a:t>
            </a:r>
            <a:r>
              <a:rPr lang="en-IN" dirty="0" smtClean="0"/>
              <a:t> </a:t>
            </a:r>
            <a:r>
              <a:rPr lang="en-IN" dirty="0" smtClean="0"/>
              <a:t>stop words </a:t>
            </a:r>
            <a:r>
              <a:rPr lang="en-IN" dirty="0" smtClean="0"/>
              <a:t>corpus. Additional </a:t>
            </a:r>
            <a:r>
              <a:rPr lang="en-IN" dirty="0" smtClean="0"/>
              <a:t>stop words </a:t>
            </a:r>
            <a:r>
              <a:rPr lang="en-IN" dirty="0" smtClean="0"/>
              <a:t>removed are 'u', 'ü', 'â', '</a:t>
            </a:r>
            <a:r>
              <a:rPr lang="en-IN" dirty="0" err="1" smtClean="0"/>
              <a:t>ur</a:t>
            </a:r>
            <a:r>
              <a:rPr lang="en-IN" dirty="0" smtClean="0"/>
              <a:t>', '4', '2', '</a:t>
            </a:r>
            <a:r>
              <a:rPr lang="en-IN" dirty="0" err="1" smtClean="0"/>
              <a:t>im</a:t>
            </a:r>
            <a:r>
              <a:rPr lang="en-IN" dirty="0" smtClean="0"/>
              <a:t>', '</a:t>
            </a:r>
            <a:r>
              <a:rPr lang="en-IN" dirty="0" err="1" smtClean="0"/>
              <a:t>dont</a:t>
            </a:r>
            <a:r>
              <a:rPr lang="en-IN" dirty="0" smtClean="0"/>
              <a:t>', '</a:t>
            </a:r>
            <a:r>
              <a:rPr lang="en-IN" dirty="0" err="1" smtClean="0"/>
              <a:t>doin</a:t>
            </a:r>
            <a:r>
              <a:rPr lang="en-IN" dirty="0" smtClean="0"/>
              <a:t>' and '</a:t>
            </a:r>
            <a:r>
              <a:rPr lang="en-IN" dirty="0" err="1" smtClean="0"/>
              <a:t>ure</a:t>
            </a:r>
            <a:r>
              <a:rPr lang="en-IN" dirty="0" smtClean="0"/>
              <a: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8112"/>
          </a:xfrm>
        </p:spPr>
        <p:txBody>
          <a:bodyPr/>
          <a:lstStyle/>
          <a:p>
            <a:r>
              <a:rPr lang="en-US" dirty="0" smtClean="0"/>
              <a:t>Visualization:</a:t>
            </a:r>
            <a:endParaRPr lang="en-US" dirty="0"/>
          </a:p>
        </p:txBody>
      </p:sp>
      <p:sp>
        <p:nvSpPr>
          <p:cNvPr id="3" name="Content Placeholder 2"/>
          <p:cNvSpPr>
            <a:spLocks noGrp="1"/>
          </p:cNvSpPr>
          <p:nvPr>
            <p:ph sz="quarter" idx="1"/>
          </p:nvPr>
        </p:nvSpPr>
        <p:spPr>
          <a:xfrm>
            <a:off x="0" y="1268760"/>
            <a:ext cx="8964488" cy="5328592"/>
          </a:xfrm>
        </p:spPr>
        <p:txBody>
          <a:bodyPr>
            <a:noAutofit/>
          </a:bodyPr>
          <a:lstStyle/>
          <a:p>
            <a:r>
              <a:rPr lang="en-US" sz="2400" dirty="0" smtClean="0"/>
              <a:t>We plot correlation matrix via </a:t>
            </a:r>
            <a:r>
              <a:rPr lang="en-US" sz="2400" dirty="0" smtClean="0"/>
              <a:t>heat map </a:t>
            </a:r>
            <a:r>
              <a:rPr lang="en-US" sz="2400" dirty="0" smtClean="0"/>
              <a:t>to see </a:t>
            </a:r>
            <a:r>
              <a:rPr lang="en-US" sz="2400" dirty="0" smtClean="0"/>
              <a:t>the correlation </a:t>
            </a:r>
            <a:r>
              <a:rPr lang="en-US" sz="2400" dirty="0" smtClean="0"/>
              <a:t>of the columns with other columns</a:t>
            </a:r>
            <a:r>
              <a:rPr lang="en-US" sz="2400" dirty="0" smtClean="0"/>
              <a:t>.</a:t>
            </a:r>
            <a:endParaRPr lang="en-US" sz="2400" dirty="0" smtClean="0"/>
          </a:p>
          <a:p>
            <a:r>
              <a:rPr lang="en-US" sz="2400" dirty="0" smtClean="0"/>
              <a:t>Plotting the distribution of label i.e. Malignant or </a:t>
            </a:r>
            <a:r>
              <a:rPr lang="en-US" sz="2400" dirty="0" smtClean="0"/>
              <a:t>Benign before </a:t>
            </a:r>
            <a:r>
              <a:rPr lang="en-US" sz="2400" dirty="0" smtClean="0"/>
              <a:t>cleaning the label feature.</a:t>
            </a:r>
          </a:p>
          <a:p>
            <a:r>
              <a:rPr lang="en-US" sz="2400" dirty="0" smtClean="0"/>
              <a:t>Plotting </a:t>
            </a:r>
            <a:r>
              <a:rPr lang="en-US" sz="2400" dirty="0" smtClean="0"/>
              <a:t>the distribution of label i.e. Malignant or </a:t>
            </a:r>
            <a:r>
              <a:rPr lang="en-US" sz="2400" dirty="0" smtClean="0"/>
              <a:t>Benign after </a:t>
            </a:r>
            <a:r>
              <a:rPr lang="en-US" sz="2400" dirty="0" smtClean="0"/>
              <a:t>cleaning the label feature.</a:t>
            </a:r>
          </a:p>
          <a:p>
            <a:r>
              <a:rPr lang="en-US" sz="2400" dirty="0" smtClean="0"/>
              <a:t>Plotting </a:t>
            </a:r>
            <a:r>
              <a:rPr lang="en-US" sz="2400" dirty="0" smtClean="0"/>
              <a:t>the </a:t>
            </a:r>
            <a:r>
              <a:rPr lang="en-US" sz="2400" dirty="0" smtClean="0"/>
              <a:t>word cloud </a:t>
            </a:r>
            <a:r>
              <a:rPr lang="en-US" sz="2400" dirty="0" smtClean="0"/>
              <a:t>for getting the sense of loud</a:t>
            </a:r>
          </a:p>
          <a:p>
            <a:pPr>
              <a:buNone/>
            </a:pPr>
            <a:r>
              <a:rPr lang="en-US" sz="2400" dirty="0" smtClean="0"/>
              <a:t>  words </a:t>
            </a:r>
            <a:r>
              <a:rPr lang="en-US" sz="2400" dirty="0" smtClean="0"/>
              <a:t>for Malignant comments</a:t>
            </a:r>
            <a:r>
              <a:rPr lang="en-US" sz="2400" dirty="0" smtClean="0"/>
              <a:t>.</a:t>
            </a:r>
            <a:endParaRPr lang="en-US" sz="2400" dirty="0" smtClean="0"/>
          </a:p>
          <a:p>
            <a:r>
              <a:rPr lang="en-US" sz="2400" dirty="0" smtClean="0"/>
              <a:t>Also same </a:t>
            </a:r>
            <a:r>
              <a:rPr lang="en-US" sz="2400" dirty="0" smtClean="0"/>
              <a:t>word cloud </a:t>
            </a:r>
            <a:r>
              <a:rPr lang="en-US" sz="2400" dirty="0" smtClean="0"/>
              <a:t>plot for getting the sense of </a:t>
            </a:r>
            <a:r>
              <a:rPr lang="en-US" sz="2400" dirty="0" smtClean="0"/>
              <a:t>loud words </a:t>
            </a:r>
            <a:r>
              <a:rPr lang="en-US" sz="2400" dirty="0" smtClean="0"/>
              <a:t>for Benign comments</a:t>
            </a:r>
            <a:r>
              <a:rPr lang="en-US" sz="2400" dirty="0" smtClean="0"/>
              <a:t>.</a:t>
            </a:r>
            <a:endParaRPr lang="en-US" sz="2400" dirty="0" smtClean="0"/>
          </a:p>
          <a:p>
            <a:r>
              <a:rPr lang="en-US" sz="2400" dirty="0" smtClean="0"/>
              <a:t>Similarly we can also make </a:t>
            </a:r>
            <a:r>
              <a:rPr lang="en-US" sz="2400" dirty="0" smtClean="0"/>
              <a:t>word cloud </a:t>
            </a:r>
            <a:r>
              <a:rPr lang="en-US" sz="2400" dirty="0" smtClean="0"/>
              <a:t>for </a:t>
            </a:r>
            <a:r>
              <a:rPr lang="en-US" sz="2400" dirty="0" smtClean="0"/>
              <a:t>separate</a:t>
            </a:r>
            <a:r>
              <a:rPr lang="en-US" sz="2400" dirty="0" smtClean="0"/>
              <a:t> </a:t>
            </a:r>
            <a:r>
              <a:rPr lang="en-US" sz="2400" dirty="0" smtClean="0"/>
              <a:t>columns </a:t>
            </a:r>
            <a:r>
              <a:rPr lang="en-US" sz="2400" dirty="0" smtClean="0"/>
              <a:t>where you can check the loud words </a:t>
            </a:r>
            <a:r>
              <a:rPr lang="en-US" sz="2400" dirty="0" smtClean="0"/>
              <a:t>for particular </a:t>
            </a:r>
            <a:r>
              <a:rPr lang="en-US" sz="2400" dirty="0" smtClean="0"/>
              <a:t>features because there are six target features.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Parts:</a:t>
            </a:r>
            <a:endParaRPr lang="en-US" dirty="0"/>
          </a:p>
        </p:txBody>
      </p:sp>
      <p:sp>
        <p:nvSpPr>
          <p:cNvPr id="3" name="Content Placeholder 2"/>
          <p:cNvSpPr>
            <a:spLocks noGrp="1"/>
          </p:cNvSpPr>
          <p:nvPr>
            <p:ph sz="quarter" idx="1"/>
          </p:nvPr>
        </p:nvSpPr>
        <p:spPr>
          <a:xfrm>
            <a:off x="179512" y="1527048"/>
            <a:ext cx="8784976" cy="4854280"/>
          </a:xfrm>
        </p:spPr>
        <p:txBody>
          <a:bodyPr>
            <a:normAutofit fontScale="25000" lnSpcReduction="20000"/>
          </a:bodyPr>
          <a:lstStyle/>
          <a:p>
            <a:r>
              <a:rPr lang="en-US" sz="11200" dirty="0" smtClean="0"/>
              <a:t>Before making the model we convert our text into </a:t>
            </a:r>
            <a:r>
              <a:rPr lang="en-US" sz="11200" dirty="0" smtClean="0"/>
              <a:t>vectors so </a:t>
            </a:r>
            <a:r>
              <a:rPr lang="en-US" sz="11200" dirty="0" smtClean="0"/>
              <a:t>for that we use technique known as </a:t>
            </a:r>
            <a:r>
              <a:rPr lang="en-US" sz="11200" dirty="0" smtClean="0"/>
              <a:t>TF-IDF </a:t>
            </a:r>
            <a:r>
              <a:rPr lang="en-US" sz="11200" dirty="0" err="1" smtClean="0"/>
              <a:t>Vectorizer</a:t>
            </a:r>
            <a:endParaRPr lang="en-US" sz="11200" dirty="0" smtClean="0"/>
          </a:p>
          <a:p>
            <a:r>
              <a:rPr lang="en-US" sz="11200" dirty="0" smtClean="0"/>
              <a:t>We </a:t>
            </a:r>
            <a:r>
              <a:rPr lang="en-US" sz="11200" dirty="0" smtClean="0"/>
              <a:t>know that this is classification problem so we </a:t>
            </a:r>
            <a:r>
              <a:rPr lang="en-US" sz="11200" dirty="0" smtClean="0"/>
              <a:t>use accuracy </a:t>
            </a:r>
            <a:r>
              <a:rPr lang="en-US" sz="11200" dirty="0" smtClean="0"/>
              <a:t>score, classification report and confusion </a:t>
            </a:r>
            <a:r>
              <a:rPr lang="en-US" sz="11200" dirty="0" smtClean="0"/>
              <a:t>matrix as </a:t>
            </a:r>
            <a:r>
              <a:rPr lang="en-US" sz="11200" dirty="0" smtClean="0"/>
              <a:t>our evaluation matrix. We also see the AUC score </a:t>
            </a:r>
            <a:r>
              <a:rPr lang="en-US" sz="11200" dirty="0" smtClean="0"/>
              <a:t>and also </a:t>
            </a:r>
            <a:r>
              <a:rPr lang="en-US" sz="11200" dirty="0" smtClean="0"/>
              <a:t>plot the AUC_ROC curve for our final model.</a:t>
            </a:r>
          </a:p>
          <a:p>
            <a:r>
              <a:rPr lang="en-US" sz="11200" dirty="0" smtClean="0"/>
              <a:t>As </a:t>
            </a:r>
            <a:r>
              <a:rPr lang="en-US" sz="11200" dirty="0" smtClean="0"/>
              <a:t>we know this dataset is imbalance so we don’t too </a:t>
            </a:r>
            <a:r>
              <a:rPr lang="en-US" sz="11200" dirty="0" smtClean="0"/>
              <a:t>much focus </a:t>
            </a:r>
            <a:r>
              <a:rPr lang="en-US" sz="11200" dirty="0" smtClean="0"/>
              <a:t>on accuracy score . We see the precision and </a:t>
            </a:r>
            <a:r>
              <a:rPr lang="en-US" sz="11200" dirty="0" smtClean="0"/>
              <a:t>recall value </a:t>
            </a:r>
            <a:r>
              <a:rPr lang="en-US" sz="11200" dirty="0" smtClean="0"/>
              <a:t>along with </a:t>
            </a:r>
            <a:r>
              <a:rPr lang="en-US" sz="11200" dirty="0" smtClean="0"/>
              <a:t>f1_score.</a:t>
            </a:r>
            <a:endParaRPr lang="en-US" sz="11200" dirty="0" smtClean="0"/>
          </a:p>
          <a:p>
            <a:r>
              <a:rPr lang="en-US" sz="11200" dirty="0" smtClean="0"/>
              <a:t>We also use Random Forest and </a:t>
            </a:r>
            <a:r>
              <a:rPr lang="en-US" sz="11200" dirty="0" err="1" smtClean="0"/>
              <a:t>XGBoost</a:t>
            </a:r>
            <a:r>
              <a:rPr lang="en-US" sz="11200" dirty="0" smtClean="0"/>
              <a:t> as </a:t>
            </a:r>
            <a:r>
              <a:rPr lang="en-US" sz="11200" dirty="0" smtClean="0"/>
              <a:t>our evaluation </a:t>
            </a:r>
            <a:r>
              <a:rPr lang="en-US" sz="11200" dirty="0" smtClean="0"/>
              <a:t>model without using </a:t>
            </a:r>
            <a:r>
              <a:rPr lang="en-US" sz="11200" dirty="0" err="1" smtClean="0"/>
              <a:t>hyperparameter</a:t>
            </a:r>
            <a:r>
              <a:rPr lang="en-US" sz="11200" dirty="0" smtClean="0"/>
              <a:t> </a:t>
            </a:r>
            <a:r>
              <a:rPr lang="en-US" sz="11200" dirty="0" smtClean="0"/>
              <a:t>tuning because </a:t>
            </a:r>
            <a:r>
              <a:rPr lang="en-US" sz="11200" dirty="0" smtClean="0"/>
              <a:t>our dataset is too large and it takes more </a:t>
            </a:r>
            <a:r>
              <a:rPr lang="en-US" sz="11200" dirty="0" smtClean="0"/>
              <a:t>than hour </a:t>
            </a:r>
            <a:r>
              <a:rPr lang="en-US" sz="11200" dirty="0" smtClean="0"/>
              <a:t>to give the result</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the Project: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In this project the sample data is provided to us </a:t>
            </a:r>
            <a:r>
              <a:rPr lang="en-US" dirty="0" smtClean="0"/>
              <a:t>from our </a:t>
            </a:r>
            <a:r>
              <a:rPr lang="en-US" dirty="0" smtClean="0"/>
              <a:t>client database.</a:t>
            </a:r>
          </a:p>
          <a:p>
            <a:endParaRPr lang="en-US" dirty="0" smtClean="0"/>
          </a:p>
          <a:p>
            <a:r>
              <a:rPr lang="en-US" dirty="0" smtClean="0"/>
              <a:t>This project is more about exploration, </a:t>
            </a:r>
            <a:r>
              <a:rPr lang="en-US" dirty="0" smtClean="0"/>
              <a:t>feature engineering </a:t>
            </a:r>
            <a:r>
              <a:rPr lang="en-US" dirty="0" smtClean="0"/>
              <a:t>and classification that can be done on </a:t>
            </a:r>
            <a:r>
              <a:rPr lang="en-US" dirty="0" smtClean="0"/>
              <a:t>this data</a:t>
            </a:r>
            <a:r>
              <a:rPr lang="en-US" dirty="0" smtClean="0"/>
              <a:t>. Since the data set is huge and includes </a:t>
            </a:r>
            <a:r>
              <a:rPr lang="en-US" dirty="0" smtClean="0"/>
              <a:t>many categories </a:t>
            </a:r>
            <a:r>
              <a:rPr lang="en-US" dirty="0" smtClean="0"/>
              <a:t>of comments, we can do good amount </a:t>
            </a:r>
            <a:r>
              <a:rPr lang="en-US" dirty="0" smtClean="0"/>
              <a:t>of data </a:t>
            </a:r>
            <a:r>
              <a:rPr lang="en-US" dirty="0" smtClean="0"/>
              <a:t>exploration and derive some interesting </a:t>
            </a:r>
            <a:r>
              <a:rPr lang="en-US" dirty="0" smtClean="0"/>
              <a:t>features using </a:t>
            </a:r>
            <a:r>
              <a:rPr lang="en-US" dirty="0" smtClean="0"/>
              <a:t>the comments text column available.</a:t>
            </a:r>
          </a:p>
          <a:p>
            <a:endParaRPr lang="en-US" dirty="0" smtClean="0"/>
          </a:p>
          <a:p>
            <a:r>
              <a:rPr lang="en-US" dirty="0" smtClean="0"/>
              <a:t>We make a machine learning model in order </a:t>
            </a:r>
            <a:r>
              <a:rPr lang="en-US" dirty="0" smtClean="0"/>
              <a:t>to improve </a:t>
            </a:r>
            <a:r>
              <a:rPr lang="en-US" dirty="0" smtClean="0"/>
              <a:t>the need to build a model that </a:t>
            </a:r>
            <a:r>
              <a:rPr lang="en-US" dirty="0" smtClean="0"/>
              <a:t>can differentiate </a:t>
            </a:r>
            <a:r>
              <a:rPr lang="en-US" dirty="0" smtClean="0"/>
              <a:t>between comments and its categories.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988840"/>
            <a:ext cx="8534400" cy="2088232"/>
          </a:xfrm>
        </p:spPr>
        <p:txBody>
          <a:bodyPr>
            <a:normAutofit/>
          </a:bodyPr>
          <a:lstStyle/>
          <a:p>
            <a:r>
              <a:rPr lang="en-US" sz="6000" dirty="0" smtClean="0">
                <a:solidFill>
                  <a:srgbClr val="3A2A4C"/>
                </a:solidFill>
              </a:rPr>
              <a:t>THANK YOU</a:t>
            </a:r>
            <a:endParaRPr lang="en-US" sz="6000" dirty="0">
              <a:solidFill>
                <a:srgbClr val="3A2A4C"/>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123</TotalTime>
  <Words>727</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Malignant Comments Classifier Project</vt:lpstr>
      <vt:lpstr>Basic Introduction of the Project</vt:lpstr>
      <vt:lpstr>Problem Statement</vt:lpstr>
      <vt:lpstr>Data Cleaning steps</vt:lpstr>
      <vt:lpstr>Visualization:</vt:lpstr>
      <vt:lpstr>Modeling Parts:</vt:lpstr>
      <vt:lpstr>Conclusion of the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Classiifer Project</dc:title>
  <dc:creator>Friends</dc:creator>
  <cp:lastModifiedBy>Friends</cp:lastModifiedBy>
  <cp:revision>8</cp:revision>
  <dcterms:created xsi:type="dcterms:W3CDTF">2021-03-06T11:18:01Z</dcterms:created>
  <dcterms:modified xsi:type="dcterms:W3CDTF">2021-03-07T01:58:27Z</dcterms:modified>
</cp:coreProperties>
</file>