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lmarai Bold" charset="1" panose="00000000000000000000"/>
      <p:regular r:id="rId11"/>
    </p:embeddedFont>
    <p:embeddedFont>
      <p:font typeface="Times New Roman MT" charset="1" panose="02030502070405020303"/>
      <p:regular r:id="rId12"/>
    </p:embeddedFont>
    <p:embeddedFont>
      <p:font typeface="Times New Roman MT Bold" charset="1" panose="02030802070405020303"/>
      <p:regular r:id="rId13"/>
    </p:embeddedFont>
    <p:embeddedFont>
      <p:font typeface="Almarai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940" y="-49159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8" y="0"/>
                </a:lnTo>
                <a:lnTo>
                  <a:pt x="8754598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01419" y="5061812"/>
            <a:ext cx="5246522" cy="7495031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57142" t="0" r="-5714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2201419" y="5061812"/>
            <a:ext cx="5246522" cy="7495031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9144000" y="6196748"/>
            <a:ext cx="2564685" cy="3663835"/>
            <a:chOff x="0" y="0"/>
            <a:chExt cx="444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805262" y="-3450194"/>
            <a:ext cx="6752859" cy="9646942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1428" t="0" r="-21428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805262" y="-3450194"/>
            <a:ext cx="6752859" cy="9646942"/>
            <a:chOff x="0" y="0"/>
            <a:chExt cx="4445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6605949" y="3464712"/>
            <a:ext cx="841991" cy="84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26211" t="0" r="-126211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3291483"/>
            <a:ext cx="7231514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SUMMARY-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061103"/>
            <a:ext cx="10134937" cy="154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COMPANY  FINANCIALS DASHBOARD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24961" y="473399"/>
            <a:ext cx="4796714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1112" y="2634807"/>
            <a:ext cx="14470485" cy="393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3999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Provide stakeholders with interactive insights on sales, profit, and market performance across segments, countries, and products.</a:t>
            </a:r>
          </a:p>
          <a:p>
            <a:pPr algn="l">
              <a:lnSpc>
                <a:spcPts val="5519"/>
              </a:lnSpc>
            </a:pPr>
          </a:p>
          <a:p>
            <a:pPr algn="l">
              <a:lnSpc>
                <a:spcPts val="5519"/>
              </a:lnSpc>
            </a:pPr>
            <a:r>
              <a:rPr lang="en-US" sz="3999" b="true">
                <a:solidFill>
                  <a:srgbClr val="FFFFFF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Tools Used:</a:t>
            </a:r>
          </a:p>
          <a:p>
            <a:pPr algn="l">
              <a:lnSpc>
                <a:spcPts val="5519"/>
              </a:lnSpc>
            </a:pPr>
            <a:r>
              <a:rPr lang="en-US" sz="3999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Power BI (interactive dashboards, slicers, KPIs, charts)</a:t>
            </a:r>
          </a:p>
          <a:p>
            <a:pPr algn="l">
              <a:lnSpc>
                <a:spcPts val="303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2350155" y="872011"/>
            <a:ext cx="971550" cy="193376"/>
            <a:chOff x="0" y="0"/>
            <a:chExt cx="255881" cy="509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5881" cy="50930"/>
            </a:xfrm>
            <a:custGeom>
              <a:avLst/>
              <a:gdLst/>
              <a:ahLst/>
              <a:cxnLst/>
              <a:rect r="r" b="b" t="t" l="l"/>
              <a:pathLst>
                <a:path h="50930" w="255881">
                  <a:moveTo>
                    <a:pt x="0" y="0"/>
                  </a:moveTo>
                  <a:lnTo>
                    <a:pt x="255881" y="0"/>
                  </a:lnTo>
                  <a:lnTo>
                    <a:pt x="255881" y="50930"/>
                  </a:lnTo>
                  <a:lnTo>
                    <a:pt x="0" y="5093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55881" cy="9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028700" y="416288"/>
            <a:ext cx="1224824" cy="12248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24961" y="473399"/>
            <a:ext cx="9433782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KEY METRICS (KPIS):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1112" y="2634807"/>
            <a:ext cx="14470485" cy="324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Total Sales: 1.99 M</a:t>
            </a: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Total Profit: 437.8 K</a:t>
            </a: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Total Units: 22.7 K</a:t>
            </a:r>
          </a:p>
          <a:p>
            <a:pPr algn="l"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Profit Margin: 22 %</a:t>
            </a:r>
          </a:p>
          <a:p>
            <a:pPr algn="l">
              <a:lnSpc>
                <a:spcPts val="303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2350155" y="872011"/>
            <a:ext cx="971550" cy="193376"/>
            <a:chOff x="0" y="0"/>
            <a:chExt cx="255881" cy="509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5881" cy="50930"/>
            </a:xfrm>
            <a:custGeom>
              <a:avLst/>
              <a:gdLst/>
              <a:ahLst/>
              <a:cxnLst/>
              <a:rect r="r" b="b" t="t" l="l"/>
              <a:pathLst>
                <a:path h="50930" w="255881">
                  <a:moveTo>
                    <a:pt x="0" y="0"/>
                  </a:moveTo>
                  <a:lnTo>
                    <a:pt x="255881" y="0"/>
                  </a:lnTo>
                  <a:lnTo>
                    <a:pt x="255881" y="50930"/>
                  </a:lnTo>
                  <a:lnTo>
                    <a:pt x="0" y="5093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55881" cy="9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028700" y="416288"/>
            <a:ext cx="1224824" cy="12248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24961" y="473399"/>
            <a:ext cx="11954906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MAIN VISUALS / INSIGHTS: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3617" y="2107525"/>
            <a:ext cx="15100766" cy="666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Sales &amp; Profit Over Time – Monthly trend of revenue and profit, showing seasonal fluctuations.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Sales by Segment – Government, Enterprise and Small Business segments dominate sales.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Profit by Country – Highest profitability in the US, followed by Canada, Mexico, Germany and France.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Sales by Country (Map) – Geographic view of revenue distribution.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Sales by Segment &amp; Country (Stacked Column) – See how each segment contributes within each country.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Profit Margin by Product – Identifies high-margin products such as VTT and Velo versus lower-margin items.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Matrix Table – Year-wise breakdown of total sales and profit per segment.</a:t>
            </a:r>
          </a:p>
          <a:p>
            <a:pPr algn="l">
              <a:lnSpc>
                <a:spcPts val="303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2350155" y="872011"/>
            <a:ext cx="971550" cy="193376"/>
            <a:chOff x="0" y="0"/>
            <a:chExt cx="255881" cy="509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5881" cy="50930"/>
            </a:xfrm>
            <a:custGeom>
              <a:avLst/>
              <a:gdLst/>
              <a:ahLst/>
              <a:cxnLst/>
              <a:rect r="r" b="b" t="t" l="l"/>
              <a:pathLst>
                <a:path h="50930" w="255881">
                  <a:moveTo>
                    <a:pt x="0" y="0"/>
                  </a:moveTo>
                  <a:lnTo>
                    <a:pt x="255881" y="0"/>
                  </a:lnTo>
                  <a:lnTo>
                    <a:pt x="255881" y="50930"/>
                  </a:lnTo>
                  <a:lnTo>
                    <a:pt x="0" y="5093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55881" cy="9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028700" y="416288"/>
            <a:ext cx="1224824" cy="12248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24961" y="473399"/>
            <a:ext cx="11954906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INTERACTIVITY: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3617" y="2107525"/>
            <a:ext cx="15100766" cy="142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Slicers for Year, Quarter, Segment, Country and Discount Band allow stakeholders to drill down by time period, geography and segment.</a:t>
            </a:r>
          </a:p>
          <a:p>
            <a:pPr algn="l">
              <a:lnSpc>
                <a:spcPts val="303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2350155" y="872011"/>
            <a:ext cx="971550" cy="193376"/>
            <a:chOff x="0" y="0"/>
            <a:chExt cx="255881" cy="509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5881" cy="50930"/>
            </a:xfrm>
            <a:custGeom>
              <a:avLst/>
              <a:gdLst/>
              <a:ahLst/>
              <a:cxnLst/>
              <a:rect r="r" b="b" t="t" l="l"/>
              <a:pathLst>
                <a:path h="50930" w="255881">
                  <a:moveTo>
                    <a:pt x="0" y="0"/>
                  </a:moveTo>
                  <a:lnTo>
                    <a:pt x="255881" y="0"/>
                  </a:lnTo>
                  <a:lnTo>
                    <a:pt x="255881" y="50930"/>
                  </a:lnTo>
                  <a:lnTo>
                    <a:pt x="0" y="5093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55881" cy="9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028700" y="416288"/>
            <a:ext cx="1224824" cy="12248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3524465"/>
            <a:ext cx="11954906" cy="99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OUTCOME / VALUE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463630"/>
            <a:ext cx="16230600" cy="247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Quick executive overview of company performance.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Ability to compare markets, segments and products at a glance.</a:t>
            </a:r>
          </a:p>
          <a:p>
            <a:pPr algn="l" marL="647700" indent="-323850" lvl="1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Supports data-driven decisions on where to focus sales efforts, adjust pricing or manage discounts.</a:t>
            </a:r>
          </a:p>
          <a:p>
            <a:pPr algn="l">
              <a:lnSpc>
                <a:spcPts val="303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DAGz-T2UoeQ</dc:identifier>
  <dcterms:modified xsi:type="dcterms:W3CDTF">2011-08-01T06:04:30Z</dcterms:modified>
  <cp:revision>1</cp:revision>
  <dc:title>Summary-</dc:title>
</cp:coreProperties>
</file>