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288" r:id="rId8"/>
    <p:sldId id="266" r:id="rId9"/>
    <p:sldId id="348" r:id="rId10"/>
    <p:sldId id="344" r:id="rId11"/>
    <p:sldId id="349" r:id="rId12"/>
    <p:sldId id="350" r:id="rId13"/>
    <p:sldId id="351" r:id="rId14"/>
    <p:sldId id="352" r:id="rId15"/>
    <p:sldId id="353" r:id="rId16"/>
    <p:sldId id="275"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73" d="100"/>
          <a:sy n="73" d="100"/>
        </p:scale>
        <p:origin x="-35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VIII Semester, Department of ISE, RNSIT</a:t>
            </a:r>
          </a:p>
        </p:txBody>
      </p:sp>
      <p:sp>
        <p:nvSpPr>
          <p:cNvPr id="8" name="Footer Placeholder 7"/>
          <p:cNvSpPr>
            <a:spLocks noGrp="1"/>
          </p:cNvSpPr>
          <p:nvPr>
            <p:ph type="ftr" sz="quarter" idx="11"/>
          </p:nvPr>
        </p:nvSpPr>
        <p:spPr/>
        <p:txBody>
          <a:bodyPr/>
          <a:lstStyle/>
          <a:p>
            <a:r>
              <a:rPr lang="en-US" dirty="0"/>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VIII Semester, Department of ISE, RNSIT</a:t>
            </a:r>
          </a:p>
        </p:txBody>
      </p:sp>
      <p:sp>
        <p:nvSpPr>
          <p:cNvPr id="4" name="Footer Placeholder 3"/>
          <p:cNvSpPr>
            <a:spLocks noGrp="1"/>
          </p:cNvSpPr>
          <p:nvPr>
            <p:ph type="ftr" sz="quarter" idx="11"/>
          </p:nvPr>
        </p:nvSpPr>
        <p:spPr/>
        <p:txBody>
          <a:bodyPr/>
          <a:lstStyle/>
          <a:p>
            <a:r>
              <a:rPr lang="en-US" dirty="0"/>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VIII Semester, Department of ISE, RNSIT</a:t>
            </a:r>
          </a:p>
        </p:txBody>
      </p:sp>
      <p:sp>
        <p:nvSpPr>
          <p:cNvPr id="3" name="Footer Placeholder 2"/>
          <p:cNvSpPr>
            <a:spLocks noGrp="1"/>
          </p:cNvSpPr>
          <p:nvPr>
            <p:ph type="ftr" sz="quarter" idx="11"/>
          </p:nvPr>
        </p:nvSpPr>
        <p:spPr/>
        <p:txBody>
          <a:bodyPr/>
          <a:lstStyle/>
          <a:p>
            <a:r>
              <a:rPr lang="en-US" dirty="0"/>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www.ijert.org/research/recommender-systems-types-of-filtering-techniques-IJERTV3IS110197.pdf" TargetMode="External" /><Relationship Id="rId2" Type="http://schemas.openxmlformats.org/officeDocument/2006/relationships/hyperlink" Target="https://en.wikipedia.org/wiki/Recommender_system" TargetMode="External" /><Relationship Id="rId1" Type="http://schemas.openxmlformats.org/officeDocument/2006/relationships/slideLayout" Target="../slideLayouts/slideLayout2.xml" /><Relationship Id="rId4" Type="http://schemas.openxmlformats.org/officeDocument/2006/relationships/hyperlink" Target="https://www.analyticssteps.com/blogs/what-are-recommendation-systems-machine-learnin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447916"/>
            <a:ext cx="12192000" cy="1285884"/>
          </a:xfrm>
        </p:spPr>
        <p:txBody>
          <a:bodyPr>
            <a:normAutofit/>
          </a:bodyPr>
          <a:lstStyle/>
          <a:p>
            <a:pPr algn="ctr"/>
            <a:r>
              <a:rPr lang="en-US" sz="3400" i="1" dirty="0">
                <a:solidFill>
                  <a:srgbClr val="FF0000"/>
                </a:solidFill>
              </a:rPr>
              <a:t>Netflix Movie Recommendation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594712"/>
            <a:ext cx="4457704" cy="824888"/>
          </a:xfrm>
        </p:spPr>
        <p:txBody>
          <a:bodyPr>
            <a:noAutofit/>
          </a:bodyPr>
          <a:lstStyle/>
          <a:p>
            <a:pPr lvl="0" algn="ctr" fontAlgn="base">
              <a:spcBef>
                <a:spcPct val="0"/>
              </a:spcBef>
              <a:spcAft>
                <a:spcPct val="0"/>
              </a:spcAft>
            </a:pPr>
            <a:r>
              <a:rPr lang="en-US" sz="2400" b="1" dirty="0" err="1">
                <a:solidFill>
                  <a:srgbClr val="C00000"/>
                </a:solidFill>
                <a:latin typeface="Times New Roman" pitchFamily="18" charset="0"/>
                <a:cs typeface="Times New Roman" pitchFamily="18" charset="0"/>
              </a:rPr>
              <a:t>Hithaishini</a:t>
            </a:r>
            <a:r>
              <a:rPr lang="en-US" sz="2400" b="1" dirty="0">
                <a:solidFill>
                  <a:srgbClr val="C00000"/>
                </a:solidFill>
                <a:latin typeface="Times New Roman" pitchFamily="18" charset="0"/>
                <a:cs typeface="Times New Roman" pitchFamily="18" charset="0"/>
              </a:rPr>
              <a:t> S</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a:t>
            </a:r>
            <a:r>
              <a:rPr lang="en-US" sz="2400" b="1">
                <a:solidFill>
                  <a:srgbClr val="000066"/>
                </a:solidFill>
                <a:latin typeface="Times New Roman" pitchFamily="18" charset="0"/>
                <a:cs typeface="Times New Roman" pitchFamily="18" charset="0"/>
              </a:rPr>
              <a:t>: 1RN18IS052</a:t>
            </a:r>
            <a:endParaRPr lang="en-IN" sz="2400" b="1" dirty="0">
              <a:solidFill>
                <a:srgbClr val="000066"/>
              </a:solidFill>
            </a:endParaRPr>
          </a:p>
        </p:txBody>
      </p:sp>
      <p:sp>
        <p:nvSpPr>
          <p:cNvPr id="7" name="Rectangle 6"/>
          <p:cNvSpPr/>
          <p:nvPr/>
        </p:nvSpPr>
        <p:spPr>
          <a:xfrm>
            <a:off x="0" y="12733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244025"/>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976735"/>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Mrs. </a:t>
            </a:r>
            <a:r>
              <a:rPr lang="en-US" sz="2000" b="1">
                <a:solidFill>
                  <a:srgbClr val="000066"/>
                </a:solidFill>
                <a:latin typeface="Times New Roman" pitchFamily="18" charset="0"/>
                <a:cs typeface="Times New Roman" pitchFamily="18" charset="0"/>
              </a:rPr>
              <a:t>Kusuma </a:t>
            </a:r>
            <a:r>
              <a:rPr lang="en-IN" sz="2000" b="1">
                <a:solidFill>
                  <a:srgbClr val="000066"/>
                </a:solidFill>
                <a:latin typeface="Times New Roman" pitchFamily="18" charset="0"/>
                <a:cs typeface="Times New Roman" pitchFamily="18" charset="0"/>
              </a:rPr>
              <a:t>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84885"/>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US" sz="2000" b="1" dirty="0" err="1">
                <a:solidFill>
                  <a:srgbClr val="000066"/>
                </a:solidFill>
                <a:latin typeface="Times New Roman" pitchFamily="18" charset="0"/>
                <a:cs typeface="Times New Roman" pitchFamily="18" charset="0"/>
              </a:rPr>
              <a:t>Aman</a:t>
            </a:r>
            <a:r>
              <a:rPr lang="en-US" sz="2000" b="1" dirty="0">
                <a:solidFill>
                  <a:srgbClr val="000066"/>
                </a:solidFill>
                <a:latin typeface="Times New Roman" pitchFamily="18" charset="0"/>
                <a:cs typeface="Times New Roman" pitchFamily="18" charset="0"/>
              </a:rPr>
              <a:t> </a:t>
            </a:r>
            <a:r>
              <a:rPr lang="en-US" sz="2000" b="1" dirty="0" err="1">
                <a:solidFill>
                  <a:srgbClr val="000066"/>
                </a:solidFill>
                <a:latin typeface="Times New Roman" pitchFamily="18" charset="0"/>
                <a:cs typeface="Times New Roman" pitchFamily="18" charset="0"/>
              </a:rPr>
              <a:t>Upadhyay</a:t>
            </a:r>
            <a:endParaRPr lang="en-US" sz="2000" b="1" dirty="0">
              <a:solidFill>
                <a:srgbClr val="000066"/>
              </a:solidFill>
              <a:latin typeface="Times New Roman" pitchFamily="18" charset="0"/>
              <a:cs typeface="Times New Roman" pitchFamily="18" charset="0"/>
            </a:endParaRPr>
          </a:p>
          <a:p>
            <a:pPr lvl="0" algn="ctr" fontAlgn="base">
              <a:spcBef>
                <a:spcPct val="0"/>
              </a:spcBef>
              <a:spcAft>
                <a:spcPct val="0"/>
              </a:spcAft>
            </a:pPr>
            <a:r>
              <a:rPr lang="en-US" sz="2000" dirty="0">
                <a:solidFill>
                  <a:schemeClr val="tx1">
                    <a:lumMod val="85000"/>
                    <a:lumOff val="15000"/>
                  </a:schemeClr>
                </a:solidFill>
                <a:latin typeface="Times New Roman" pitchFamily="18" charset="0"/>
                <a:ea typeface="Times New Roman" pitchFamily="18" charset="0"/>
                <a:cs typeface="Times New Roman" pitchFamily="18" charset="0"/>
              </a:rPr>
              <a:t>NASTECH</a:t>
            </a:r>
            <a:endParaRPr lang="pt-BR" sz="2000" b="1" dirty="0">
              <a:solidFill>
                <a:srgbClr val="000066"/>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2050" name="Picture 2"/>
          <p:cNvPicPr>
            <a:picLocks noChangeAspect="1" noChangeArrowheads="1"/>
          </p:cNvPicPr>
          <p:nvPr/>
        </p:nvPicPr>
        <p:blipFill>
          <a:blip r:embed="rId3"/>
          <a:srcRect l="7028" t="29167" r="9224" b="52083"/>
          <a:stretch>
            <a:fillRect/>
          </a:stretch>
        </p:blipFill>
        <p:spPr bwMode="auto">
          <a:xfrm>
            <a:off x="762000" y="838200"/>
            <a:ext cx="11155680" cy="14042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7247" t="32292" r="8419" b="12500"/>
          <a:stretch>
            <a:fillRect/>
          </a:stretch>
        </p:blipFill>
        <p:spPr bwMode="auto">
          <a:xfrm>
            <a:off x="762000" y="2362200"/>
            <a:ext cx="10972800" cy="4038600"/>
          </a:xfrm>
          <a:prstGeom prst="rect">
            <a:avLst/>
          </a:prstGeom>
          <a:noFill/>
          <a:ln w="9525">
            <a:noFill/>
            <a:miter lim="800000"/>
            <a:headEnd/>
            <a:tailEnd/>
          </a:ln>
          <a:effectLst/>
        </p:spPr>
      </p:pic>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3074" name="Picture 2"/>
          <p:cNvPicPr>
            <a:picLocks noChangeAspect="1" noChangeArrowheads="1"/>
          </p:cNvPicPr>
          <p:nvPr/>
        </p:nvPicPr>
        <p:blipFill>
          <a:blip r:embed="rId2"/>
          <a:srcRect l="9956" t="34375" r="9809" b="12500"/>
          <a:stretch>
            <a:fillRect/>
          </a:stretch>
        </p:blipFill>
        <p:spPr bwMode="auto">
          <a:xfrm>
            <a:off x="914400" y="76200"/>
            <a:ext cx="10439400" cy="3886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1347" t="47917" r="9590" b="13542"/>
          <a:stretch>
            <a:fillRect/>
          </a:stretch>
        </p:blipFill>
        <p:spPr bwMode="auto">
          <a:xfrm>
            <a:off x="1066800" y="3276600"/>
            <a:ext cx="10287000" cy="2819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4098" name="Picture 2"/>
          <p:cNvPicPr>
            <a:picLocks noChangeAspect="1" noChangeArrowheads="1"/>
          </p:cNvPicPr>
          <p:nvPr/>
        </p:nvPicPr>
        <p:blipFill>
          <a:blip r:embed="rId2"/>
          <a:srcRect l="9369" t="28125" r="9189" b="11458"/>
          <a:stretch>
            <a:fillRect/>
          </a:stretch>
        </p:blipFill>
        <p:spPr bwMode="auto">
          <a:xfrm>
            <a:off x="1447800" y="609600"/>
            <a:ext cx="9620117" cy="49377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rmAutofit fontScale="90000"/>
          </a:bodyPr>
          <a:lstStyle/>
          <a:p>
            <a:pPr algn="ctr"/>
            <a:r>
              <a:rPr lang="en-US" dirty="0">
                <a:solidFill>
                  <a:schemeClr val="accent1">
                    <a:lumMod val="75000"/>
                  </a:schemeClr>
                </a:solidFill>
                <a:latin typeface="Times New Roman" pitchFamily="18" charset="0"/>
                <a:cs typeface="Times New Roman" pitchFamily="18" charset="0"/>
              </a:rPr>
              <a:t>RESULTS</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5122" name="Picture 2"/>
          <p:cNvPicPr>
            <a:picLocks noChangeAspect="1" noChangeArrowheads="1"/>
          </p:cNvPicPr>
          <p:nvPr/>
        </p:nvPicPr>
        <p:blipFill>
          <a:blip r:embed="rId2"/>
          <a:srcRect l="9370" t="31250" r="35578" b="15625"/>
          <a:stretch>
            <a:fillRect/>
          </a:stretch>
        </p:blipFill>
        <p:spPr bwMode="auto">
          <a:xfrm>
            <a:off x="1066800" y="1371600"/>
            <a:ext cx="9525000"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6146" name="Picture 2"/>
          <p:cNvPicPr>
            <a:picLocks noChangeAspect="1" noChangeArrowheads="1"/>
          </p:cNvPicPr>
          <p:nvPr/>
        </p:nvPicPr>
        <p:blipFill>
          <a:blip r:embed="rId2"/>
          <a:srcRect l="14641" t="37500" r="13324" b="6250"/>
          <a:stretch>
            <a:fillRect/>
          </a:stretch>
        </p:blipFill>
        <p:spPr bwMode="auto">
          <a:xfrm>
            <a:off x="1481667" y="990600"/>
            <a:ext cx="9719733" cy="4267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Picture 3"/>
          <p:cNvPicPr>
            <a:picLocks noChangeAspect="1" noChangeArrowheads="1"/>
          </p:cNvPicPr>
          <p:nvPr/>
        </p:nvPicPr>
        <p:blipFill>
          <a:blip r:embed="rId2"/>
          <a:srcRect l="14275" t="30208" r="13690" b="13542"/>
          <a:stretch>
            <a:fillRect/>
          </a:stretch>
        </p:blipFill>
        <p:spPr bwMode="auto">
          <a:xfrm>
            <a:off x="1474724" y="152400"/>
            <a:ext cx="9726676" cy="4270248"/>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l="14056" t="64583" r="13909" b="25000"/>
          <a:stretch>
            <a:fillRect/>
          </a:stretch>
        </p:blipFill>
        <p:spPr bwMode="auto">
          <a:xfrm>
            <a:off x="685800" y="4800600"/>
            <a:ext cx="11201400" cy="106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71600"/>
            <a:ext cx="11089232" cy="4865712"/>
          </a:xfrm>
        </p:spPr>
        <p:txBody>
          <a:bodyPr>
            <a:normAutofit/>
          </a:bodyPr>
          <a:lstStyle/>
          <a:p>
            <a:pPr algn="just"/>
            <a:r>
              <a:rPr lang="en-US" sz="2400" dirty="0">
                <a:latin typeface="Times New Roman" pitchFamily="18" charset="0"/>
                <a:cs typeface="Times New Roman" pitchFamily="18" charset="0"/>
              </a:rPr>
              <a:t>We create recommenders using demographic, content- based and collaborative filtering. While demographic filtering is very elementary and cannot be used practically, Hybrid Systems can take advantage of content-based and collaborative filtering as the two approaches are proved to be almost complimentary.</a:t>
            </a:r>
          </a:p>
          <a:p>
            <a:pPr algn="just"/>
            <a:r>
              <a:rPr lang="en-US" sz="2400" dirty="0">
                <a:latin typeface="Times New Roman" pitchFamily="18" charset="0"/>
                <a:cs typeface="Times New Roman" pitchFamily="18" charset="0"/>
              </a:rPr>
              <a:t>In this project, to improve the accuracy, quality and scalability of movie recommendation system, a hybrid approach by unifying content based filtering and collaborative filtering; using Singular Value Decomposition (SVD) as a classifier and Cosine Similarity is presented in the proposed methodology.</a:t>
            </a:r>
          </a:p>
          <a:p>
            <a:pPr algn="just"/>
            <a:r>
              <a:rPr lang="en-US" sz="2400" dirty="0">
                <a:latin typeface="Times New Roman" pitchFamily="18" charset="0"/>
                <a:cs typeface="Times New Roman" pitchFamily="18" charset="0"/>
              </a:rPr>
              <a:t>Also, computing time of the proposed approach is lesser than the other two pure approaches.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1828800"/>
            <a:ext cx="11317394" cy="4408512"/>
          </a:xfrm>
        </p:spPr>
        <p:txBody>
          <a:bodyPr anchor="t">
            <a:normAutofit/>
          </a:bodyPr>
          <a:lstStyle/>
          <a:p>
            <a:pPr algn="just"/>
            <a:r>
              <a:rPr lang="en-US" sz="2400" dirty="0">
                <a:latin typeface="Times New Roman" pitchFamily="18" charset="0"/>
                <a:cs typeface="Times New Roman" pitchFamily="18" charset="0"/>
              </a:rPr>
              <a:t>A possible extension of the hybrid model is creating a feature vector for model and training a neural network to learn the importance or the weights of each model. Such a linear combination model can highly improve the recommendations. Learning to rank using deep learning methods is another possible extension. </a:t>
            </a:r>
          </a:p>
          <a:p>
            <a:pPr algn="just"/>
            <a:r>
              <a:rPr lang="en-US" sz="2400" dirty="0">
                <a:latin typeface="Times New Roman" pitchFamily="18" charset="0"/>
                <a:cs typeface="Times New Roman" pitchFamily="18" charset="0"/>
              </a:rPr>
              <a:t>Currently, we have implemented the models using the smaller dataset. Extending this to the larger dataset and observing the results is yet another future task.</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295400"/>
            <a:ext cx="10370368" cy="5060950"/>
          </a:xfrm>
        </p:spPr>
        <p:txBody>
          <a:bodyPr>
            <a:normAutofit/>
          </a:bodyPr>
          <a:lstStyle/>
          <a:p>
            <a:pPr marL="0" indent="0">
              <a:buNone/>
            </a:pPr>
            <a:r>
              <a:rPr lang="en-US" sz="2000" dirty="0">
                <a:solidFill>
                  <a:schemeClr val="tx1">
                    <a:lumMod val="75000"/>
                    <a:lumOff val="25000"/>
                  </a:schemeClr>
                </a:solidFill>
                <a:latin typeface="Times New Roman" pitchFamily="18" charset="0"/>
                <a:cs typeface="Times New Roman" pitchFamily="18" charset="0"/>
              </a:rPr>
              <a:t>[1]	</a:t>
            </a:r>
            <a:r>
              <a:rPr lang="en-US" sz="2000" dirty="0">
                <a:latin typeface="Times New Roman" pitchFamily="18" charset="0"/>
                <a:cs typeface="Times New Roman" pitchFamily="18" charset="0"/>
                <a:hlinkClick r:id="rId2"/>
              </a:rPr>
              <a:t>https://en.wikipedia.org/wiki/Recommender_system</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[2] 	</a:t>
            </a:r>
            <a:r>
              <a:rPr lang="en-US" sz="2000" dirty="0">
                <a:latin typeface="Times New Roman" pitchFamily="18" charset="0"/>
                <a:cs typeface="Times New Roman" pitchFamily="18" charset="0"/>
                <a:hlinkClick r:id="rId3"/>
              </a:rPr>
              <a:t>https://www.ijert.org/research/recommender-systems-types-of-filtering-techniques-IJERTV3IS110197.pdf</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[3]	</a:t>
            </a:r>
            <a:r>
              <a:rPr lang="en-US" sz="2000" dirty="0">
                <a:latin typeface="Times New Roman" pitchFamily="18" charset="0"/>
                <a:cs typeface="Times New Roman" pitchFamily="18" charset="0"/>
              </a:rPr>
              <a:t>2018 IEEE 9th International Conference on Software Engineering and Service Science (ICSESS) Date of Conference: 23-25 Nov. 2018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a:latin typeface="Times New Roman" pitchFamily="18" charset="0"/>
                <a:cs typeface="Times New Roman" pitchFamily="18" charset="0"/>
                <a:hlinkClick r:id="rId4"/>
              </a:rPr>
              <a:t>https://www.analyticssteps.com/blogs/what-are-recommendation-systems-machine-learning</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[5]	</a:t>
            </a:r>
            <a:r>
              <a:rPr lang="en-US" sz="2000" dirty="0">
                <a:latin typeface="Times New Roman" pitchFamily="18" charset="0"/>
                <a:cs typeface="Times New Roman" pitchFamily="18" charset="0"/>
              </a:rPr>
              <a:t>Kaggle </a:t>
            </a:r>
            <a:endParaRPr lang="en-US" sz="2000"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7" name="Title 1"/>
          <p:cNvSpPr>
            <a:spLocks noGrp="1"/>
          </p:cNvSpPr>
          <p:nvPr>
            <p:ph type="title"/>
          </p:nvPr>
        </p:nvSpPr>
        <p:spPr>
          <a:xfrm>
            <a:off x="2362200" y="352404"/>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REFERENCES</a:t>
            </a:r>
            <a:endParaRPr lang="en-IN" sz="32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52600" y="1066801"/>
            <a:ext cx="8686800" cy="5110164"/>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219200"/>
            <a:ext cx="10134600" cy="4730080"/>
          </a:xfrm>
        </p:spPr>
        <p:txBody>
          <a:bodyPr>
            <a:noAutofit/>
          </a:bodyPr>
          <a:lstStyle/>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Recommendation Systems are a type of information filtering systems as they improve the quality of search results and provides items that are more relevant to the search item or are related to the search history of the user.</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They are used to predict the rating or preference that a user would give to an item.</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This recommender system is a simple algorithm whose aim is to provide the most relevant information to a user by discovering patterns in a dataset.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108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19200"/>
            <a:ext cx="10657184" cy="4267200"/>
          </a:xfrm>
        </p:spPr>
        <p:txBody>
          <a:bodyPr>
            <a:no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Established in 1998, NASTECH is one of the leading providers of IT solutions and services that specializes in offering up to-date technological solutions aimed at facilitating the digital transformation of SMEs and global corporations.</a:t>
            </a:r>
          </a:p>
          <a:p>
            <a:pPr algn="just">
              <a:lnSpc>
                <a:spcPct val="120000"/>
              </a:lnSpc>
              <a:buFont typeface="Wingdings" pitchFamily="2" charset="2"/>
              <a:buChar char="Ø"/>
            </a:pPr>
            <a:r>
              <a:rPr lang="en-US" sz="2400" dirty="0">
                <a:latin typeface="Times New Roman" pitchFamily="18" charset="0"/>
                <a:cs typeface="Times New Roman" pitchFamily="18" charset="0"/>
              </a:rPr>
              <a:t>NASTECH is specialized in creating effective solutions through proper analysis, consultation, design and testing. The company is able to successfully address the challenges that stand in the clients way.</a:t>
            </a:r>
            <a:endParaRPr lang="en-US" sz="2400" b="1" dirty="0">
              <a:latin typeface="Times New Roman" pitchFamily="18" charset="0"/>
              <a:cs typeface="Times New Roman" pitchFamily="18" charset="0"/>
            </a:endParaRPr>
          </a:p>
          <a:p>
            <a:pPr algn="just">
              <a:lnSpc>
                <a:spcPct val="120000"/>
              </a:lnSpc>
              <a:buFont typeface="Wingdings" pitchFamily="2" charset="2"/>
              <a:buChar char="Ø"/>
            </a:pPr>
            <a:r>
              <a:rPr lang="en-US" sz="2400" dirty="0">
                <a:latin typeface="Times New Roman" pitchFamily="18" charset="0"/>
                <a:cs typeface="Times New Roman" pitchFamily="18" charset="0"/>
              </a:rPr>
              <a:t>Goal of the company is to keep clients on the leading edge of information transfer technologies, adding significant value to their business and accomplish this by creating a long-term relationship with each partner by combining creative and cost effective solutions.</a:t>
            </a: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A recommendation system or recommendation engine is a model used for information filtering where it tries to predict the preferences of a user and provide suggestion based on these preferences.</a:t>
            </a:r>
          </a:p>
          <a:p>
            <a:pPr algn="just">
              <a:lnSpc>
                <a:spcPct val="120000"/>
              </a:lnSpc>
              <a:buFont typeface="Wingdings" pitchFamily="2" charset="2"/>
              <a:buChar char="Ø"/>
            </a:pPr>
            <a:r>
              <a:rPr lang="en-US" sz="2400" dirty="0">
                <a:latin typeface="Times New Roman" pitchFamily="18" charset="0"/>
                <a:cs typeface="Times New Roman" pitchFamily="18" charset="0"/>
              </a:rPr>
              <a:t>Movie Recommendation Systems helps us to search our preferred movies among all of these different types of movies and hence reduce the trouble of spending a lot of time searching for our favorable movies. </a:t>
            </a:r>
          </a:p>
          <a:p>
            <a:pPr algn="just">
              <a:lnSpc>
                <a:spcPct val="120000"/>
              </a:lnSpc>
              <a:buFont typeface="Wingdings" pitchFamily="2" charset="2"/>
              <a:buChar char="Ø"/>
            </a:pPr>
            <a:r>
              <a:rPr lang="en-US" sz="2400" dirty="0">
                <a:latin typeface="Times New Roman" pitchFamily="18" charset="0"/>
                <a:cs typeface="Times New Roman" pitchFamily="18" charset="0"/>
              </a:rPr>
              <a:t>So, it requires that the movie recommendation system should be very reliable and should provide us with the recommendation of movies which are exactly same or most matched with our preferences. These systems collect information about a user's preferences and behavior, and then use this information to improve their suggestions in the future. </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040560"/>
          </a:xfrm>
        </p:spPr>
        <p:txBody>
          <a:bodyPr>
            <a:normAutofit/>
          </a:bodyPr>
          <a:lstStyle/>
          <a:p>
            <a:pPr algn="just"/>
            <a:r>
              <a:rPr lang="en-US" sz="2400" dirty="0">
                <a:latin typeface="Times New Roman" pitchFamily="18" charset="0"/>
                <a:cs typeface="Times New Roman" pitchFamily="18" charset="0"/>
              </a:rPr>
              <a:t>Over the years, many recommendation systems have been developed using many different algorithms, one of them is using K-Means Clustering and K-Nearest Neighbor. </a:t>
            </a:r>
          </a:p>
          <a:p>
            <a:pPr algn="just"/>
            <a:r>
              <a:rPr lang="en-US" sz="2400" dirty="0">
                <a:latin typeface="Times New Roman" pitchFamily="18" charset="0"/>
                <a:cs typeface="Times New Roman" pitchFamily="18" charset="0"/>
              </a:rPr>
              <a:t>Clustering is a process to group a set of objects in such a way that objects in the same clusters are more similar to each other than to those in other clusters.</a:t>
            </a:r>
          </a:p>
          <a:p>
            <a:pPr algn="just"/>
            <a:r>
              <a:rPr lang="en-US" sz="2400" dirty="0">
                <a:latin typeface="Times New Roman" pitchFamily="18" charset="0"/>
                <a:cs typeface="Times New Roman" pitchFamily="18" charset="0"/>
              </a:rPr>
              <a:t>K-Means Clustering along with K-Nearest Neighbor is implemented in order to obtain the best-optimized result.</a:t>
            </a:r>
          </a:p>
          <a:p>
            <a:pPr algn="just"/>
            <a:r>
              <a:rPr lang="en-US" sz="2400" dirty="0">
                <a:latin typeface="Times New Roman" pitchFamily="18" charset="0"/>
                <a:cs typeface="Times New Roman" pitchFamily="18" charset="0"/>
              </a:rPr>
              <a:t>In existing technique, the data is scattered which results in a high number of clusters while in the proposed technique data is gathered and results in a low number of clusters.</a:t>
            </a:r>
          </a:p>
          <a:p>
            <a:pPr algn="just"/>
            <a:r>
              <a:rPr lang="en-US" sz="2400" dirty="0">
                <a:latin typeface="Times New Roman" pitchFamily="18" charset="0"/>
                <a:cs typeface="Times New Roman" pitchFamily="18" charset="0"/>
              </a:rPr>
              <a:t>The process of recommendation of a movie is optimized in the proposed scheme where the recommender system predicts the user’s preference of a movie on the basis of different parameters.</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9" name="Rectangle 8"/>
          <p:cNvSpPr/>
          <p:nvPr/>
        </p:nvSpPr>
        <p:spPr>
          <a:xfrm>
            <a:off x="990600" y="1066800"/>
            <a:ext cx="10591800" cy="5262979"/>
          </a:xfrm>
          <a:prstGeom prst="rect">
            <a:avLst/>
          </a:prstGeom>
        </p:spPr>
        <p:txBody>
          <a:bodyPr wrap="square">
            <a:spAutoFit/>
          </a:bodyPr>
          <a:lstStyle/>
          <a:p>
            <a:r>
              <a:rPr lang="en-US" sz="2400" b="1" dirty="0">
                <a:latin typeface="Times New Roman" pitchFamily="18" charset="0"/>
                <a:cs typeface="Times New Roman" pitchFamily="18" charset="0"/>
              </a:rPr>
              <a:t>Hardware requirements:</a:t>
            </a:r>
          </a:p>
          <a:p>
            <a:pPr>
              <a:buFont typeface="Arial" pitchFamily="34" charset="0"/>
              <a:buChar char="•"/>
            </a:pPr>
            <a:r>
              <a:rPr lang="en-US" sz="2400" dirty="0">
                <a:latin typeface="Times New Roman" pitchFamily="18" charset="0"/>
                <a:cs typeface="Times New Roman" pitchFamily="18" charset="0"/>
              </a:rPr>
              <a:t>Processor: Pentium Dual Core (upgraded), AMD</a:t>
            </a:r>
          </a:p>
          <a:p>
            <a:pPr>
              <a:buFont typeface="Arial" pitchFamily="34" charset="0"/>
              <a:buChar char="•"/>
            </a:pPr>
            <a:r>
              <a:rPr lang="en-US" sz="2400" dirty="0">
                <a:latin typeface="Times New Roman" pitchFamily="18" charset="0"/>
                <a:cs typeface="Times New Roman" pitchFamily="18" charset="0"/>
              </a:rPr>
              <a:t>Processor Speed: 1.3GHz </a:t>
            </a:r>
          </a:p>
          <a:p>
            <a:pPr>
              <a:buFont typeface="Arial" pitchFamily="34" charset="0"/>
              <a:buChar char="•"/>
            </a:pPr>
            <a:r>
              <a:rPr lang="en-US" sz="2400" dirty="0">
                <a:latin typeface="Times New Roman" pitchFamily="18" charset="0"/>
                <a:cs typeface="Times New Roman" pitchFamily="18" charset="0"/>
              </a:rPr>
              <a:t>RAM: 1GB </a:t>
            </a:r>
          </a:p>
          <a:p>
            <a:pPr>
              <a:buFont typeface="Arial" pitchFamily="34" charset="0"/>
              <a:buChar char="•"/>
            </a:pPr>
            <a:r>
              <a:rPr lang="en-US" sz="2400" dirty="0">
                <a:latin typeface="Times New Roman" pitchFamily="18" charset="0"/>
                <a:cs typeface="Times New Roman" pitchFamily="18" charset="0"/>
              </a:rPr>
              <a:t>Hard Disk Capacity: 40 GB </a:t>
            </a:r>
          </a:p>
          <a:p>
            <a:pPr>
              <a:buFont typeface="Arial" pitchFamily="34" charset="0"/>
              <a:buChar char="•"/>
            </a:pPr>
            <a:r>
              <a:rPr lang="en-US" sz="2400" dirty="0">
                <a:latin typeface="Times New Roman" pitchFamily="18" charset="0"/>
                <a:cs typeface="Times New Roman" pitchFamily="18" charset="0"/>
              </a:rPr>
              <a:t>Standard Output Display and Keyboard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p>
          <a:p>
            <a:pPr>
              <a:buFont typeface="Arial" pitchFamily="34" charset="0"/>
              <a:buChar char="•"/>
            </a:pPr>
            <a:r>
              <a:rPr lang="en-US" sz="2400" dirty="0">
                <a:latin typeface="Times New Roman" pitchFamily="18" charset="0"/>
                <a:cs typeface="Times New Roman" pitchFamily="18" charset="0"/>
              </a:rPr>
              <a:t>Operating System: Windows 10 </a:t>
            </a:r>
          </a:p>
          <a:p>
            <a:pPr>
              <a:buFont typeface="Arial" pitchFamily="34" charset="0"/>
              <a:buChar char="•"/>
            </a:pPr>
            <a:r>
              <a:rPr lang="en-US" sz="2400" dirty="0">
                <a:latin typeface="Times New Roman" pitchFamily="18" charset="0"/>
                <a:cs typeface="Times New Roman" pitchFamily="18" charset="0"/>
              </a:rPr>
              <a:t>Web browser </a:t>
            </a:r>
          </a:p>
          <a:p>
            <a:pPr>
              <a:buFont typeface="Arial" pitchFamily="34" charset="0"/>
              <a:buChar char="•"/>
            </a:pPr>
            <a:r>
              <a:rPr lang="en-US" sz="2400" dirty="0">
                <a:latin typeface="Times New Roman" pitchFamily="18" charset="0"/>
                <a:cs typeface="Times New Roman" pitchFamily="18" charset="0"/>
              </a:rPr>
              <a:t>Anaconda Navigator </a:t>
            </a:r>
          </a:p>
          <a:p>
            <a:pPr>
              <a:buFont typeface="Arial" pitchFamily="34" charset="0"/>
              <a:buChar char="•"/>
            </a:pPr>
            <a:r>
              <a:rPr lang="en-US" sz="2400" dirty="0">
                <a:latin typeface="Times New Roman" pitchFamily="18" charset="0"/>
                <a:cs typeface="Times New Roman" pitchFamily="18" charset="0"/>
              </a:rPr>
              <a:t>Jupyter Notebook/Jupyter Lab </a:t>
            </a:r>
          </a:p>
          <a:p>
            <a:pPr>
              <a:buFont typeface="Arial" pitchFamily="34" charset="0"/>
              <a:buChar char="•"/>
            </a:pPr>
            <a:r>
              <a:rPr lang="en-US" sz="2400" dirty="0">
                <a:latin typeface="Times New Roman" pitchFamily="18" charset="0"/>
                <a:cs typeface="Times New Roman" pitchFamily="18" charset="0"/>
              </a:rPr>
              <a:t>Python3</a:t>
            </a:r>
          </a:p>
          <a:p>
            <a:pPr>
              <a:buFont typeface="Arial" pitchFamily="34" charset="0"/>
              <a:buChar char="•"/>
            </a:pPr>
            <a:r>
              <a:rPr lang="en-US" sz="2400" dirty="0">
                <a:latin typeface="Times New Roman" pitchFamily="18" charset="0"/>
                <a:cs typeface="Times New Roman" pitchFamily="18" charset="0"/>
              </a:rPr>
              <a:t>Libraries: numpy, pandas, sklearn.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832943" y="1420907"/>
            <a:ext cx="4526115" cy="4016187"/>
          </a:xfrm>
          <a:prstGeom prst="rect">
            <a:avLst/>
          </a:prstGeom>
        </p:spPr>
      </p:pic>
      <p:sp>
        <p:nvSpPr>
          <p:cNvPr id="10" name="TextBox 9"/>
          <p:cNvSpPr txBox="1"/>
          <p:nvPr/>
        </p:nvSpPr>
        <p:spPr>
          <a:xfrm>
            <a:off x="3048000" y="5715000"/>
            <a:ext cx="6400800" cy="369332"/>
          </a:xfrm>
          <a:prstGeom prst="rect">
            <a:avLst/>
          </a:prstGeom>
          <a:noFill/>
        </p:spPr>
        <p:txBody>
          <a:bodyPr wrap="square" rtlCol="0">
            <a:spAutoFit/>
          </a:bodyPr>
          <a:lstStyle/>
          <a:p>
            <a:pPr algn="ctr"/>
            <a:r>
              <a:rPr lang="en-US" dirty="0"/>
              <a:t>System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p:cNvSpPr txBox="1"/>
          <p:nvPr/>
        </p:nvSpPr>
        <p:spPr>
          <a:xfrm>
            <a:off x="381000" y="914400"/>
            <a:ext cx="11582400" cy="452431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Demographic Filtering- </a:t>
            </a:r>
            <a:r>
              <a:rPr lang="en-US" sz="2400" dirty="0">
                <a:latin typeface="Times New Roman" pitchFamily="18" charset="0"/>
                <a:cs typeface="Times New Roman" pitchFamily="18" charset="0"/>
              </a:rPr>
              <a:t>They offer generalized recommendations to every user, based on movie popularity and/or genre. The System recommends the same movies to users with similar demographic features. Since each user is different, this approach is considered to be too simple. The basic idea behind this system is that movies that are more popular and critically acclaimed will have a higher probability of being liked by the average audience.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Content Based Filtering- </a:t>
            </a:r>
            <a:r>
              <a:rPr lang="en-US" sz="2400" dirty="0">
                <a:latin typeface="Times New Roman" pitchFamily="18" charset="0"/>
                <a:cs typeface="Times New Roman" pitchFamily="18" charset="0"/>
              </a:rPr>
              <a:t>They suggest similar items based on a particular item. This system uses item metadata, such as genre, director, description, actors, etc. for movies, to make these recommendations. The general idea behind these recommender systems is that if a person liked a particular item, he or she will also like an item that is similar to it.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Collaborative Filtering- </a:t>
            </a:r>
            <a:r>
              <a:rPr lang="en-US" sz="2400" dirty="0">
                <a:latin typeface="Times New Roman" pitchFamily="18" charset="0"/>
                <a:cs typeface="Times New Roman" pitchFamily="18" charset="0"/>
              </a:rPr>
              <a:t>This system matches persons with similar interests and provides recommendations based on this matching. Collaborative filters do not require item metadata like its content-based counterparts.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2991</TotalTime>
  <Words>1210</Words>
  <Application>Microsoft Office PowerPoint</Application>
  <PresentationFormat>Widescreen</PresentationFormat>
  <Paragraphs>148</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Netflix Movie Recommendation   </vt:lpstr>
      <vt:lpstr>AGENDA</vt:lpstr>
      <vt:lpstr>ABSTRACT </vt:lpstr>
      <vt:lpstr>About the Company</vt:lpstr>
      <vt:lpstr>INTRODUCTION </vt:lpstr>
      <vt:lpstr>PowerPoint Presentation</vt:lpstr>
      <vt:lpstr>Requirements</vt:lpstr>
      <vt:lpstr>System Design </vt:lpstr>
      <vt:lpstr>PowerPoint Presentation</vt:lpstr>
      <vt:lpstr>Implementation / Coding</vt:lpstr>
      <vt:lpstr>PowerPoint Presentation</vt:lpstr>
      <vt:lpstr>PowerPoint Presentation</vt:lpstr>
      <vt:lpstr>RESULTS</vt:lpstr>
      <vt:lpstr>PowerPoint Presentation</vt:lpstr>
      <vt:lpstr>PowerPoint Presentation</vt:lpstr>
      <vt:lpstr>CONCLUSIONS</vt:lpstr>
      <vt:lpstr>FUTURE ENHANCEMENTS</vt:lpstr>
      <vt:lpstr>REFERENCES</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Jyothsna,Hithaishini</dc:creator>
  <cp:lastModifiedBy>1RN18IS056@RNSIT.onmicrosoft.com</cp:lastModifiedBy>
  <cp:revision>302</cp:revision>
  <dcterms:created xsi:type="dcterms:W3CDTF">2015-10-29T14:36:38Z</dcterms:created>
  <dcterms:modified xsi:type="dcterms:W3CDTF">2022-01-10T14:09:38Z</dcterms:modified>
</cp:coreProperties>
</file>