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60" r:id="rId2"/>
    <p:sldId id="256" r:id="rId3"/>
    <p:sldId id="257" r:id="rId4"/>
    <p:sldId id="258" r:id="rId5"/>
    <p:sldId id="259" r:id="rId6"/>
    <p:sldId id="261" r:id="rId7"/>
    <p:sldId id="263" r:id="rId8"/>
    <p:sldId id="264" r:id="rId9"/>
    <p:sldId id="266" r:id="rId10"/>
    <p:sldId id="265" r:id="rId11"/>
    <p:sldId id="262" r:id="rId12"/>
  </p:sldIdLst>
  <p:sldSz cx="12192000" cy="6858000"/>
  <p:notesSz cx="6858000" cy="9144000"/>
  <p:custShowLst>
    <p:custShow name="Custom Show 1" id="0">
      <p:sldLst>
        <p:sld r:id="rId3"/>
        <p:sld r:id="rId4"/>
        <p:sld r:id="rId5"/>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8D38747-4367-4BD2-8D51-C97E202738E2}" type="datetime1">
              <a:rPr lang="en-US" smtClean="0"/>
              <a:t>6/22/2021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84660277"/>
      </p:ext>
    </p:extLst>
  </p:cSld>
  <p:clrMapOvr>
    <a:masterClrMapping/>
  </p:clrMapOvr>
  <p:transition spd="slow" advTm="100">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7121679"/>
      </p:ext>
    </p:extLst>
  </p:cSld>
  <p:clrMapOvr>
    <a:masterClrMapping/>
  </p:clrMapOvr>
  <p:transition spd="slow" advTm="100">
    <p:randomBar dir="vert"/>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0081748"/>
      </p:ext>
    </p:extLst>
  </p:cSld>
  <p:clrMapOvr>
    <a:masterClrMapping/>
  </p:clrMapOvr>
  <p:transition spd="slow" advTm="100">
    <p:randomBar dir="vert"/>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90454391"/>
      </p:ext>
    </p:extLst>
  </p:cSld>
  <p:clrMapOvr>
    <a:masterClrMapping/>
  </p:clrMapOvr>
  <p:transition spd="slow" advTm="100">
    <p:randomBar dir="vert"/>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2176763"/>
      </p:ext>
    </p:extLst>
  </p:cSld>
  <p:clrMapOvr>
    <a:masterClrMapping/>
  </p:clrMapOvr>
  <p:transition spd="slow" advTm="100">
    <p:randomBar dir="vert"/>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73ED0CC-082F-4160-86E5-0D6041F12778}" type="datetime1">
              <a:rPr lang="en-US" smtClean="0"/>
              <a:t>6/22/2021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776695"/>
      </p:ext>
    </p:extLst>
  </p:cSld>
  <p:clrMapOvr>
    <a:masterClrMapping/>
  </p:clrMapOvr>
  <p:transition spd="slow" advTm="100">
    <p:randomBar dir="vert"/>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73ED0CC-082F-4160-86E5-0D6041F12778}" type="datetime1">
              <a:rPr lang="en-US" smtClean="0"/>
              <a:t>6/22/2021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45187430"/>
      </p:ext>
    </p:extLst>
  </p:cSld>
  <p:clrMapOvr>
    <a:masterClrMapping/>
  </p:clrMapOvr>
  <p:transition spd="slow" advTm="100">
    <p:randomBar dir="vert"/>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17E833E-1B6D-415F-AD29-75AE8C43BD0D}" type="datetime1">
              <a:rPr lang="en-US" smtClean="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49558046"/>
      </p:ext>
    </p:extLst>
  </p:cSld>
  <p:clrMapOvr>
    <a:masterClrMapping/>
  </p:clrMapOvr>
  <p:transition spd="slow" advTm="100">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452596F-08A7-4B70-989A-F2B1CF31E66B}" type="datetime1">
              <a:rPr lang="en-US" smtClean="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1232808"/>
      </p:ext>
    </p:extLst>
  </p:cSld>
  <p:clrMapOvr>
    <a:masterClrMapping/>
  </p:clrMapOvr>
  <p:transition spd="slow" advTm="1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81045695"/>
      </p:ext>
    </p:extLst>
  </p:cSld>
  <p:clrMapOvr>
    <a:masterClrMapping/>
  </p:clrMapOvr>
  <p:transition spd="slow" advTm="10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20119446"/>
      </p:ext>
    </p:extLst>
  </p:cSld>
  <p:clrMapOvr>
    <a:masterClrMapping/>
  </p:clrMapOvr>
  <p:transition spd="slow" advTm="100">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14355121"/>
      </p:ext>
    </p:extLst>
  </p:cSld>
  <p:clrMapOvr>
    <a:masterClrMapping/>
  </p:clrMapOvr>
  <p:transition spd="slow" advTm="100">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10893558"/>
      </p:ext>
    </p:extLst>
  </p:cSld>
  <p:clrMapOvr>
    <a:masterClrMapping/>
  </p:clrMapOvr>
  <p:transition spd="slow" advTm="100">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6712990"/>
      </p:ext>
    </p:extLst>
  </p:cSld>
  <p:clrMapOvr>
    <a:masterClrMapping/>
  </p:clrMapOvr>
  <p:transition spd="slow" advTm="100">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56334834"/>
      </p:ext>
    </p:extLst>
  </p:cSld>
  <p:clrMapOvr>
    <a:masterClrMapping/>
  </p:clrMapOvr>
  <p:transition spd="slow" advTm="100">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39046672"/>
      </p:ext>
    </p:extLst>
  </p:cSld>
  <p:clrMapOvr>
    <a:masterClrMapping/>
  </p:clrMapOvr>
  <p:transition spd="slow" advTm="100">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6/22/2021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6659868"/>
      </p:ext>
    </p:extLst>
  </p:cSld>
  <p:clrMapOvr>
    <a:masterClrMapping/>
  </p:clrMapOvr>
  <p:transition spd="slow" advTm="100">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73ED0CC-082F-4160-86E5-0D6041F12778}" type="datetime1">
              <a:rPr lang="en-US" smtClean="0"/>
              <a:t>6/22/2021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282983753"/>
      </p:ext>
    </p:extLst>
  </p:cSld>
  <p:clrMap bg1="dk1" tx1="lt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Lst>
  <p:transition spd="slow" advTm="100">
    <p:randomBar dir="vert"/>
  </p:transition>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02F12-DAD3-43E2-AFE6-CCE203F441DA}"/>
              </a:ext>
            </a:extLst>
          </p:cNvPr>
          <p:cNvSpPr>
            <a:spLocks noGrp="1"/>
          </p:cNvSpPr>
          <p:nvPr>
            <p:ph type="title"/>
          </p:nvPr>
        </p:nvSpPr>
        <p:spPr/>
        <p:txBody>
          <a:bodyPr/>
          <a:lstStyle/>
          <a:p>
            <a:r>
              <a:rPr lang="en-US" dirty="0"/>
              <a:t>                      </a:t>
            </a:r>
            <a:r>
              <a:rPr lang="en-US" dirty="0">
                <a:solidFill>
                  <a:srgbClr val="0070C0"/>
                </a:solidFill>
              </a:rPr>
              <a:t>ABSTRACT</a:t>
            </a:r>
            <a:endParaRPr lang="en-IN" dirty="0">
              <a:solidFill>
                <a:srgbClr val="0070C0"/>
              </a:solidFill>
            </a:endParaRPr>
          </a:p>
        </p:txBody>
      </p:sp>
      <p:sp>
        <p:nvSpPr>
          <p:cNvPr id="3" name="Content Placeholder 2">
            <a:extLst>
              <a:ext uri="{FF2B5EF4-FFF2-40B4-BE49-F238E27FC236}">
                <a16:creationId xmlns:a16="http://schemas.microsoft.com/office/drawing/2014/main" id="{5A66E291-555E-4C42-828D-75E60028D933}"/>
              </a:ext>
            </a:extLst>
          </p:cNvPr>
          <p:cNvSpPr>
            <a:spLocks noGrp="1"/>
          </p:cNvSpPr>
          <p:nvPr>
            <p:ph idx="1"/>
          </p:nvPr>
        </p:nvSpPr>
        <p:spPr/>
        <p:txBody>
          <a:bodyPr/>
          <a:lstStyle/>
          <a:p>
            <a:r>
              <a:rPr lang="en-US" b="0" i="0" dirty="0">
                <a:solidFill>
                  <a:srgbClr val="0070C0"/>
                </a:solidFill>
                <a:effectLst/>
                <a:latin typeface="Arial" panose="020B0604020202020204" pitchFamily="34" charset="0"/>
              </a:rPr>
              <a:t>Security is the main confront of internet, Distributed Denial of Service (DDoS) is the major cause of threat. DDoS reduces the network resources, and results in bandwidth depletion. The main aim of DDoS is to prevent legitimate users from assessing the services. There also exists a difficulty to differentiate between flash crowd and DDoS attack traffic. The various existing solutions which are given in order to detect DDoS has been discussed in this slide The goal of the </a:t>
            </a:r>
            <a:r>
              <a:rPr lang="en-US" dirty="0">
                <a:solidFill>
                  <a:srgbClr val="0070C0"/>
                </a:solidFill>
                <a:latin typeface="Arial" panose="020B0604020202020204" pitchFamily="34" charset="0"/>
              </a:rPr>
              <a:t>ppt</a:t>
            </a:r>
            <a:r>
              <a:rPr lang="en-US" b="0" i="0" dirty="0">
                <a:solidFill>
                  <a:srgbClr val="0070C0"/>
                </a:solidFill>
                <a:effectLst/>
                <a:latin typeface="Arial" panose="020B0604020202020204" pitchFamily="34" charset="0"/>
              </a:rPr>
              <a:t> is to review method being used to detect a DDoS attack.</a:t>
            </a:r>
            <a:endParaRPr lang="en-IN" dirty="0">
              <a:solidFill>
                <a:srgbClr val="0070C0"/>
              </a:solidFill>
            </a:endParaRPr>
          </a:p>
        </p:txBody>
      </p:sp>
    </p:spTree>
    <p:extLst>
      <p:ext uri="{BB962C8B-B14F-4D97-AF65-F5344CB8AC3E}">
        <p14:creationId xmlns:p14="http://schemas.microsoft.com/office/powerpoint/2010/main" val="2968184315"/>
      </p:ext>
    </p:extLst>
  </p:cSld>
  <p:clrMapOvr>
    <a:masterClrMapping/>
  </p:clrMapOvr>
  <p:transition spd="slow" advTm="100">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59A1D-8FB3-4A4B-B814-663D92A0FB9C}"/>
              </a:ext>
            </a:extLst>
          </p:cNvPr>
          <p:cNvSpPr>
            <a:spLocks noGrp="1"/>
          </p:cNvSpPr>
          <p:nvPr>
            <p:ph type="title"/>
          </p:nvPr>
        </p:nvSpPr>
        <p:spPr/>
        <p:txBody>
          <a:bodyPr/>
          <a:lstStyle/>
          <a:p>
            <a:r>
              <a:rPr lang="en-US" dirty="0">
                <a:solidFill>
                  <a:srgbClr val="00B0F0"/>
                </a:solidFill>
              </a:rPr>
              <a:t>CONCULSION</a:t>
            </a:r>
            <a:endParaRPr lang="en-IN" dirty="0">
              <a:solidFill>
                <a:srgbClr val="00B0F0"/>
              </a:solidFill>
            </a:endParaRPr>
          </a:p>
        </p:txBody>
      </p:sp>
      <p:sp>
        <p:nvSpPr>
          <p:cNvPr id="3" name="Text Placeholder 2">
            <a:extLst>
              <a:ext uri="{FF2B5EF4-FFF2-40B4-BE49-F238E27FC236}">
                <a16:creationId xmlns:a16="http://schemas.microsoft.com/office/drawing/2014/main" id="{84610093-8F33-44D2-A5AD-75CB67E20A82}"/>
              </a:ext>
            </a:extLst>
          </p:cNvPr>
          <p:cNvSpPr>
            <a:spLocks noGrp="1"/>
          </p:cNvSpPr>
          <p:nvPr>
            <p:ph type="body" idx="1"/>
          </p:nvPr>
        </p:nvSpPr>
        <p:spPr>
          <a:xfrm>
            <a:off x="6868926" y="1070786"/>
            <a:ext cx="3757545" cy="2283824"/>
          </a:xfrm>
        </p:spPr>
        <p:txBody>
          <a:bodyPr>
            <a:normAutofit fontScale="92500" lnSpcReduction="20000"/>
          </a:bodyPr>
          <a:lstStyle/>
          <a:p>
            <a:r>
              <a:rPr lang="en-US" dirty="0"/>
              <a:t>The review paper, mainly characterizes</a:t>
            </a:r>
          </a:p>
          <a:p>
            <a:r>
              <a:rPr lang="en-US" dirty="0"/>
              <a:t> </a:t>
            </a:r>
            <a:r>
              <a:rPr lang="en-IN" dirty="0"/>
              <a:t>the DDoS attack </a:t>
            </a:r>
          </a:p>
          <a:p>
            <a:r>
              <a:rPr lang="en-IN" dirty="0"/>
              <a:t>DETECTION METHOD USED FOR DDOS ATTACK</a:t>
            </a:r>
          </a:p>
          <a:p>
            <a:r>
              <a:rPr lang="en-IN" dirty="0"/>
              <a:t>METHOD USED IN THIS PROJECT</a:t>
            </a:r>
          </a:p>
        </p:txBody>
      </p:sp>
    </p:spTree>
    <p:extLst>
      <p:ext uri="{BB962C8B-B14F-4D97-AF65-F5344CB8AC3E}">
        <p14:creationId xmlns:p14="http://schemas.microsoft.com/office/powerpoint/2010/main" val="3395874482"/>
      </p:ext>
    </p:extLst>
  </p:cSld>
  <p:clrMapOvr>
    <a:masterClrMapping/>
  </p:clrMapOvr>
  <p:transition spd="slow" advTm="100">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6099DA52-DA9B-4D22-9AD3-A1534B91DD2E}"/>
              </a:ext>
            </a:extLst>
          </p:cNvPr>
          <p:cNvSpPr>
            <a:spLocks noGrp="1"/>
          </p:cNvSpPr>
          <p:nvPr>
            <p:ph type="title"/>
          </p:nvPr>
        </p:nvSpPr>
        <p:spPr>
          <a:xfrm>
            <a:off x="947858" y="964349"/>
            <a:ext cx="3342442" cy="4596794"/>
          </a:xfrm>
        </p:spPr>
        <p:txBody>
          <a:bodyPr anchor="ctr">
            <a:normAutofit/>
          </a:bodyPr>
          <a:lstStyle/>
          <a:p>
            <a:r>
              <a:rPr lang="en-US" sz="3200" dirty="0">
                <a:solidFill>
                  <a:srgbClr val="0070C0"/>
                </a:solidFill>
              </a:rPr>
              <a:t>REFERENCE LINK</a:t>
            </a:r>
            <a:endParaRPr lang="en-IN" sz="3200" dirty="0">
              <a:solidFill>
                <a:srgbClr val="0070C0"/>
              </a:solidFill>
            </a:endParaRPr>
          </a:p>
        </p:txBody>
      </p:sp>
      <p:sp>
        <p:nvSpPr>
          <p:cNvPr id="3" name="Content Placeholder 2">
            <a:extLst>
              <a:ext uri="{FF2B5EF4-FFF2-40B4-BE49-F238E27FC236}">
                <a16:creationId xmlns:a16="http://schemas.microsoft.com/office/drawing/2014/main" id="{61903DE2-5138-4961-B9FB-7ACF91DF9625}"/>
              </a:ext>
            </a:extLst>
          </p:cNvPr>
          <p:cNvSpPr>
            <a:spLocks noGrp="1"/>
          </p:cNvSpPr>
          <p:nvPr>
            <p:ph idx="1"/>
          </p:nvPr>
        </p:nvSpPr>
        <p:spPr>
          <a:xfrm>
            <a:off x="5290077" y="437513"/>
            <a:ext cx="5502614" cy="5954325"/>
          </a:xfrm>
        </p:spPr>
        <p:txBody>
          <a:bodyPr anchor="ctr">
            <a:normAutofit/>
          </a:bodyPr>
          <a:lstStyle/>
          <a:p>
            <a:r>
              <a:rPr lang="en-IN" sz="2000" dirty="0">
                <a:solidFill>
                  <a:srgbClr val="0070C0"/>
                </a:solidFill>
              </a:rPr>
              <a:t>https://www.researchgate.net/publication/322407312_Detection_techniques_of_DDoS_attacks_A_survey</a:t>
            </a:r>
          </a:p>
        </p:txBody>
      </p:sp>
    </p:spTree>
    <p:extLst>
      <p:ext uri="{BB962C8B-B14F-4D97-AF65-F5344CB8AC3E}">
        <p14:creationId xmlns:p14="http://schemas.microsoft.com/office/powerpoint/2010/main" val="4229031942"/>
      </p:ext>
    </p:extLst>
  </p:cSld>
  <p:clrMapOvr>
    <a:masterClrMapping/>
  </p:clrMapOvr>
  <p:transition spd="slow" advTm="100">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6" name="Rectangle 19">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7" name="Rectangle 21">
            <a:extLst>
              <a:ext uri="{FF2B5EF4-FFF2-40B4-BE49-F238E27FC236}">
                <a16:creationId xmlns:a16="http://schemas.microsoft.com/office/drawing/2014/main" id="{6E0488BA-180E-40D8-8350-4B1791795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F1F6F11-A427-4E7B-AB36-F67349F09E3E}"/>
              </a:ext>
            </a:extLst>
          </p:cNvPr>
          <p:cNvPicPr>
            <a:picLocks noChangeAspect="1"/>
          </p:cNvPicPr>
          <p:nvPr/>
        </p:nvPicPr>
        <p:blipFill rotWithShape="1">
          <a:blip r:embed="rId3">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AF395F4E-11FD-4891-98BC-D68C7901933D}"/>
              </a:ext>
            </a:extLst>
          </p:cNvPr>
          <p:cNvSpPr>
            <a:spLocks noGrp="1"/>
          </p:cNvSpPr>
          <p:nvPr>
            <p:ph type="ctrTitle"/>
          </p:nvPr>
        </p:nvSpPr>
        <p:spPr>
          <a:xfrm>
            <a:off x="1154954" y="973668"/>
            <a:ext cx="8761413" cy="706964"/>
          </a:xfrm>
        </p:spPr>
        <p:txBody>
          <a:bodyPr vert="horz" lIns="91440" tIns="45720" rIns="91440" bIns="45720" rtlCol="0" anchor="ctr">
            <a:normAutofit/>
          </a:bodyPr>
          <a:lstStyle/>
          <a:p>
            <a:r>
              <a:rPr lang="en-US" sz="3600">
                <a:solidFill>
                  <a:schemeClr val="tx1"/>
                </a:solidFill>
              </a:rPr>
              <a:t>TABLE OF CONTENTS</a:t>
            </a:r>
          </a:p>
        </p:txBody>
      </p:sp>
      <p:sp>
        <p:nvSpPr>
          <p:cNvPr id="3" name="Subtitle 2">
            <a:extLst>
              <a:ext uri="{FF2B5EF4-FFF2-40B4-BE49-F238E27FC236}">
                <a16:creationId xmlns:a16="http://schemas.microsoft.com/office/drawing/2014/main" id="{1BD99083-6BC9-4490-A688-59985CB0DE8B}"/>
              </a:ext>
            </a:extLst>
          </p:cNvPr>
          <p:cNvSpPr>
            <a:spLocks noGrp="1"/>
          </p:cNvSpPr>
          <p:nvPr>
            <p:ph type="subTitle" idx="1"/>
          </p:nvPr>
        </p:nvSpPr>
        <p:spPr>
          <a:xfrm>
            <a:off x="1154954" y="2603500"/>
            <a:ext cx="8825659" cy="3416300"/>
          </a:xfrm>
        </p:spPr>
        <p:txBody>
          <a:bodyPr vert="horz" lIns="91440" tIns="45720" rIns="91440" bIns="45720" rtlCol="0">
            <a:normAutofit/>
          </a:bodyPr>
          <a:lstStyle/>
          <a:p>
            <a:pPr>
              <a:buFont typeface="Wingdings 3" charset="2"/>
              <a:buChar char=""/>
            </a:pPr>
            <a:r>
              <a:rPr lang="en-US">
                <a:solidFill>
                  <a:schemeClr val="tx1"/>
                </a:solidFill>
              </a:rPr>
              <a:t>WHAT IS DDOS</a:t>
            </a:r>
          </a:p>
          <a:p>
            <a:pPr>
              <a:buFont typeface="Wingdings 3" charset="2"/>
              <a:buChar char=""/>
            </a:pPr>
            <a:r>
              <a:rPr lang="en-US">
                <a:solidFill>
                  <a:schemeClr val="tx1"/>
                </a:solidFill>
              </a:rPr>
              <a:t>METHODS TO FIND DDOS</a:t>
            </a:r>
          </a:p>
          <a:p>
            <a:pPr>
              <a:buFont typeface="Wingdings 3" charset="2"/>
              <a:buChar char=""/>
            </a:pPr>
            <a:r>
              <a:rPr lang="en-US">
                <a:solidFill>
                  <a:schemeClr val="tx1"/>
                </a:solidFill>
              </a:rPr>
              <a:t>METHOD USED IN THIS PROJECT</a:t>
            </a:r>
          </a:p>
          <a:p>
            <a:pPr>
              <a:buFont typeface="Wingdings 3" charset="2"/>
              <a:buChar char=""/>
            </a:pPr>
            <a:r>
              <a:rPr lang="en-US">
                <a:solidFill>
                  <a:schemeClr val="tx1"/>
                </a:solidFill>
              </a:rPr>
              <a:t>METHODOLOGY</a:t>
            </a:r>
          </a:p>
          <a:p>
            <a:pPr>
              <a:buFont typeface="Wingdings 3" charset="2"/>
              <a:buChar char=""/>
            </a:pPr>
            <a:r>
              <a:rPr lang="en-US">
                <a:solidFill>
                  <a:schemeClr val="tx1"/>
                </a:solidFill>
              </a:rPr>
              <a:t>IMPLEMENTATION</a:t>
            </a:r>
          </a:p>
          <a:p>
            <a:pPr>
              <a:buFont typeface="Wingdings 3" charset="2"/>
              <a:buChar char=""/>
            </a:pPr>
            <a:r>
              <a:rPr lang="en-US">
                <a:solidFill>
                  <a:schemeClr val="tx1"/>
                </a:solidFill>
              </a:rPr>
              <a:t>CONCLUSION</a:t>
            </a:r>
          </a:p>
          <a:p>
            <a:pPr>
              <a:buFont typeface="Wingdings 3" charset="2"/>
              <a:buChar char=""/>
            </a:pPr>
            <a:endParaRPr lang="en-US">
              <a:solidFill>
                <a:schemeClr val="tx1"/>
              </a:solidFill>
            </a:endParaRPr>
          </a:p>
        </p:txBody>
      </p:sp>
    </p:spTree>
    <p:extLst>
      <p:ext uri="{BB962C8B-B14F-4D97-AF65-F5344CB8AC3E}">
        <p14:creationId xmlns:p14="http://schemas.microsoft.com/office/powerpoint/2010/main" val="1848370401"/>
      </p:ext>
    </p:extLst>
  </p:cSld>
  <p:clrMapOvr>
    <a:masterClrMapping/>
  </p:clrMapOvr>
  <p:transition spd="slow" advTm="100">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E7E22-421D-4D65-BDB0-D411BB3BC699}"/>
              </a:ext>
            </a:extLst>
          </p:cNvPr>
          <p:cNvSpPr>
            <a:spLocks noGrp="1"/>
          </p:cNvSpPr>
          <p:nvPr>
            <p:ph type="title"/>
          </p:nvPr>
        </p:nvSpPr>
        <p:spPr>
          <a:xfrm>
            <a:off x="1289034" y="1296452"/>
            <a:ext cx="5918195" cy="4265096"/>
          </a:xfrm>
        </p:spPr>
        <p:txBody>
          <a:bodyPr vert="horz" lIns="91440" tIns="45720" rIns="91440" bIns="45720" rtlCol="0" anchor="ctr">
            <a:normAutofit/>
          </a:bodyPr>
          <a:lstStyle/>
          <a:p>
            <a:r>
              <a:rPr lang="en-US" sz="6600">
                <a:solidFill>
                  <a:srgbClr val="0070C0"/>
                </a:solidFill>
              </a:rPr>
              <a:t>DDOS</a:t>
            </a:r>
            <a:endParaRPr lang="en-US" sz="6600" dirty="0">
              <a:solidFill>
                <a:srgbClr val="0070C0"/>
              </a:solidFill>
            </a:endParaRPr>
          </a:p>
        </p:txBody>
      </p:sp>
      <p:sp>
        <p:nvSpPr>
          <p:cNvPr id="3" name="Text Placeholder 2">
            <a:extLst>
              <a:ext uri="{FF2B5EF4-FFF2-40B4-BE49-F238E27FC236}">
                <a16:creationId xmlns:a16="http://schemas.microsoft.com/office/drawing/2014/main" id="{38F210C2-388F-4D50-BF19-73026C586B0F}"/>
              </a:ext>
            </a:extLst>
          </p:cNvPr>
          <p:cNvSpPr>
            <a:spLocks noGrp="1"/>
          </p:cNvSpPr>
          <p:nvPr>
            <p:ph type="body" idx="1"/>
          </p:nvPr>
        </p:nvSpPr>
        <p:spPr>
          <a:xfrm>
            <a:off x="7875973" y="1296452"/>
            <a:ext cx="2814141" cy="4265096"/>
          </a:xfrm>
        </p:spPr>
        <p:txBody>
          <a:bodyPr vert="horz" lIns="91440" tIns="45720" rIns="91440" bIns="45720" rtlCol="0" anchor="ctr">
            <a:normAutofit fontScale="92500"/>
          </a:bodyPr>
          <a:lstStyle/>
          <a:p>
            <a:r>
              <a:rPr lang="en-US" sz="1600" b="0" i="0">
                <a:solidFill>
                  <a:srgbClr val="0070C0"/>
                </a:solidFill>
                <a:effectLst/>
                <a:latin typeface="MuseoSans"/>
              </a:rPr>
              <a:t>Distributed Network Attacks are often referred to as Distributed Denial of Service (DDoS) attacks. This type of attack takes advantage of the specific capacity limits that apply to any network resources – such as the infrastructure that enables a company’s website. The DDoS attack will send multiple requests to the attacked web resource – with the aim of exceeding the website’s capacity to handle multiple requests… and prevent the website from functioning correctly</a:t>
            </a:r>
            <a:r>
              <a:rPr lang="en-US" sz="1600" b="0" i="0">
                <a:solidFill>
                  <a:srgbClr val="8F8F8F"/>
                </a:solidFill>
                <a:effectLst/>
                <a:latin typeface="MuseoSans"/>
              </a:rPr>
              <a:t>.</a:t>
            </a:r>
            <a:endParaRPr lang="en-US" sz="1800" dirty="0">
              <a:solidFill>
                <a:srgbClr val="FFFFFF"/>
              </a:solidFill>
            </a:endParaRPr>
          </a:p>
        </p:txBody>
      </p:sp>
    </p:spTree>
    <p:extLst>
      <p:ext uri="{BB962C8B-B14F-4D97-AF65-F5344CB8AC3E}">
        <p14:creationId xmlns:p14="http://schemas.microsoft.com/office/powerpoint/2010/main" val="1053747356"/>
      </p:ext>
    </p:extLst>
  </p:cSld>
  <p:clrMapOvr>
    <a:masterClrMapping/>
  </p:clrMapOvr>
  <p:transition spd="slow" advTm="100">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FB9AB5-4010-442F-8773-313C074B728D}"/>
              </a:ext>
            </a:extLst>
          </p:cNvPr>
          <p:cNvPicPr>
            <a:picLocks noChangeAspect="1"/>
          </p:cNvPicPr>
          <p:nvPr/>
        </p:nvPicPr>
        <p:blipFill rotWithShape="1">
          <a:blip r:embed="rId2">
            <a:alphaModFix amt="45000"/>
          </a:blip>
          <a:srcRect t="2509" r="-1" b="19615"/>
          <a:stretch/>
        </p:blipFill>
        <p:spPr>
          <a:xfrm>
            <a:off x="20" y="-1"/>
            <a:ext cx="12188932" cy="6858000"/>
          </a:xfrm>
          <a:prstGeom prst="rect">
            <a:avLst/>
          </a:prstGeom>
        </p:spPr>
      </p:pic>
      <p:sp>
        <p:nvSpPr>
          <p:cNvPr id="2" name="Title 1">
            <a:extLst>
              <a:ext uri="{FF2B5EF4-FFF2-40B4-BE49-F238E27FC236}">
                <a16:creationId xmlns:a16="http://schemas.microsoft.com/office/drawing/2014/main" id="{6B1FF199-FB94-4D02-A6D9-41CC2AA8A403}"/>
              </a:ext>
            </a:extLst>
          </p:cNvPr>
          <p:cNvSpPr>
            <a:spLocks noGrp="1"/>
          </p:cNvSpPr>
          <p:nvPr>
            <p:ph type="title"/>
          </p:nvPr>
        </p:nvSpPr>
        <p:spPr>
          <a:xfrm>
            <a:off x="643467" y="643467"/>
            <a:ext cx="7164674" cy="5571066"/>
          </a:xfrm>
        </p:spPr>
        <p:txBody>
          <a:bodyPr vert="horz" lIns="91440" tIns="45720" rIns="91440" bIns="45720" rtlCol="0" anchor="ctr">
            <a:normAutofit/>
          </a:bodyPr>
          <a:lstStyle/>
          <a:p>
            <a:r>
              <a:rPr lang="en-US" sz="6600" b="0" i="0" kern="1200" cap="all" spc="200" baseline="0" dirty="0">
                <a:solidFill>
                  <a:srgbClr val="0070C0"/>
                </a:solidFill>
                <a:latin typeface="+mj-lt"/>
                <a:ea typeface="+mj-ea"/>
                <a:cs typeface="+mj-cs"/>
              </a:rPr>
              <a:t>TARGETS OF DDOS</a:t>
            </a:r>
          </a:p>
        </p:txBody>
      </p:sp>
      <p:sp>
        <p:nvSpPr>
          <p:cNvPr id="3" name="Text Placeholder 2">
            <a:extLst>
              <a:ext uri="{FF2B5EF4-FFF2-40B4-BE49-F238E27FC236}">
                <a16:creationId xmlns:a16="http://schemas.microsoft.com/office/drawing/2014/main" id="{56FBA5F9-F042-4677-A2D9-79FA0F54E75C}"/>
              </a:ext>
            </a:extLst>
          </p:cNvPr>
          <p:cNvSpPr>
            <a:spLocks noGrp="1"/>
          </p:cNvSpPr>
          <p:nvPr>
            <p:ph type="body" idx="1"/>
          </p:nvPr>
        </p:nvSpPr>
        <p:spPr>
          <a:xfrm>
            <a:off x="8451608" y="643467"/>
            <a:ext cx="3096926" cy="5571066"/>
          </a:xfrm>
        </p:spPr>
        <p:txBody>
          <a:bodyPr vert="horz" lIns="91440" tIns="45720" rIns="91440" bIns="45720" rtlCol="0" anchor="ctr">
            <a:normAutofit/>
          </a:bodyPr>
          <a:lstStyle/>
          <a:p>
            <a:pPr algn="l" fontAlgn="base"/>
            <a:r>
              <a:rPr lang="en-US" b="0" i="0" dirty="0">
                <a:solidFill>
                  <a:srgbClr val="0070C0"/>
                </a:solidFill>
                <a:effectLst/>
                <a:latin typeface="MuseoSans"/>
              </a:rPr>
              <a:t>Typical targets for DDoS attacks include:</a:t>
            </a:r>
          </a:p>
          <a:p>
            <a:pPr algn="l" fontAlgn="base">
              <a:buFont typeface="Arial" panose="020B0604020202020204" pitchFamily="34" charset="0"/>
              <a:buChar char="•"/>
            </a:pPr>
            <a:r>
              <a:rPr lang="en-US" b="0" i="0" dirty="0">
                <a:solidFill>
                  <a:srgbClr val="0070C0"/>
                </a:solidFill>
                <a:effectLst/>
                <a:latin typeface="MuseoSans"/>
              </a:rPr>
              <a:t>Internet shopping sites</a:t>
            </a:r>
          </a:p>
          <a:p>
            <a:pPr algn="l" fontAlgn="base">
              <a:buFont typeface="Arial" panose="020B0604020202020204" pitchFamily="34" charset="0"/>
              <a:buChar char="•"/>
            </a:pPr>
            <a:r>
              <a:rPr lang="en-US" b="0" i="0" dirty="0">
                <a:solidFill>
                  <a:srgbClr val="0070C0"/>
                </a:solidFill>
                <a:effectLst/>
                <a:latin typeface="MuseoSans"/>
              </a:rPr>
              <a:t>Online casinos</a:t>
            </a:r>
          </a:p>
          <a:p>
            <a:pPr algn="l" fontAlgn="base">
              <a:buFont typeface="Arial" panose="020B0604020202020204" pitchFamily="34" charset="0"/>
              <a:buChar char="•"/>
            </a:pPr>
            <a:r>
              <a:rPr lang="en-US" b="0" i="0" dirty="0">
                <a:solidFill>
                  <a:srgbClr val="0070C0"/>
                </a:solidFill>
                <a:effectLst/>
                <a:latin typeface="MuseoSans"/>
              </a:rPr>
              <a:t>Any business or </a:t>
            </a:r>
            <a:r>
              <a:rPr lang="en-US" b="0" i="0" dirty="0" err="1">
                <a:solidFill>
                  <a:srgbClr val="0070C0"/>
                </a:solidFill>
                <a:effectLst/>
                <a:latin typeface="MuseoSans"/>
              </a:rPr>
              <a:t>organisation</a:t>
            </a:r>
            <a:r>
              <a:rPr lang="en-US" b="0" i="0" dirty="0">
                <a:solidFill>
                  <a:srgbClr val="0070C0"/>
                </a:solidFill>
                <a:effectLst/>
                <a:latin typeface="MuseoSans"/>
              </a:rPr>
              <a:t> that depends on providing online services</a:t>
            </a:r>
          </a:p>
          <a:p>
            <a:endParaRPr lang="en-US" sz="2000" b="0" i="0" cap="all" dirty="0">
              <a:solidFill>
                <a:schemeClr val="tx1"/>
              </a:solidFill>
            </a:endParaRPr>
          </a:p>
        </p:txBody>
      </p:sp>
    </p:spTree>
    <p:extLst>
      <p:ext uri="{BB962C8B-B14F-4D97-AF65-F5344CB8AC3E}">
        <p14:creationId xmlns:p14="http://schemas.microsoft.com/office/powerpoint/2010/main" val="2104805238"/>
      </p:ext>
    </p:extLst>
  </p:cSld>
  <p:clrMapOvr>
    <a:masterClrMapping/>
  </p:clrMapOvr>
  <p:transition spd="slow" advTm="100">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3"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Rectangle 13">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15">
            <a:extLst>
              <a:ext uri="{FF2B5EF4-FFF2-40B4-BE49-F238E27FC236}">
                <a16:creationId xmlns:a16="http://schemas.microsoft.com/office/drawing/2014/main" id="{1FD9464E-E5B9-40C0-B738-67C266F51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8B8B28A-0DF2-4CB3-83E9-B4D110B37B80}"/>
              </a:ext>
            </a:extLst>
          </p:cNvPr>
          <p:cNvSpPr>
            <a:spLocks noGrp="1"/>
          </p:cNvSpPr>
          <p:nvPr>
            <p:ph type="title"/>
          </p:nvPr>
        </p:nvSpPr>
        <p:spPr>
          <a:xfrm>
            <a:off x="1289034" y="1296452"/>
            <a:ext cx="5918195" cy="4265096"/>
          </a:xfrm>
        </p:spPr>
        <p:txBody>
          <a:bodyPr vert="horz" lIns="91440" tIns="45720" rIns="91440" bIns="45720" rtlCol="0" anchor="ctr">
            <a:normAutofit/>
          </a:bodyPr>
          <a:lstStyle/>
          <a:p>
            <a:r>
              <a:rPr lang="en-US" sz="6600" dirty="0">
                <a:solidFill>
                  <a:srgbClr val="0070C0"/>
                </a:solidFill>
              </a:rPr>
              <a:t>WHY DDOS</a:t>
            </a:r>
          </a:p>
        </p:txBody>
      </p:sp>
      <p:sp>
        <p:nvSpPr>
          <p:cNvPr id="26" name="Rectangle 17">
            <a:extLst>
              <a:ext uri="{FF2B5EF4-FFF2-40B4-BE49-F238E27FC236}">
                <a16:creationId xmlns:a16="http://schemas.microsoft.com/office/drawing/2014/main" id="{6CCD7EA2-2557-4E49-9B59-9C028EF18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473746"/>
            <a:ext cx="4168684" cy="5902828"/>
          </a:xfrm>
          <a:prstGeom prst="rect">
            <a:avLst/>
          </a:prstGeom>
          <a:solidFill>
            <a:srgbClr val="262626"/>
          </a:solidFill>
          <a:ln>
            <a:noFill/>
          </a:ln>
          <a:effectLst/>
        </p:spPr>
        <p:style>
          <a:lnRef idx="1">
            <a:schemeClr val="accent1"/>
          </a:lnRef>
          <a:fillRef idx="3">
            <a:schemeClr val="accent1"/>
          </a:fillRef>
          <a:effectRef idx="2">
            <a:schemeClr val="accent1"/>
          </a:effectRef>
          <a:fontRef idx="minor">
            <a:schemeClr val="lt1"/>
          </a:fontRef>
        </p:style>
      </p:sp>
      <p:sp>
        <p:nvSpPr>
          <p:cNvPr id="3" name="Text Placeholder 2">
            <a:extLst>
              <a:ext uri="{FF2B5EF4-FFF2-40B4-BE49-F238E27FC236}">
                <a16:creationId xmlns:a16="http://schemas.microsoft.com/office/drawing/2014/main" id="{A26FBAE0-CB0F-41A2-B02E-41EBEA325E31}"/>
              </a:ext>
            </a:extLst>
          </p:cNvPr>
          <p:cNvSpPr>
            <a:spLocks noGrp="1"/>
          </p:cNvSpPr>
          <p:nvPr>
            <p:ph type="body" idx="1"/>
          </p:nvPr>
        </p:nvSpPr>
        <p:spPr>
          <a:xfrm>
            <a:off x="7875972" y="837729"/>
            <a:ext cx="2814141" cy="4516836"/>
          </a:xfrm>
        </p:spPr>
        <p:txBody>
          <a:bodyPr vert="horz" lIns="91440" tIns="45720" rIns="91440" bIns="45720" rtlCol="0" anchor="ctr">
            <a:normAutofit fontScale="77500" lnSpcReduction="20000"/>
          </a:bodyPr>
          <a:lstStyle/>
          <a:p>
            <a:r>
              <a:rPr lang="en-US" sz="1800" b="0" i="0" dirty="0">
                <a:solidFill>
                  <a:srgbClr val="0070C0"/>
                </a:solidFill>
                <a:effectLst/>
                <a:latin typeface="Inter"/>
              </a:rPr>
              <a:t>the attacker’s main goal is to make your website inaccessible using botnets. Botnets are basically an army of connected devices that are infected with malware. Your website’s server becomes overloaded and exhausted of its available bandwidth because of this army. Much of the time, the attack doesn’t usually even breach your data or go over any security parameters.</a:t>
            </a:r>
          </a:p>
          <a:p>
            <a:r>
              <a:rPr lang="en-US" sz="1800" dirty="0">
                <a:solidFill>
                  <a:srgbClr val="0070C0"/>
                </a:solidFill>
                <a:latin typeface="Inter"/>
              </a:rPr>
              <a:t>THE REASON ARE</a:t>
            </a:r>
          </a:p>
          <a:p>
            <a:r>
              <a:rPr lang="en-IN" sz="1800" b="0" i="0" dirty="0">
                <a:solidFill>
                  <a:srgbClr val="0070C0"/>
                </a:solidFill>
                <a:effectLst/>
                <a:latin typeface="Inter"/>
              </a:rPr>
              <a:t>1)Some (not-so) Friendly Competition</a:t>
            </a:r>
          </a:p>
          <a:p>
            <a:r>
              <a:rPr lang="en-US" sz="1800" dirty="0">
                <a:solidFill>
                  <a:srgbClr val="0070C0"/>
                </a:solidFill>
              </a:rPr>
              <a:t>2)</a:t>
            </a:r>
            <a:r>
              <a:rPr lang="en-IN" sz="1800" b="0" i="0" dirty="0">
                <a:solidFill>
                  <a:srgbClr val="1F1F1F"/>
                </a:solidFill>
                <a:effectLst/>
                <a:latin typeface="Inter"/>
              </a:rPr>
              <a:t> </a:t>
            </a:r>
            <a:r>
              <a:rPr lang="en-IN" sz="1800" b="0" i="0" dirty="0">
                <a:solidFill>
                  <a:srgbClr val="0070C0"/>
                </a:solidFill>
                <a:effectLst/>
                <a:latin typeface="Inter"/>
              </a:rPr>
              <a:t>DDoS for Hacktivism</a:t>
            </a:r>
          </a:p>
          <a:p>
            <a:r>
              <a:rPr lang="en-US" sz="1800" dirty="0">
                <a:solidFill>
                  <a:srgbClr val="0070C0"/>
                </a:solidFill>
              </a:rPr>
              <a:t>3)</a:t>
            </a:r>
            <a:r>
              <a:rPr lang="en-IN" sz="1800" b="0" i="0" dirty="0">
                <a:solidFill>
                  <a:srgbClr val="1F1F1F"/>
                </a:solidFill>
                <a:effectLst/>
                <a:latin typeface="Inter"/>
              </a:rPr>
              <a:t> </a:t>
            </a:r>
            <a:r>
              <a:rPr lang="en-IN" sz="1800" b="0" i="0" dirty="0">
                <a:solidFill>
                  <a:srgbClr val="0070C0"/>
                </a:solidFill>
                <a:effectLst/>
                <a:latin typeface="Inter"/>
              </a:rPr>
              <a:t>Politics</a:t>
            </a:r>
          </a:p>
          <a:p>
            <a:r>
              <a:rPr lang="en-US" sz="1800" dirty="0">
                <a:solidFill>
                  <a:srgbClr val="0070C0"/>
                </a:solidFill>
              </a:rPr>
              <a:t>4)</a:t>
            </a:r>
            <a:r>
              <a:rPr lang="en-IN" sz="1800" b="0" i="0" dirty="0">
                <a:solidFill>
                  <a:srgbClr val="1F1F1F"/>
                </a:solidFill>
                <a:effectLst/>
                <a:latin typeface="Inter"/>
              </a:rPr>
              <a:t> </a:t>
            </a:r>
            <a:r>
              <a:rPr lang="en-IN" sz="1800" b="0" i="0" dirty="0">
                <a:solidFill>
                  <a:srgbClr val="0070C0"/>
                </a:solidFill>
                <a:effectLst/>
                <a:latin typeface="Inter"/>
              </a:rPr>
              <a:t>Seeking Their Revenge</a:t>
            </a:r>
          </a:p>
          <a:p>
            <a:r>
              <a:rPr lang="en-IN" sz="1600" b="0" i="0" dirty="0">
                <a:solidFill>
                  <a:srgbClr val="0070C0"/>
                </a:solidFill>
                <a:effectLst/>
                <a:latin typeface="Inter"/>
              </a:rPr>
              <a:t>5) FOR FUN</a:t>
            </a:r>
          </a:p>
          <a:p>
            <a:endParaRPr lang="en-US" sz="1800" dirty="0">
              <a:solidFill>
                <a:srgbClr val="0070C0"/>
              </a:solidFill>
            </a:endParaRPr>
          </a:p>
        </p:txBody>
      </p:sp>
      <p:sp>
        <p:nvSpPr>
          <p:cNvPr id="20" name="Rectangle 1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40" y="473747"/>
            <a:ext cx="685800" cy="590282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82638253"/>
      </p:ext>
    </p:extLst>
  </p:cSld>
  <p:clrMapOvr>
    <a:masterClrMapping/>
  </p:clrMapOvr>
  <mc:AlternateContent xmlns:mc="http://schemas.openxmlformats.org/markup-compatibility/2006" xmlns:p14="http://schemas.microsoft.com/office/powerpoint/2010/main">
    <mc:Choice Requires="p14">
      <p:transition spd="slow" p14:dur="800" advTm="20000">
        <p:circle/>
      </p:transition>
    </mc:Choice>
    <mc:Fallback xmlns="">
      <p:transition spd="slow" advTm="20000">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01768-6212-45B9-A375-71EEFE4725BC}"/>
              </a:ext>
            </a:extLst>
          </p:cNvPr>
          <p:cNvSpPr>
            <a:spLocks noGrp="1"/>
          </p:cNvSpPr>
          <p:nvPr>
            <p:ph type="title"/>
          </p:nvPr>
        </p:nvSpPr>
        <p:spPr/>
        <p:txBody>
          <a:bodyPr/>
          <a:lstStyle/>
          <a:p>
            <a:r>
              <a:rPr lang="en-US" dirty="0">
                <a:solidFill>
                  <a:srgbClr val="00B0F0"/>
                </a:solidFill>
              </a:rPr>
              <a:t>METHODS FOR DDOS DETECTION</a:t>
            </a:r>
            <a:endParaRPr lang="en-IN" dirty="0">
              <a:solidFill>
                <a:srgbClr val="00B0F0"/>
              </a:solidFill>
            </a:endParaRPr>
          </a:p>
        </p:txBody>
      </p:sp>
      <p:sp>
        <p:nvSpPr>
          <p:cNvPr id="3" name="Text Placeholder 2">
            <a:extLst>
              <a:ext uri="{FF2B5EF4-FFF2-40B4-BE49-F238E27FC236}">
                <a16:creationId xmlns:a16="http://schemas.microsoft.com/office/drawing/2014/main" id="{5388A9F9-9E26-4C6F-92F1-B431CCC37BC2}"/>
              </a:ext>
            </a:extLst>
          </p:cNvPr>
          <p:cNvSpPr>
            <a:spLocks noGrp="1"/>
          </p:cNvSpPr>
          <p:nvPr>
            <p:ph type="body" idx="1"/>
          </p:nvPr>
        </p:nvSpPr>
        <p:spPr/>
        <p:txBody>
          <a:bodyPr/>
          <a:lstStyle/>
          <a:p>
            <a:pPr marL="342900" indent="-342900">
              <a:buFont typeface="Arial" panose="020B0604020202020204" pitchFamily="34" charset="0"/>
              <a:buChar char="•"/>
            </a:pPr>
            <a:r>
              <a:rPr lang="en-IN" dirty="0"/>
              <a:t>Traceback methods</a:t>
            </a:r>
          </a:p>
          <a:p>
            <a:pPr marL="342900" indent="-342900">
              <a:buFont typeface="Arial" panose="020B0604020202020204" pitchFamily="34" charset="0"/>
              <a:buChar char="•"/>
            </a:pPr>
            <a:r>
              <a:rPr lang="en-IN" dirty="0"/>
              <a:t>Entropy Variation</a:t>
            </a:r>
          </a:p>
          <a:p>
            <a:pPr marL="342900" indent="-342900">
              <a:buFont typeface="Arial" panose="020B0604020202020204" pitchFamily="34" charset="0"/>
              <a:buChar char="•"/>
            </a:pPr>
            <a:r>
              <a:rPr lang="en-US" dirty="0"/>
              <a:t>Intrusion Detection and </a:t>
            </a:r>
            <a:r>
              <a:rPr lang="en-US" dirty="0" err="1"/>
              <a:t>PreventionSystem</a:t>
            </a:r>
            <a:r>
              <a:rPr lang="en-US" dirty="0"/>
              <a:t>(IDS/IPS)</a:t>
            </a:r>
            <a:endParaRPr lang="en-IN" dirty="0"/>
          </a:p>
        </p:txBody>
      </p:sp>
    </p:spTree>
    <p:extLst>
      <p:ext uri="{BB962C8B-B14F-4D97-AF65-F5344CB8AC3E}">
        <p14:creationId xmlns:p14="http://schemas.microsoft.com/office/powerpoint/2010/main" val="3502500334"/>
      </p:ext>
    </p:extLst>
  </p:cSld>
  <p:clrMapOvr>
    <a:masterClrMapping/>
  </p:clrMapOvr>
  <p:transition spd="slow" advTm="100">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6A4A2-BFA2-4EF1-A2F9-916F4DCEF2E8}"/>
              </a:ext>
            </a:extLst>
          </p:cNvPr>
          <p:cNvSpPr>
            <a:spLocks noGrp="1"/>
          </p:cNvSpPr>
          <p:nvPr>
            <p:ph type="title"/>
          </p:nvPr>
        </p:nvSpPr>
        <p:spPr/>
        <p:txBody>
          <a:bodyPr/>
          <a:lstStyle/>
          <a:p>
            <a:r>
              <a:rPr lang="en-US" dirty="0">
                <a:solidFill>
                  <a:srgbClr val="00B0F0"/>
                </a:solidFill>
              </a:rPr>
              <a:t>METHOD USED IN THIS PROJECT</a:t>
            </a:r>
            <a:endParaRPr lang="en-IN" dirty="0">
              <a:solidFill>
                <a:srgbClr val="00B0F0"/>
              </a:solidFill>
            </a:endParaRPr>
          </a:p>
        </p:txBody>
      </p:sp>
      <p:sp>
        <p:nvSpPr>
          <p:cNvPr id="3" name="Text Placeholder 2">
            <a:extLst>
              <a:ext uri="{FF2B5EF4-FFF2-40B4-BE49-F238E27FC236}">
                <a16:creationId xmlns:a16="http://schemas.microsoft.com/office/drawing/2014/main" id="{C284CAC6-F108-40E1-81D9-1005491BBC68}"/>
              </a:ext>
            </a:extLst>
          </p:cNvPr>
          <p:cNvSpPr>
            <a:spLocks noGrp="1"/>
          </p:cNvSpPr>
          <p:nvPr>
            <p:ph type="body" idx="1"/>
          </p:nvPr>
        </p:nvSpPr>
        <p:spPr/>
        <p:txBody>
          <a:bodyPr/>
          <a:lstStyle/>
          <a:p>
            <a:pPr marL="342900" indent="-342900">
              <a:buFont typeface="Arial" panose="020B0604020202020204" pitchFamily="34" charset="0"/>
              <a:buChar char="•"/>
            </a:pPr>
            <a:r>
              <a:rPr lang="en-IN" dirty="0"/>
              <a:t>Entropy Variation</a:t>
            </a:r>
          </a:p>
          <a:p>
            <a:endParaRPr lang="en-IN" dirty="0"/>
          </a:p>
        </p:txBody>
      </p:sp>
    </p:spTree>
    <p:extLst>
      <p:ext uri="{BB962C8B-B14F-4D97-AF65-F5344CB8AC3E}">
        <p14:creationId xmlns:p14="http://schemas.microsoft.com/office/powerpoint/2010/main" val="2326259611"/>
      </p:ext>
    </p:extLst>
  </p:cSld>
  <p:clrMapOvr>
    <a:masterClrMapping/>
  </p:clrMapOvr>
  <p:transition spd="slow" advTm="100">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B486B-9255-429E-ACD0-3F5C3382CDF4}"/>
              </a:ext>
            </a:extLst>
          </p:cNvPr>
          <p:cNvSpPr>
            <a:spLocks noGrp="1"/>
          </p:cNvSpPr>
          <p:nvPr>
            <p:ph type="title"/>
          </p:nvPr>
        </p:nvSpPr>
        <p:spPr/>
        <p:txBody>
          <a:bodyPr/>
          <a:lstStyle/>
          <a:p>
            <a:r>
              <a:rPr lang="en-IN" dirty="0">
                <a:solidFill>
                  <a:srgbClr val="00B0F0"/>
                </a:solidFill>
              </a:rPr>
              <a:t>Entropy Variation</a:t>
            </a:r>
            <a:br>
              <a:rPr lang="en-IN" dirty="0">
                <a:solidFill>
                  <a:srgbClr val="00B0F0"/>
                </a:solidFill>
              </a:rPr>
            </a:br>
            <a:endParaRPr lang="en-IN" dirty="0">
              <a:solidFill>
                <a:srgbClr val="00B0F0"/>
              </a:solidFill>
            </a:endParaRPr>
          </a:p>
        </p:txBody>
      </p:sp>
      <p:sp>
        <p:nvSpPr>
          <p:cNvPr id="3" name="Text Placeholder 2">
            <a:extLst>
              <a:ext uri="{FF2B5EF4-FFF2-40B4-BE49-F238E27FC236}">
                <a16:creationId xmlns:a16="http://schemas.microsoft.com/office/drawing/2014/main" id="{840B1F6C-8264-4A7B-A68D-C9E7F03FDA53}"/>
              </a:ext>
            </a:extLst>
          </p:cNvPr>
          <p:cNvSpPr>
            <a:spLocks noGrp="1"/>
          </p:cNvSpPr>
          <p:nvPr>
            <p:ph type="body" idx="1"/>
          </p:nvPr>
        </p:nvSpPr>
        <p:spPr>
          <a:xfrm>
            <a:off x="7100544" y="462045"/>
            <a:ext cx="3757545" cy="5738386"/>
          </a:xfrm>
        </p:spPr>
        <p:txBody>
          <a:bodyPr>
            <a:normAutofit fontScale="62500" lnSpcReduction="20000"/>
          </a:bodyPr>
          <a:lstStyle/>
          <a:p>
            <a:pPr algn="ctr"/>
            <a:r>
              <a:rPr lang="en-US" sz="3200" u="sng" dirty="0"/>
              <a:t>WORKING</a:t>
            </a:r>
          </a:p>
          <a:p>
            <a:r>
              <a:rPr lang="en-US" sz="2500" dirty="0"/>
              <a:t>The Entropy can be calculated such as </a:t>
            </a:r>
            <a:r>
              <a:rPr lang="en-US" sz="2500" dirty="0">
                <a:solidFill>
                  <a:srgbClr val="00B0F0"/>
                </a:solidFill>
              </a:rPr>
              <a:t>H (Y) =</a:t>
            </a:r>
            <a:r>
              <a:rPr lang="en-US" sz="2500" dirty="0" err="1">
                <a:solidFill>
                  <a:srgbClr val="00B0F0"/>
                </a:solidFill>
              </a:rPr>
              <a:t>íPr</a:t>
            </a:r>
            <a:r>
              <a:rPr lang="en-US" sz="2500" dirty="0">
                <a:solidFill>
                  <a:srgbClr val="00B0F0"/>
                </a:solidFill>
              </a:rPr>
              <a:t> [Y= y] .log (</a:t>
            </a:r>
            <a:r>
              <a:rPr lang="en-US" sz="2500" dirty="0" err="1">
                <a:solidFill>
                  <a:srgbClr val="00B0F0"/>
                </a:solidFill>
              </a:rPr>
              <a:t>Pr</a:t>
            </a:r>
            <a:r>
              <a:rPr lang="en-US" sz="2500" dirty="0">
                <a:solidFill>
                  <a:srgbClr val="00B0F0"/>
                </a:solidFill>
              </a:rPr>
              <a:t> [Y=y])</a:t>
            </a:r>
          </a:p>
          <a:p>
            <a:r>
              <a:rPr lang="en-US" sz="2500" dirty="0"/>
              <a:t> Where y is sample space of Y, it measures uncertainty of Y. </a:t>
            </a:r>
            <a:r>
              <a:rPr lang="en-US" sz="2500" dirty="0">
                <a:highlight>
                  <a:srgbClr val="FFFF00"/>
                </a:highlight>
              </a:rPr>
              <a:t>The flow entropy is stable in non-DDoS attack whereas it decreases in DDoS attack</a:t>
            </a:r>
            <a:r>
              <a:rPr lang="en-US" sz="2500" dirty="0"/>
              <a:t>. The detecting algorithm is made to run on entire routers in Local Area Network (LAN).The flow entropy is used as a metric especially for the edge routers in order to monitor the network traffic .In the absence of attack, the flow entropy rests in a uniform range. If information distance is less than a given threshold, then the DDoS attack is confirmed and routers start discarding packets from the cautious flows before they reach the victim. </a:t>
            </a:r>
            <a:endParaRPr lang="en-IN" sz="2500" dirty="0"/>
          </a:p>
        </p:txBody>
      </p:sp>
    </p:spTree>
    <p:extLst>
      <p:ext uri="{BB962C8B-B14F-4D97-AF65-F5344CB8AC3E}">
        <p14:creationId xmlns:p14="http://schemas.microsoft.com/office/powerpoint/2010/main" val="1851357804"/>
      </p:ext>
    </p:extLst>
  </p:cSld>
  <p:clrMapOvr>
    <a:masterClrMapping/>
  </p:clrMapOvr>
  <mc:AlternateContent xmlns:mc="http://schemas.openxmlformats.org/markup-compatibility/2006" xmlns:p14="http://schemas.microsoft.com/office/powerpoint/2010/main">
    <mc:Choice Requires="p14">
      <p:transition spd="med" p14:dur="700" advTm="100">
        <p:fade/>
      </p:transition>
    </mc:Choice>
    <mc:Fallback xmlns="">
      <p:transition spd="med" advTm="1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B0ED7D-0741-41C8-9BCD-85B80680F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a:extLst>
              <a:ext uri="{FF2B5EF4-FFF2-40B4-BE49-F238E27FC236}">
                <a16:creationId xmlns:a16="http://schemas.microsoft.com/office/drawing/2014/main" id="{A11CCD82-66A0-4002-9137-D143E2C8BC3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74451" y="365170"/>
            <a:ext cx="7428089"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019713"/>
      </p:ext>
    </p:extLst>
  </p:cSld>
  <p:clrMapOvr>
    <a:masterClrMapping/>
  </p:clrMapOvr>
  <p:transition spd="slow" advTm="100">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Custom 1">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
  <TotalTime>138</TotalTime>
  <Words>537</Words>
  <Application>Microsoft Office PowerPoint</Application>
  <PresentationFormat>Widescreen</PresentationFormat>
  <Paragraphs>41</Paragraphs>
  <Slides>11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11</vt:i4>
      </vt:variant>
      <vt:variant>
        <vt:lpstr>Custom Shows</vt:lpstr>
      </vt:variant>
      <vt:variant>
        <vt:i4>1</vt:i4>
      </vt:variant>
    </vt:vector>
  </HeadingPairs>
  <TitlesOfParts>
    <vt:vector size="18" baseType="lpstr">
      <vt:lpstr>Arial</vt:lpstr>
      <vt:lpstr>Century Gothic</vt:lpstr>
      <vt:lpstr>Inter</vt:lpstr>
      <vt:lpstr>MuseoSans</vt:lpstr>
      <vt:lpstr>Wingdings 3</vt:lpstr>
      <vt:lpstr>Ion Boardroom</vt:lpstr>
      <vt:lpstr>                      ABSTRACT</vt:lpstr>
      <vt:lpstr>TABLE OF CONTENTS</vt:lpstr>
      <vt:lpstr>DDOS</vt:lpstr>
      <vt:lpstr>TARGETS OF DDOS</vt:lpstr>
      <vt:lpstr>WHY DDOS</vt:lpstr>
      <vt:lpstr>METHODS FOR DDOS DETECTION</vt:lpstr>
      <vt:lpstr>METHOD USED IN THIS PROJECT</vt:lpstr>
      <vt:lpstr>Entropy Variation </vt:lpstr>
      <vt:lpstr>PowerPoint Presentation</vt:lpstr>
      <vt:lpstr>CONCULSION</vt:lpstr>
      <vt:lpstr>REFERENCE LINK</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OF CONTENTS</dc:title>
  <dc:creator>Hithesh Kp</dc:creator>
  <cp:lastModifiedBy>Hithesh Kp</cp:lastModifiedBy>
  <cp:revision>13</cp:revision>
  <dcterms:created xsi:type="dcterms:W3CDTF">2021-06-17T13:06:15Z</dcterms:created>
  <dcterms:modified xsi:type="dcterms:W3CDTF">2021-06-22T16:51:30Z</dcterms:modified>
</cp:coreProperties>
</file>