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sldIdLst>
    <p:sldId id="298" r:id="rId5"/>
    <p:sldId id="300" r:id="rId6"/>
    <p:sldId id="301" r:id="rId7"/>
    <p:sldId id="302" r:id="rId8"/>
    <p:sldId id="305" r:id="rId9"/>
    <p:sldId id="306" r:id="rId10"/>
    <p:sldId id="307" r:id="rId11"/>
    <p:sldId id="308" r:id="rId12"/>
    <p:sldId id="309" r:id="rId13"/>
    <p:sldId id="310" r:id="rId14"/>
    <p:sldId id="311" r:id="rId15"/>
    <p:sldId id="312" r:id="rId16"/>
    <p:sldId id="314" r:id="rId17"/>
    <p:sldId id="31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19" autoAdjust="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11/15/2022</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268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204244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9472564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BE1D723-8F53-4F53-90B0-1982A396982E}" type="datetime1">
              <a:rPr lang="en-US" smtClean="0"/>
              <a:t>11/15/2022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0371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3113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6409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9291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5687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428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9394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907D986-8816-4272-A432-0437A28A9828}" type="datetime1">
              <a:rPr lang="en-US" smtClean="0"/>
              <a:t>11/15/2022</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pPr algn="l"/>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3A98EE3D-8CD1-4C3F-BD1C-C98C9596463C}"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89433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11/15/2022</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0929842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139588" y="1475234"/>
            <a:ext cx="4198136" cy="2901694"/>
          </a:xfrm>
        </p:spPr>
        <p:txBody>
          <a:bodyPr anchor="b">
            <a:normAutofit/>
          </a:bodyPr>
          <a:lstStyle/>
          <a:p>
            <a:r>
              <a:rPr lang="en-IN" sz="3200" b="1" dirty="0">
                <a:solidFill>
                  <a:schemeClr val="bg1">
                    <a:lumMod val="95000"/>
                    <a:lumOff val="5000"/>
                  </a:schemeClr>
                </a:solidFill>
                <a:latin typeface="Bookman Old Style" panose="02050604050505020204" pitchFamily="18" charset="0"/>
              </a:rPr>
              <a:t>Leads Scoring Case Study</a:t>
            </a:r>
            <a:endParaRPr lang="en-US" sz="13800" b="1" dirty="0">
              <a:solidFill>
                <a:schemeClr val="bg1">
                  <a:lumMod val="95000"/>
                  <a:lumOff val="5000"/>
                </a:schemeClr>
              </a:solidFill>
              <a:latin typeface="Bookman Old Style" panose="020506040505050202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192444" y="4608575"/>
            <a:ext cx="2140945" cy="985609"/>
          </a:xfrm>
        </p:spPr>
        <p:txBody>
          <a:bodyPr anchor="t">
            <a:normAutofit/>
          </a:bodyPr>
          <a:lstStyle/>
          <a:p>
            <a:pPr>
              <a:lnSpc>
                <a:spcPct val="100000"/>
              </a:lnSpc>
            </a:pPr>
            <a:r>
              <a:rPr lang="en-IN" sz="1200" b="1" i="0" dirty="0">
                <a:solidFill>
                  <a:schemeClr val="tx2">
                    <a:lumMod val="10000"/>
                  </a:schemeClr>
                </a:solidFill>
                <a:effectLst/>
                <a:latin typeface="Bookman Old Style" panose="02050604050505020204" pitchFamily="18" charset="0"/>
              </a:rPr>
              <a:t>Mohith Yadav</a:t>
            </a:r>
            <a:r>
              <a:rPr lang="en-IN" sz="1200" b="1" dirty="0">
                <a:solidFill>
                  <a:schemeClr val="tx2">
                    <a:lumMod val="10000"/>
                  </a:schemeClr>
                </a:solidFill>
                <a:latin typeface="Bookman Old Style" panose="02050604050505020204" pitchFamily="18" charset="0"/>
              </a:rPr>
              <a:t>,</a:t>
            </a:r>
          </a:p>
          <a:p>
            <a:pPr>
              <a:lnSpc>
                <a:spcPct val="100000"/>
              </a:lnSpc>
            </a:pPr>
            <a:r>
              <a:rPr lang="en-IN" sz="1200" b="1" i="0" dirty="0">
                <a:solidFill>
                  <a:schemeClr val="tx2">
                    <a:lumMod val="10000"/>
                  </a:schemeClr>
                </a:solidFill>
                <a:effectLst/>
                <a:latin typeface="Bookman Old Style" panose="02050604050505020204" pitchFamily="18" charset="0"/>
              </a:rPr>
              <a:t>Pranab Dey </a:t>
            </a:r>
          </a:p>
          <a:p>
            <a:pPr>
              <a:lnSpc>
                <a:spcPct val="100000"/>
              </a:lnSpc>
            </a:pPr>
            <a:r>
              <a:rPr lang="en-US" sz="1200" b="1" dirty="0">
                <a:solidFill>
                  <a:schemeClr val="tx2">
                    <a:lumMod val="10000"/>
                  </a:schemeClr>
                </a:solidFill>
                <a:latin typeface="Bookman Old Style" panose="02050604050505020204" pitchFamily="18" charset="0"/>
              </a:rPr>
              <a:t>Ankit Kumar Srivastava</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1FBC-F071-A5F6-A9AF-FF77F6DBC9FF}"/>
              </a:ext>
            </a:extLst>
          </p:cNvPr>
          <p:cNvSpPr>
            <a:spLocks noGrp="1"/>
          </p:cNvSpPr>
          <p:nvPr>
            <p:ph type="title"/>
          </p:nvPr>
        </p:nvSpPr>
        <p:spPr>
          <a:xfrm>
            <a:off x="1130270" y="953325"/>
            <a:ext cx="9603275" cy="615084"/>
          </a:xfrm>
        </p:spPr>
        <p:txBody>
          <a:bodyPr/>
          <a:lstStyle/>
          <a:p>
            <a:r>
              <a:rPr lang="en-IN" b="1" dirty="0">
                <a:latin typeface="Bookman Old Style" panose="02050604050505020204" pitchFamily="18" charset="0"/>
              </a:rPr>
              <a:t>Precision and Recall</a:t>
            </a:r>
          </a:p>
        </p:txBody>
      </p:sp>
      <p:sp>
        <p:nvSpPr>
          <p:cNvPr id="3" name="Content Placeholder 2">
            <a:extLst>
              <a:ext uri="{FF2B5EF4-FFF2-40B4-BE49-F238E27FC236}">
                <a16:creationId xmlns:a16="http://schemas.microsoft.com/office/drawing/2014/main" id="{95462441-BC15-A8E9-EFDD-6A5BD891926E}"/>
              </a:ext>
            </a:extLst>
          </p:cNvPr>
          <p:cNvSpPr>
            <a:spLocks noGrp="1"/>
          </p:cNvSpPr>
          <p:nvPr>
            <p:ph idx="1"/>
          </p:nvPr>
        </p:nvSpPr>
        <p:spPr>
          <a:xfrm>
            <a:off x="1130270" y="1398850"/>
            <a:ext cx="9603275" cy="4067495"/>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We used this cut-off point to create a new column in our final dataset for predicting the outcomes.</a:t>
            </a:r>
          </a:p>
          <a:p>
            <a:pPr algn="just"/>
            <a:r>
              <a:rPr lang="en-GB" dirty="0">
                <a:latin typeface="Times New Roman" panose="02020603050405020304" pitchFamily="18" charset="0"/>
                <a:cs typeface="Times New Roman" panose="02020603050405020304" pitchFamily="18" charset="0"/>
              </a:rPr>
              <a:t>After this we did another type of evaluation which is by checking Precision and Recall.</a:t>
            </a:r>
          </a:p>
          <a:p>
            <a:pPr algn="just"/>
            <a:r>
              <a:rPr lang="en-GB" dirty="0">
                <a:latin typeface="Times New Roman" panose="02020603050405020304" pitchFamily="18" charset="0"/>
                <a:cs typeface="Times New Roman" panose="02020603050405020304" pitchFamily="18" charset="0"/>
              </a:rPr>
              <a:t>As we all know, Precision and Recall plays very important role in build our model more business oriented and it also tells how our model behaves.</a:t>
            </a:r>
          </a:p>
          <a:p>
            <a:pPr algn="just"/>
            <a:r>
              <a:rPr lang="en-GB" dirty="0">
                <a:latin typeface="Times New Roman" panose="02020603050405020304" pitchFamily="18" charset="0"/>
                <a:cs typeface="Times New Roman" panose="02020603050405020304" pitchFamily="18" charset="0"/>
              </a:rPr>
              <a:t>Hence, we evaluated the precision and recall for this model and found the score as 0.73 for precision and 0.79 for recall.</a:t>
            </a:r>
          </a:p>
          <a:p>
            <a:pPr algn="just"/>
            <a:r>
              <a:rPr lang="en-GB" dirty="0">
                <a:latin typeface="Times New Roman" panose="02020603050405020304" pitchFamily="18" charset="0"/>
                <a:cs typeface="Times New Roman" panose="02020603050405020304" pitchFamily="18" charset="0"/>
              </a:rPr>
              <a:t>Now, recall our business objective - the recall percentage I will consider more valuable because it is okay if our precision is little low which means less hot lead customers but we don't want to left out any hot leads which are willing to get converted hence our focus on this will be more on Recall than Precision.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383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7050-5985-09A9-3B95-0328BA456183}"/>
              </a:ext>
            </a:extLst>
          </p:cNvPr>
          <p:cNvSpPr>
            <a:spLocks noGrp="1"/>
          </p:cNvSpPr>
          <p:nvPr>
            <p:ph type="title"/>
          </p:nvPr>
        </p:nvSpPr>
        <p:spPr>
          <a:xfrm>
            <a:off x="1130270" y="953324"/>
            <a:ext cx="9603275" cy="493971"/>
          </a:xfrm>
        </p:spPr>
        <p:txBody>
          <a:bodyPr>
            <a:normAutofit fontScale="90000"/>
          </a:bodyPr>
          <a:lstStyle/>
          <a:p>
            <a:r>
              <a:rPr lang="en-IN" b="1" dirty="0">
                <a:latin typeface="Bookman Old Style" panose="02050604050505020204" pitchFamily="18" charset="0"/>
              </a:rPr>
              <a:t>Precision and Recall trade-off</a:t>
            </a:r>
          </a:p>
        </p:txBody>
      </p:sp>
      <p:sp>
        <p:nvSpPr>
          <p:cNvPr id="4" name="TextBox 3">
            <a:extLst>
              <a:ext uri="{FF2B5EF4-FFF2-40B4-BE49-F238E27FC236}">
                <a16:creationId xmlns:a16="http://schemas.microsoft.com/office/drawing/2014/main" id="{D67154F2-21E8-9A53-6DB0-AFA36C29969F}"/>
              </a:ext>
            </a:extLst>
          </p:cNvPr>
          <p:cNvSpPr txBox="1"/>
          <p:nvPr/>
        </p:nvSpPr>
        <p:spPr>
          <a:xfrm>
            <a:off x="1130270" y="1574464"/>
            <a:ext cx="4386408"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created a graph which will show us the trade-off between Precision and recall.</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found that there is a trade off between Precision and Recall and the meeting point is approximately at 0.5.</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C8273FF-F618-70F5-344B-60B037A47024}"/>
              </a:ext>
            </a:extLst>
          </p:cNvPr>
          <p:cNvPicPr>
            <a:picLocks noChangeAspect="1"/>
          </p:cNvPicPr>
          <p:nvPr/>
        </p:nvPicPr>
        <p:blipFill>
          <a:blip r:embed="rId2"/>
          <a:stretch>
            <a:fillRect/>
          </a:stretch>
        </p:blipFill>
        <p:spPr>
          <a:xfrm>
            <a:off x="5752848" y="1574463"/>
            <a:ext cx="5619624" cy="3911937"/>
          </a:xfrm>
          <a:prstGeom prst="rect">
            <a:avLst/>
          </a:prstGeom>
        </p:spPr>
      </p:pic>
    </p:spTree>
    <p:extLst>
      <p:ext uri="{BB962C8B-B14F-4D97-AF65-F5344CB8AC3E}">
        <p14:creationId xmlns:p14="http://schemas.microsoft.com/office/powerpoint/2010/main" val="31710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10A2-321C-FB1D-32BF-0558F37915F5}"/>
              </a:ext>
            </a:extLst>
          </p:cNvPr>
          <p:cNvSpPr>
            <a:spLocks noGrp="1"/>
          </p:cNvSpPr>
          <p:nvPr>
            <p:ph type="title"/>
          </p:nvPr>
        </p:nvSpPr>
        <p:spPr>
          <a:xfrm>
            <a:off x="1130270" y="953324"/>
            <a:ext cx="9603275" cy="438331"/>
          </a:xfrm>
        </p:spPr>
        <p:txBody>
          <a:bodyPr>
            <a:normAutofit fontScale="90000"/>
          </a:bodyPr>
          <a:lstStyle/>
          <a:p>
            <a:r>
              <a:rPr lang="en-IN" b="1" dirty="0">
                <a:latin typeface="Bookman Old Style" panose="02050604050505020204" pitchFamily="18" charset="0"/>
              </a:rPr>
              <a:t>RFE 2</a:t>
            </a:r>
          </a:p>
        </p:txBody>
      </p:sp>
      <p:sp>
        <p:nvSpPr>
          <p:cNvPr id="3" name="Content Placeholder 2">
            <a:extLst>
              <a:ext uri="{FF2B5EF4-FFF2-40B4-BE49-F238E27FC236}">
                <a16:creationId xmlns:a16="http://schemas.microsoft.com/office/drawing/2014/main" id="{AE2CB72E-2F5F-1D9C-C0ED-B590BA499C66}"/>
              </a:ext>
            </a:extLst>
          </p:cNvPr>
          <p:cNvSpPr>
            <a:spLocks noGrp="1"/>
          </p:cNvSpPr>
          <p:nvPr>
            <p:ph idx="1"/>
          </p:nvPr>
        </p:nvSpPr>
        <p:spPr>
          <a:xfrm>
            <a:off x="1130270" y="1391655"/>
            <a:ext cx="9603275" cy="4074690"/>
          </a:xfrm>
        </p:spPr>
        <p:txBody>
          <a:bodyPr>
            <a:normAutofit/>
          </a:bodyPr>
          <a:lstStyle/>
          <a:p>
            <a:pPr algn="just"/>
            <a:r>
              <a:rPr lang="en-GB" sz="1800" dirty="0">
                <a:latin typeface="Times New Roman" panose="02020603050405020304" pitchFamily="18" charset="0"/>
                <a:cs typeface="Times New Roman" panose="02020603050405020304" pitchFamily="18" charset="0"/>
              </a:rPr>
              <a:t>After completing our model evaluation from rfe 1, we proceeded with our second rfe method with count 15.</a:t>
            </a:r>
          </a:p>
          <a:p>
            <a:pPr algn="just"/>
            <a:r>
              <a:rPr lang="en-GB" sz="1800" dirty="0">
                <a:latin typeface="Times New Roman" panose="02020603050405020304" pitchFamily="18" charset="0"/>
                <a:cs typeface="Times New Roman" panose="02020603050405020304" pitchFamily="18" charset="0"/>
              </a:rPr>
              <a:t>We did that same steps as were mentioned in rfe 1, like creating a model and checking the insignificant values and VIFs and dropping those and running again until we reach our model with no insignificant variables and low VIFs.</a:t>
            </a:r>
          </a:p>
          <a:p>
            <a:pPr algn="just"/>
            <a:r>
              <a:rPr lang="en-GB" sz="1800" dirty="0">
                <a:latin typeface="Times New Roman" panose="02020603050405020304" pitchFamily="18" charset="0"/>
                <a:cs typeface="Times New Roman" panose="02020603050405020304" pitchFamily="18" charset="0"/>
              </a:rPr>
              <a:t>Ultimately, we found out last final model with all significant values and low VIFs.</a:t>
            </a:r>
          </a:p>
          <a:p>
            <a:pPr algn="just"/>
            <a:r>
              <a:rPr lang="en-GB" sz="1800" dirty="0">
                <a:latin typeface="Times New Roman" panose="02020603050405020304" pitchFamily="18" charset="0"/>
                <a:cs typeface="Times New Roman" panose="02020603050405020304" pitchFamily="18" charset="0"/>
              </a:rPr>
              <a:t>We predicted the final model in train set and created a new dataset with original converted values and prediction values.</a:t>
            </a:r>
          </a:p>
          <a:p>
            <a:pPr algn="just"/>
            <a:r>
              <a:rPr lang="en-GB" sz="1800" dirty="0">
                <a:latin typeface="Times New Roman" panose="02020603050405020304" pitchFamily="18" charset="0"/>
                <a:cs typeface="Times New Roman" panose="02020603050405020304" pitchFamily="18" charset="0"/>
              </a:rPr>
              <a:t>After this want to verify which final model is the best – one that was created with 19 variables or the one created with 15 variables.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83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BDCA-B3D7-69C0-6259-2B536760FEEE}"/>
              </a:ext>
            </a:extLst>
          </p:cNvPr>
          <p:cNvSpPr>
            <a:spLocks noGrp="1"/>
          </p:cNvSpPr>
          <p:nvPr>
            <p:ph type="title"/>
          </p:nvPr>
        </p:nvSpPr>
        <p:spPr>
          <a:xfrm>
            <a:off x="1130270" y="953324"/>
            <a:ext cx="9603275" cy="657473"/>
          </a:xfrm>
        </p:spPr>
        <p:txBody>
          <a:bodyPr/>
          <a:lstStyle/>
          <a:p>
            <a:r>
              <a:rPr lang="en-IN" b="1" dirty="0">
                <a:latin typeface="Bookman Old Style" panose="02050604050505020204" pitchFamily="18" charset="0"/>
              </a:rPr>
              <a:t>Prediction on test set </a:t>
            </a:r>
          </a:p>
        </p:txBody>
      </p:sp>
      <p:sp>
        <p:nvSpPr>
          <p:cNvPr id="3" name="Content Placeholder 2">
            <a:extLst>
              <a:ext uri="{FF2B5EF4-FFF2-40B4-BE49-F238E27FC236}">
                <a16:creationId xmlns:a16="http://schemas.microsoft.com/office/drawing/2014/main" id="{1B6BA164-161F-9BE9-A697-B11C747C273D}"/>
              </a:ext>
            </a:extLst>
          </p:cNvPr>
          <p:cNvSpPr>
            <a:spLocks noGrp="1"/>
          </p:cNvSpPr>
          <p:nvPr>
            <p:ph idx="1"/>
          </p:nvPr>
        </p:nvSpPr>
        <p:spPr>
          <a:xfrm>
            <a:off x="1130270" y="1435184"/>
            <a:ext cx="9603275" cy="4031161"/>
          </a:xfrm>
        </p:spPr>
        <p:txBody>
          <a:bodyPr>
            <a:normAutofit fontScale="92500"/>
          </a:bodyPr>
          <a:lstStyle/>
          <a:p>
            <a:pPr algn="just"/>
            <a:r>
              <a:rPr lang="en-GB" sz="1800" dirty="0">
                <a:latin typeface="Times New Roman" panose="02020603050405020304" pitchFamily="18" charset="0"/>
                <a:cs typeface="Times New Roman" panose="02020603050405020304" pitchFamily="18" charset="0"/>
              </a:rPr>
              <a:t>Before predicting on test set, we need to standardize the test set and need to have exact same columns present in our final train dataset.</a:t>
            </a:r>
          </a:p>
          <a:p>
            <a:pPr algn="just"/>
            <a:r>
              <a:rPr lang="en-GB" sz="1800" dirty="0">
                <a:latin typeface="Times New Roman" panose="02020603050405020304" pitchFamily="18" charset="0"/>
                <a:cs typeface="Times New Roman" panose="02020603050405020304" pitchFamily="18" charset="0"/>
              </a:rPr>
              <a:t> After doing the above step, we started predicting the test set and the new predictions values were saved in new data frame. </a:t>
            </a:r>
          </a:p>
          <a:p>
            <a:pPr algn="just"/>
            <a:r>
              <a:rPr lang="en-GB" sz="1800" dirty="0">
                <a:latin typeface="Times New Roman" panose="02020603050405020304" pitchFamily="18" charset="0"/>
                <a:cs typeface="Times New Roman" panose="02020603050405020304" pitchFamily="18" charset="0"/>
              </a:rPr>
              <a:t>After this we did model evaluation i.e. finding the accuracy, precision and recall.</a:t>
            </a:r>
          </a:p>
          <a:p>
            <a:pPr algn="just"/>
            <a:r>
              <a:rPr lang="en-GB" sz="1800" dirty="0">
                <a:latin typeface="Times New Roman" panose="02020603050405020304" pitchFamily="18" charset="0"/>
                <a:cs typeface="Times New Roman" panose="02020603050405020304" pitchFamily="18" charset="0"/>
              </a:rPr>
              <a:t>The accuracy score we found was 0.82, precision 0.76 and recall 0.79 approximately.</a:t>
            </a:r>
          </a:p>
          <a:p>
            <a:pPr algn="just"/>
            <a:r>
              <a:rPr lang="en-GB" sz="1800" dirty="0">
                <a:latin typeface="Times New Roman" panose="02020603050405020304" pitchFamily="18" charset="0"/>
                <a:cs typeface="Times New Roman" panose="02020603050405020304" pitchFamily="18" charset="0"/>
              </a:rPr>
              <a:t>This shows that our test prediction is having accuracy , precision and recall score in an acceptable range.</a:t>
            </a:r>
          </a:p>
          <a:p>
            <a:pPr algn="just"/>
            <a:r>
              <a:rPr lang="en-GB" sz="1800" dirty="0">
                <a:latin typeface="Times New Roman" panose="02020603050405020304" pitchFamily="18" charset="0"/>
                <a:cs typeface="Times New Roman" panose="02020603050405020304" pitchFamily="18" charset="0"/>
              </a:rPr>
              <a:t>This also shows that our model is stable with good accuracy and recall/sensitivity.</a:t>
            </a:r>
          </a:p>
          <a:p>
            <a:pPr algn="just"/>
            <a:r>
              <a:rPr lang="en-GB" sz="1800" dirty="0">
                <a:latin typeface="Times New Roman" panose="02020603050405020304" pitchFamily="18" charset="0"/>
                <a:cs typeface="Times New Roman" panose="02020603050405020304" pitchFamily="18" charset="0"/>
              </a:rPr>
              <a:t>Lead score is created on test dataset to identify hot leads – high the lead score higher the chance of converted, low the lead score lower the chance of getting converted.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42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4401-44BA-E0DE-4ACD-798D3FDEDFA7}"/>
              </a:ext>
            </a:extLst>
          </p:cNvPr>
          <p:cNvSpPr>
            <a:spLocks noGrp="1"/>
          </p:cNvSpPr>
          <p:nvPr>
            <p:ph type="title"/>
          </p:nvPr>
        </p:nvSpPr>
        <p:spPr>
          <a:xfrm>
            <a:off x="1130270" y="867038"/>
            <a:ext cx="9603275" cy="646870"/>
          </a:xfrm>
        </p:spPr>
        <p:txBody>
          <a:bodyPr/>
          <a:lstStyle/>
          <a:p>
            <a:r>
              <a:rPr lang="en-IN" b="1" dirty="0">
                <a:latin typeface="Bookman Old Style" panose="02050604050505020204" pitchFamily="18" charset="0"/>
              </a:rPr>
              <a:t>Conclusion</a:t>
            </a:r>
          </a:p>
        </p:txBody>
      </p:sp>
      <p:sp>
        <p:nvSpPr>
          <p:cNvPr id="3" name="Content Placeholder 2">
            <a:extLst>
              <a:ext uri="{FF2B5EF4-FFF2-40B4-BE49-F238E27FC236}">
                <a16:creationId xmlns:a16="http://schemas.microsoft.com/office/drawing/2014/main" id="{87C1E54D-0B3A-CAE2-2664-4B25DF2D4871}"/>
              </a:ext>
            </a:extLst>
          </p:cNvPr>
          <p:cNvSpPr>
            <a:spLocks noGrp="1"/>
          </p:cNvSpPr>
          <p:nvPr>
            <p:ph idx="1"/>
          </p:nvPr>
        </p:nvSpPr>
        <p:spPr>
          <a:xfrm>
            <a:off x="1130270" y="1513908"/>
            <a:ext cx="9603275" cy="3952437"/>
          </a:xfrm>
        </p:spPr>
        <p:txBody>
          <a:bodyPr>
            <a:normAutofit/>
          </a:bodyPr>
          <a:lstStyle/>
          <a:p>
            <a:r>
              <a:rPr lang="en-GB" sz="1600" dirty="0">
                <a:latin typeface="Times New Roman" panose="02020603050405020304" pitchFamily="18" charset="0"/>
                <a:cs typeface="Times New Roman" panose="02020603050405020304" pitchFamily="18" charset="0"/>
              </a:rPr>
              <a:t>Valuable Insights –</a:t>
            </a:r>
          </a:p>
          <a:p>
            <a:r>
              <a:rPr lang="en-GB" sz="1600" dirty="0">
                <a:latin typeface="Times New Roman" panose="02020603050405020304" pitchFamily="18" charset="0"/>
                <a:cs typeface="Times New Roman" panose="02020603050405020304" pitchFamily="18" charset="0"/>
              </a:rPr>
              <a:t>The Accuracy, Precision and Recall/Sensitivity are showing promising scores in test set which is as expected after looking the same in train set evaluation steps. Means the recall is having high score value than precision which is acceptable for business needs.</a:t>
            </a:r>
          </a:p>
          <a:p>
            <a:r>
              <a:rPr lang="en-GB" sz="1600" dirty="0">
                <a:latin typeface="Times New Roman" panose="02020603050405020304" pitchFamily="18" charset="0"/>
                <a:cs typeface="Times New Roman" panose="02020603050405020304" pitchFamily="18" charset="0"/>
              </a:rPr>
              <a:t>In business terms, this model has an ability to adjust with the company’s requirements in coming future.</a:t>
            </a:r>
          </a:p>
          <a:p>
            <a:r>
              <a:rPr lang="en-GB" sz="1600" dirty="0">
                <a:latin typeface="Times New Roman" panose="02020603050405020304" pitchFamily="18" charset="0"/>
                <a:cs typeface="Times New Roman" panose="02020603050405020304" pitchFamily="18" charset="0"/>
              </a:rPr>
              <a:t>This concludes that the model is in stable state.</a:t>
            </a:r>
          </a:p>
          <a:p>
            <a:r>
              <a:rPr lang="en-GB" sz="1600" dirty="0">
                <a:latin typeface="Times New Roman" panose="02020603050405020304" pitchFamily="18" charset="0"/>
                <a:cs typeface="Times New Roman" panose="02020603050405020304" pitchFamily="18" charset="0"/>
              </a:rPr>
              <a:t>Accuracy, Sensitivity and Specificity values of test set are around 81%, 79% and 82% which are approximately closer to the respective values calculated using trained set.</a:t>
            </a:r>
          </a:p>
          <a:p>
            <a:r>
              <a:rPr lang="en-GB" sz="1600" dirty="0">
                <a:latin typeface="Times New Roman" panose="02020603050405020304" pitchFamily="18" charset="0"/>
                <a:cs typeface="Times New Roman" panose="02020603050405020304" pitchFamily="18" charset="0"/>
              </a:rPr>
              <a:t>Also the lead score calculated in the trained set of data shows the conversion rate on the final predicted model is    around 80%.</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73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n-IN" b="1" dirty="0">
                <a:latin typeface="Bookman Old Style" panose="02050604050505020204" pitchFamily="18" charset="0"/>
              </a:rPr>
              <a:t>Problem statement </a:t>
            </a:r>
            <a:endParaRPr lang="en-US" b="1" dirty="0">
              <a:latin typeface="Bookman Old Style" panose="02050604050505020204" pitchFamily="18" charset="0"/>
            </a:endParaRPr>
          </a:p>
        </p:txBody>
      </p:sp>
      <p:sp>
        <p:nvSpPr>
          <p:cNvPr id="5" name="Content Placeholder 4">
            <a:extLst>
              <a:ext uri="{FF2B5EF4-FFF2-40B4-BE49-F238E27FC236}">
                <a16:creationId xmlns:a16="http://schemas.microsoft.com/office/drawing/2014/main" id="{73007D85-F54F-429B-0D05-9D60F3AD2609}"/>
              </a:ext>
            </a:extLst>
          </p:cNvPr>
          <p:cNvSpPr>
            <a:spLocks noGrp="1"/>
          </p:cNvSpPr>
          <p:nvPr>
            <p:ph idx="1"/>
          </p:nvPr>
        </p:nvSpPr>
        <p:spPr/>
        <p:txBody>
          <a:bodyPr>
            <a:normAutofit/>
          </a:bodyPr>
          <a:lstStyle/>
          <a:p>
            <a:pPr algn="just">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Create a model in such a way that the customers with high lead score have higher conversion chance and low lead score have lower conversion chance. The ballpark of the target lead conversion rate is around 80%.</a:t>
            </a:r>
          </a:p>
          <a:p>
            <a:pPr marL="0" indent="0" algn="just">
              <a:buNone/>
            </a:pPr>
            <a:endParaRPr lang="en-GB"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Also the model should be able to adjust if the company’s requirement changes in near future</a:t>
            </a:r>
            <a:r>
              <a:rPr lang="en-GB" sz="1800" dirty="0"/>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FD64-7F5C-2E92-FB07-07606D8D8C80}"/>
              </a:ext>
            </a:extLst>
          </p:cNvPr>
          <p:cNvSpPr>
            <a:spLocks noGrp="1"/>
          </p:cNvSpPr>
          <p:nvPr>
            <p:ph type="title"/>
          </p:nvPr>
        </p:nvSpPr>
        <p:spPr/>
        <p:txBody>
          <a:bodyPr/>
          <a:lstStyle/>
          <a:p>
            <a:r>
              <a:rPr lang="en-IN" b="1" dirty="0">
                <a:latin typeface="Bookman Old Style" panose="02050604050505020204" pitchFamily="18" charset="0"/>
              </a:rPr>
              <a:t>Approach of the Analysis</a:t>
            </a:r>
          </a:p>
        </p:txBody>
      </p:sp>
      <p:sp>
        <p:nvSpPr>
          <p:cNvPr id="3" name="Content Placeholder 2">
            <a:extLst>
              <a:ext uri="{FF2B5EF4-FFF2-40B4-BE49-F238E27FC236}">
                <a16:creationId xmlns:a16="http://schemas.microsoft.com/office/drawing/2014/main" id="{C27442AA-D52B-0C53-C7B7-37BBD661BE7C}"/>
              </a:ext>
            </a:extLst>
          </p:cNvPr>
          <p:cNvSpPr>
            <a:spLocks noGrp="1"/>
          </p:cNvSpPr>
          <p:nvPr>
            <p:ph idx="1"/>
          </p:nvPr>
        </p:nvSpPr>
        <p:spPr/>
        <p:txBody>
          <a:bodyPr/>
          <a:lstStyle/>
          <a:p>
            <a:pPr marL="0" indent="0">
              <a:buNone/>
            </a:pPr>
            <a:r>
              <a:rPr lang="en-IN" dirty="0"/>
              <a:t>                                                                         </a:t>
            </a:r>
          </a:p>
        </p:txBody>
      </p:sp>
      <p:sp>
        <p:nvSpPr>
          <p:cNvPr id="12" name="TextBox 11">
            <a:extLst>
              <a:ext uri="{FF2B5EF4-FFF2-40B4-BE49-F238E27FC236}">
                <a16:creationId xmlns:a16="http://schemas.microsoft.com/office/drawing/2014/main" id="{41382E14-0E2A-A6E0-E1E7-C89AF3E749D1}"/>
              </a:ext>
            </a:extLst>
          </p:cNvPr>
          <p:cNvSpPr txBox="1"/>
          <p:nvPr/>
        </p:nvSpPr>
        <p:spPr>
          <a:xfrm>
            <a:off x="2083136" y="2137853"/>
            <a:ext cx="7068433" cy="2308324"/>
          </a:xfrm>
          <a:prstGeom prst="rect">
            <a:avLst/>
          </a:prstGeom>
          <a:noFill/>
        </p:spPr>
        <p:txBody>
          <a:bodyPr wrap="square">
            <a:spAutoFit/>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started our analysis with our cleaned dataset by converting all the binary variables to ‘0’ and ‘1’ and multiple categories into dummy variables.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Next, we checked the outliers of the dataset. The visualization of those outliers we can see on the graph attached on the right side.</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Outliers in logistic model is very sensitive hence we need to deal with it without losing our valuable information. This can be achieved by creating bins. Hence, we did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0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5076BE-E623-F47E-C44E-4901F333D491}"/>
              </a:ext>
            </a:extLst>
          </p:cNvPr>
          <p:cNvPicPr>
            <a:picLocks noGrp="1" noChangeAspect="1"/>
          </p:cNvPicPr>
          <p:nvPr>
            <p:ph idx="1"/>
          </p:nvPr>
        </p:nvPicPr>
        <p:blipFill>
          <a:blip r:embed="rId2"/>
          <a:stretch>
            <a:fillRect/>
          </a:stretch>
        </p:blipFill>
        <p:spPr>
          <a:xfrm>
            <a:off x="647953" y="1659243"/>
            <a:ext cx="10536794" cy="4293440"/>
          </a:xfrm>
        </p:spPr>
      </p:pic>
      <p:sp>
        <p:nvSpPr>
          <p:cNvPr id="8" name="TextBox 7">
            <a:extLst>
              <a:ext uri="{FF2B5EF4-FFF2-40B4-BE49-F238E27FC236}">
                <a16:creationId xmlns:a16="http://schemas.microsoft.com/office/drawing/2014/main" id="{4751531F-688C-4C5F-1828-8C19783DF786}"/>
              </a:ext>
            </a:extLst>
          </p:cNvPr>
          <p:cNvSpPr txBox="1"/>
          <p:nvPr/>
        </p:nvSpPr>
        <p:spPr>
          <a:xfrm>
            <a:off x="1120291" y="847789"/>
            <a:ext cx="2476753" cy="584775"/>
          </a:xfrm>
          <a:prstGeom prst="rect">
            <a:avLst/>
          </a:prstGeom>
          <a:noFill/>
        </p:spPr>
        <p:txBody>
          <a:bodyPr wrap="square" rtlCol="0">
            <a:spAutoFit/>
          </a:bodyPr>
          <a:lstStyle/>
          <a:p>
            <a:r>
              <a:rPr lang="en-IN" sz="3200" dirty="0">
                <a:latin typeface="Bookman Old Style" panose="02050604050505020204" pitchFamily="18" charset="0"/>
              </a:rPr>
              <a:t>Continued</a:t>
            </a:r>
          </a:p>
        </p:txBody>
      </p:sp>
    </p:spTree>
    <p:extLst>
      <p:ext uri="{BB962C8B-B14F-4D97-AF65-F5344CB8AC3E}">
        <p14:creationId xmlns:p14="http://schemas.microsoft.com/office/powerpoint/2010/main" val="374117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5AB7-ADAD-1FFF-CEB3-A93000EB8A15}"/>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Building a Model – RFE 1</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0DFA30-BFBD-8A6E-ED6B-E8ED3BA7412F}"/>
              </a:ext>
            </a:extLst>
          </p:cNvPr>
          <p:cNvSpPr>
            <a:spLocks noGrp="1"/>
          </p:cNvSpPr>
          <p:nvPr>
            <p:ph idx="1"/>
          </p:nvPr>
        </p:nvSpPr>
        <p:spPr>
          <a:xfrm>
            <a:off x="1130270" y="1544185"/>
            <a:ext cx="9603275" cy="3922160"/>
          </a:xfrm>
        </p:spPr>
        <p:txBody>
          <a:bodyPr>
            <a:noAutofit/>
          </a:bodyPr>
          <a:lstStyle/>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We build a model with all the features included and found there were many insignificant variables present in our model.</a:t>
            </a: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We need to drop them, but we can’t do it one by one as it is time consuming and not an efficient way to do so. </a:t>
            </a: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Hence, we started with RFE method to deduct those insignificant variables. We choose with RFE count 19 and 15.</a:t>
            </a: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We did two rfe count because we want to find out our final model stability. </a:t>
            </a: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We started creating our model with rfe count 19 and went dropping variables one by one until we reach the point where the model is having all significant variables and low VIF values.</a:t>
            </a: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Now we evaluated our model by first predicting it. We created new dataset with original converted values and the prediction values.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AD1B-1979-8F05-746B-4641E39749D0}"/>
              </a:ext>
            </a:extLst>
          </p:cNvPr>
          <p:cNvSpPr>
            <a:spLocks noGrp="1"/>
          </p:cNvSpPr>
          <p:nvPr>
            <p:ph type="title"/>
          </p:nvPr>
        </p:nvSpPr>
        <p:spPr/>
        <p:txBody>
          <a:bodyPr/>
          <a:lstStyle/>
          <a:p>
            <a:r>
              <a:rPr lang="en-GB" b="1" dirty="0">
                <a:latin typeface="Bookman Old Style" panose="02050604050505020204" pitchFamily="18" charset="0"/>
              </a:rPr>
              <a:t>Final model visualization with VIF</a:t>
            </a:r>
            <a:endParaRPr lang="en-IN" b="1" dirty="0">
              <a:latin typeface="Bookman Old Style" panose="02050604050505020204" pitchFamily="18" charset="0"/>
            </a:endParaRPr>
          </a:p>
        </p:txBody>
      </p:sp>
      <p:pic>
        <p:nvPicPr>
          <p:cNvPr id="5" name="Content Placeholder 4">
            <a:extLst>
              <a:ext uri="{FF2B5EF4-FFF2-40B4-BE49-F238E27FC236}">
                <a16:creationId xmlns:a16="http://schemas.microsoft.com/office/drawing/2014/main" id="{F2187349-0DA8-5854-5421-2D1478B393FA}"/>
              </a:ext>
            </a:extLst>
          </p:cNvPr>
          <p:cNvPicPr>
            <a:picLocks noGrp="1" noChangeAspect="1"/>
          </p:cNvPicPr>
          <p:nvPr>
            <p:ph idx="1"/>
          </p:nvPr>
        </p:nvPicPr>
        <p:blipFill>
          <a:blip r:embed="rId2"/>
          <a:stretch>
            <a:fillRect/>
          </a:stretch>
        </p:blipFill>
        <p:spPr>
          <a:xfrm>
            <a:off x="1265626" y="1447800"/>
            <a:ext cx="3475932" cy="4456876"/>
          </a:xfrm>
        </p:spPr>
      </p:pic>
      <p:pic>
        <p:nvPicPr>
          <p:cNvPr id="7" name="Picture 6">
            <a:extLst>
              <a:ext uri="{FF2B5EF4-FFF2-40B4-BE49-F238E27FC236}">
                <a16:creationId xmlns:a16="http://schemas.microsoft.com/office/drawing/2014/main" id="{0ED6DF0C-5472-72EE-53C1-0FF2CC6F6191}"/>
              </a:ext>
            </a:extLst>
          </p:cNvPr>
          <p:cNvPicPr>
            <a:picLocks noChangeAspect="1"/>
          </p:cNvPicPr>
          <p:nvPr/>
        </p:nvPicPr>
        <p:blipFill>
          <a:blip r:embed="rId3"/>
          <a:stretch>
            <a:fillRect/>
          </a:stretch>
        </p:blipFill>
        <p:spPr>
          <a:xfrm>
            <a:off x="5093850" y="1780213"/>
            <a:ext cx="5775051" cy="2743341"/>
          </a:xfrm>
          <a:prstGeom prst="rect">
            <a:avLst/>
          </a:prstGeom>
        </p:spPr>
      </p:pic>
    </p:spTree>
    <p:extLst>
      <p:ext uri="{BB962C8B-B14F-4D97-AF65-F5344CB8AC3E}">
        <p14:creationId xmlns:p14="http://schemas.microsoft.com/office/powerpoint/2010/main" val="137232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E6D-D707-B72C-E8EA-6D0B67E0A6F4}"/>
              </a:ext>
            </a:extLst>
          </p:cNvPr>
          <p:cNvSpPr>
            <a:spLocks noGrp="1"/>
          </p:cNvSpPr>
          <p:nvPr>
            <p:ph type="title"/>
          </p:nvPr>
        </p:nvSpPr>
        <p:spPr/>
        <p:txBody>
          <a:bodyPr/>
          <a:lstStyle/>
          <a:p>
            <a:r>
              <a:rPr lang="en-IN" dirty="0">
                <a:latin typeface="Bookman Old Style" panose="02050604050505020204" pitchFamily="18" charset="0"/>
              </a:rPr>
              <a:t>Continued</a:t>
            </a:r>
            <a:endParaRPr lang="en-IN" dirty="0"/>
          </a:p>
        </p:txBody>
      </p:sp>
      <p:pic>
        <p:nvPicPr>
          <p:cNvPr id="4" name="Content Placeholder 3">
            <a:extLst>
              <a:ext uri="{FF2B5EF4-FFF2-40B4-BE49-F238E27FC236}">
                <a16:creationId xmlns:a16="http://schemas.microsoft.com/office/drawing/2014/main" id="{9A77B57A-EF53-BD2E-4023-84F30EF250C7}"/>
              </a:ext>
            </a:extLst>
          </p:cNvPr>
          <p:cNvPicPr>
            <a:picLocks noGrp="1" noChangeAspect="1"/>
          </p:cNvPicPr>
          <p:nvPr>
            <p:ph idx="1"/>
          </p:nvPr>
        </p:nvPicPr>
        <p:blipFill>
          <a:blip r:embed="rId2"/>
          <a:stretch>
            <a:fillRect/>
          </a:stretch>
        </p:blipFill>
        <p:spPr>
          <a:xfrm>
            <a:off x="1083958" y="1538288"/>
            <a:ext cx="9649587" cy="4450729"/>
          </a:xfrm>
          <a:prstGeom prst="rect">
            <a:avLst/>
          </a:prstGeom>
        </p:spPr>
      </p:pic>
    </p:spTree>
    <p:extLst>
      <p:ext uri="{BB962C8B-B14F-4D97-AF65-F5344CB8AC3E}">
        <p14:creationId xmlns:p14="http://schemas.microsoft.com/office/powerpoint/2010/main" val="134461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374B-442D-4D4B-A565-97742067D5F4}"/>
              </a:ext>
            </a:extLst>
          </p:cNvPr>
          <p:cNvSpPr>
            <a:spLocks noGrp="1"/>
          </p:cNvSpPr>
          <p:nvPr>
            <p:ph type="title"/>
          </p:nvPr>
        </p:nvSpPr>
        <p:spPr/>
        <p:txBody>
          <a:bodyPr/>
          <a:lstStyle/>
          <a:p>
            <a:r>
              <a:rPr lang="en-IN" b="1" dirty="0">
                <a:latin typeface="Bookman Old Style" panose="02050604050505020204" pitchFamily="18" charset="0"/>
              </a:rPr>
              <a:t>Evaluating the model</a:t>
            </a:r>
          </a:p>
        </p:txBody>
      </p:sp>
      <p:sp>
        <p:nvSpPr>
          <p:cNvPr id="4" name="TextBox 3">
            <a:extLst>
              <a:ext uri="{FF2B5EF4-FFF2-40B4-BE49-F238E27FC236}">
                <a16:creationId xmlns:a16="http://schemas.microsoft.com/office/drawing/2014/main" id="{BBF0BCD7-CE86-12E7-FD97-933083F88731}"/>
              </a:ext>
            </a:extLst>
          </p:cNvPr>
          <p:cNvSpPr txBox="1"/>
          <p:nvPr/>
        </p:nvSpPr>
        <p:spPr>
          <a:xfrm>
            <a:off x="1130270" y="1477941"/>
            <a:ext cx="3278228" cy="397031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After building the final model making prediction on it(on train set), we created ROC curve to find the model stability with AUC score(area under the curve) As we can see from the graph plotted on the right side, the area score is 0.90 which is a great score.</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And our graph is leaned towards the left side of the border which means we have good accuracy</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059FAFC-553F-6FCA-1D3C-A8025D9DDB70}"/>
              </a:ext>
            </a:extLst>
          </p:cNvPr>
          <p:cNvPicPr>
            <a:picLocks noChangeAspect="1"/>
          </p:cNvPicPr>
          <p:nvPr/>
        </p:nvPicPr>
        <p:blipFill>
          <a:blip r:embed="rId2"/>
          <a:stretch>
            <a:fillRect/>
          </a:stretch>
        </p:blipFill>
        <p:spPr>
          <a:xfrm>
            <a:off x="5135174" y="1586575"/>
            <a:ext cx="5598371" cy="3742380"/>
          </a:xfrm>
          <a:prstGeom prst="rect">
            <a:avLst/>
          </a:prstGeom>
        </p:spPr>
      </p:pic>
    </p:spTree>
    <p:extLst>
      <p:ext uri="{BB962C8B-B14F-4D97-AF65-F5344CB8AC3E}">
        <p14:creationId xmlns:p14="http://schemas.microsoft.com/office/powerpoint/2010/main" val="145567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A76F-A765-334A-02F1-85DB086FAE20}"/>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Finding the optimal cut-off point</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9BCAD7-5D91-F814-1905-F36A9AE64356}"/>
              </a:ext>
            </a:extLst>
          </p:cNvPr>
          <p:cNvSpPr txBox="1"/>
          <p:nvPr/>
        </p:nvSpPr>
        <p:spPr>
          <a:xfrm>
            <a:off x="1208993" y="1532075"/>
            <a:ext cx="5137306" cy="369331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Now, we have created range of points for which we will find the accuracy, sensitivity and specificity for each points and analyse which point to chose for probability cut-off.</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found that on 0.4 point all the score of accuracy, sensitivity and specificity are in a close range which is the ideal point to select and hence it was selected.</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To verify our answer we plotted this in a graph – line plot which is on the right side and we stand corrected that the meeting point is close to 0.4 and hence we choose 0.4 as our optimal probability cut-off.</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CBAD31-34CF-34CC-6160-BEF7DD85ABD5}"/>
              </a:ext>
            </a:extLst>
          </p:cNvPr>
          <p:cNvSpPr txBox="1"/>
          <p:nvPr/>
        </p:nvSpPr>
        <p:spPr>
          <a:xfrm>
            <a:off x="7835984" y="2083136"/>
            <a:ext cx="2373807" cy="369332"/>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554E85A0-F8B9-B4D6-240F-6A2AEB62E413}"/>
              </a:ext>
            </a:extLst>
          </p:cNvPr>
          <p:cNvPicPr>
            <a:picLocks noChangeAspect="1"/>
          </p:cNvPicPr>
          <p:nvPr/>
        </p:nvPicPr>
        <p:blipFill>
          <a:blip r:embed="rId2"/>
          <a:stretch>
            <a:fillRect/>
          </a:stretch>
        </p:blipFill>
        <p:spPr>
          <a:xfrm>
            <a:off x="6485579" y="1491296"/>
            <a:ext cx="4941394" cy="3584933"/>
          </a:xfrm>
          <a:prstGeom prst="rect">
            <a:avLst/>
          </a:prstGeom>
        </p:spPr>
      </p:pic>
    </p:spTree>
    <p:extLst>
      <p:ext uri="{BB962C8B-B14F-4D97-AF65-F5344CB8AC3E}">
        <p14:creationId xmlns:p14="http://schemas.microsoft.com/office/powerpoint/2010/main" val="16048362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Gallery</Template>
  <TotalTime>77</TotalTime>
  <Words>1120</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Century Gothic</vt:lpstr>
      <vt:lpstr>Times New Roman</vt:lpstr>
      <vt:lpstr>Wingdings</vt:lpstr>
      <vt:lpstr>Gallery</vt:lpstr>
      <vt:lpstr>Leads Scoring Case Study</vt:lpstr>
      <vt:lpstr>Problem statement </vt:lpstr>
      <vt:lpstr>Approach of the Analysis</vt:lpstr>
      <vt:lpstr>PowerPoint Presentation</vt:lpstr>
      <vt:lpstr>Building a Model – RFE 1</vt:lpstr>
      <vt:lpstr>Final model visualization with VIF</vt:lpstr>
      <vt:lpstr>Continued</vt:lpstr>
      <vt:lpstr>Evaluating the model</vt:lpstr>
      <vt:lpstr>Finding the optimal cut-off point</vt:lpstr>
      <vt:lpstr>Precision and Recall</vt:lpstr>
      <vt:lpstr>Precision and Recall trade-off</vt:lpstr>
      <vt:lpstr>RFE 2</vt:lpstr>
      <vt:lpstr>Prediction on test set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 Scoring Case Study</dc:title>
  <dc:creator>Ankit Srivastava</dc:creator>
  <cp:lastModifiedBy>shree Harsha</cp:lastModifiedBy>
  <cp:revision>2</cp:revision>
  <dcterms:created xsi:type="dcterms:W3CDTF">2022-11-14T04:44:30Z</dcterms:created>
  <dcterms:modified xsi:type="dcterms:W3CDTF">2022-11-15T17:15:00Z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