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3"/>
    <p:sldId id="259" r:id="rId4"/>
    <p:sldId id="260" r:id="rId5"/>
    <p:sldId id="261" r:id="rId6"/>
    <p:sldId id="263" r:id="rId7"/>
    <p:sldId id="264" r:id="rId8"/>
    <p:sldId id="266" r:id="rId9"/>
    <p:sldId id="265" r:id="rId10"/>
    <p:sldId id="268" r:id="rId11"/>
    <p:sldId id="272" r:id="rId12"/>
    <p:sldId id="273" r:id="rId13"/>
    <p:sldId id="274"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4E6425-0181-43F2-84FC-787E803FD2F8}"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6E86A4C-8E40-4F87-A4F0-01A0687C574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E72C73-2D91-4E12-BA25-F0AA0C03599B}"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canva.com/create/logos/" TargetMode="External"/><Relationship Id="rId3" Type="http://schemas.openxmlformats.org/officeDocument/2006/relationships/hyperlink" Target="https://www.adobe.com/products/illustrator.html" TargetMode="External"/><Relationship Id="rId2" Type="http://schemas.openxmlformats.org/officeDocument/2006/relationships/hyperlink" Target="https://www.w3schools.com/css/&#13;" TargetMode="External"/><Relationship Id="rId1" Type="http://schemas.openxmlformats.org/officeDocument/2006/relationships/hyperlink" Target="https://www.w3schools.com/html/&#1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Franklin Gothic Demi" panose="020B0703020102020204" pitchFamily="34" charset="0"/>
              </a:rPr>
              <a:t>STUDENT DETAILS</a:t>
            </a:r>
            <a:endParaRPr lang="en-IN" sz="4000" dirty="0"/>
          </a:p>
        </p:txBody>
      </p:sp>
      <p:sp>
        <p:nvSpPr>
          <p:cNvPr id="3" name="Content Placeholder 2"/>
          <p:cNvSpPr>
            <a:spLocks noGrp="1"/>
          </p:cNvSpPr>
          <p:nvPr>
            <p:ph idx="1"/>
          </p:nvPr>
        </p:nvSpPr>
        <p:spPr>
          <a:xfrm>
            <a:off x="677334" y="1716833"/>
            <a:ext cx="10444756" cy="4324529"/>
          </a:xfrm>
        </p:spPr>
        <p:txBody>
          <a:bodyPr/>
          <a:lstStyle/>
          <a:p>
            <a:r>
              <a:rPr lang="en-IN" sz="2800" dirty="0">
                <a:solidFill>
                  <a:schemeClr val="accent4"/>
                </a:solidFill>
                <a:effectLst/>
                <a:latin typeface="Franklin Gothic Book" panose="020B0503020102020204" pitchFamily="34" charset="0"/>
              </a:rPr>
              <a:t>INTERN </a:t>
            </a:r>
            <a:endParaRPr lang="en-IN" sz="2800" dirty="0">
              <a:solidFill>
                <a:schemeClr val="accent4"/>
              </a:solidFill>
            </a:endParaRPr>
          </a:p>
          <a:p>
            <a:r>
              <a:rPr lang="en-IN" sz="1800" dirty="0">
                <a:solidFill>
                  <a:schemeClr val="accent1">
                    <a:lumMod val="75000"/>
                  </a:schemeClr>
                </a:solidFill>
                <a:effectLst/>
                <a:latin typeface="Franklin Gothic Book" panose="020B0503020102020204" pitchFamily="34" charset="0"/>
              </a:rPr>
              <a:t>NAME:</a:t>
            </a:r>
            <a:r>
              <a:rPr lang="en-IN" sz="1800" dirty="0">
                <a:solidFill>
                  <a:srgbClr val="1CADE4"/>
                </a:solidFill>
                <a:effectLst/>
                <a:latin typeface="Franklin Gothic Book" panose="020B0503020102020204" pitchFamily="34" charset="0"/>
              </a:rPr>
              <a:t> </a:t>
            </a:r>
            <a:r>
              <a:rPr lang="en-IN" sz="1800" dirty="0">
                <a:solidFill>
                  <a:schemeClr val="tx1">
                    <a:lumMod val="95000"/>
                    <a:lumOff val="5000"/>
                  </a:schemeClr>
                </a:solidFill>
                <a:effectLst/>
                <a:latin typeface="Franklin Gothic Book" panose="020B0503020102020204" pitchFamily="34" charset="0"/>
              </a:rPr>
              <a:t>HITHOSHINI NAGIREDDY</a:t>
            </a:r>
            <a:endParaRPr lang="en-IN" sz="1800" dirty="0">
              <a:solidFill>
                <a:schemeClr val="tx1">
                  <a:lumMod val="95000"/>
                  <a:lumOff val="5000"/>
                </a:schemeClr>
              </a:solidFill>
              <a:effectLst/>
              <a:latin typeface="Franklin Gothic Book" panose="020B0503020102020204" pitchFamily="34" charset="0"/>
            </a:endParaRPr>
          </a:p>
          <a:p>
            <a:r>
              <a:rPr lang="en-IN" sz="1800" dirty="0">
                <a:solidFill>
                  <a:schemeClr val="accent1">
                    <a:lumMod val="75000"/>
                  </a:schemeClr>
                </a:solidFill>
                <a:effectLst/>
                <a:latin typeface="Franklin Gothic Book" panose="020B0503020102020204" pitchFamily="34" charset="0"/>
              </a:rPr>
              <a:t>SKILL</a:t>
            </a:r>
            <a:r>
              <a:rPr lang="en-IN" sz="1800" dirty="0">
                <a:solidFill>
                  <a:schemeClr val="tx1">
                    <a:lumMod val="95000"/>
                    <a:lumOff val="5000"/>
                  </a:schemeClr>
                </a:solidFill>
                <a:effectLst/>
                <a:latin typeface="Franklin Gothic Book" panose="020B0503020102020204" pitchFamily="34" charset="0"/>
              </a:rPr>
              <a:t> </a:t>
            </a:r>
            <a:r>
              <a:rPr lang="en-IN" sz="1800" dirty="0">
                <a:solidFill>
                  <a:schemeClr val="accent1">
                    <a:lumMod val="75000"/>
                  </a:schemeClr>
                </a:solidFill>
                <a:effectLst/>
                <a:latin typeface="Franklin Gothic Book" panose="020B0503020102020204" pitchFamily="34" charset="0"/>
              </a:rPr>
              <a:t>BUILD EMAIL ID:</a:t>
            </a:r>
            <a:r>
              <a:rPr lang="en-IN" sz="1800" dirty="0">
                <a:solidFill>
                  <a:schemeClr val="tx1">
                    <a:lumMod val="85000"/>
                    <a:lumOff val="15000"/>
                  </a:schemeClr>
                </a:solidFill>
                <a:effectLst/>
                <a:latin typeface="Franklin Gothic Book" panose="020B0503020102020204" pitchFamily="34" charset="0"/>
              </a:rPr>
              <a:t>hithoshininagireddy03@gmail.com </a:t>
            </a:r>
            <a:endParaRPr lang="en-IN" dirty="0">
              <a:solidFill>
                <a:schemeClr val="tx1">
                  <a:lumMod val="85000"/>
                  <a:lumOff val="15000"/>
                </a:schemeClr>
              </a:solidFill>
            </a:endParaRPr>
          </a:p>
          <a:p>
            <a:r>
              <a:rPr lang="en-IN" sz="1800" dirty="0">
                <a:solidFill>
                  <a:schemeClr val="accent1">
                    <a:lumMod val="75000"/>
                  </a:schemeClr>
                </a:solidFill>
                <a:effectLst/>
                <a:latin typeface="Franklin Gothic Book" panose="020B0503020102020204" pitchFamily="34" charset="0"/>
              </a:rPr>
              <a:t>COLLEGE NAME: </a:t>
            </a:r>
            <a:r>
              <a:rPr lang="en-IN" sz="1800" dirty="0">
                <a:solidFill>
                  <a:schemeClr val="tx1">
                    <a:lumMod val="85000"/>
                    <a:lumOff val="15000"/>
                  </a:schemeClr>
                </a:solidFill>
                <a:effectLst/>
                <a:latin typeface="Franklin Gothic Book" panose="020B0503020102020204" pitchFamily="34" charset="0"/>
              </a:rPr>
              <a:t>N.B.K.R.I.S.T </a:t>
            </a:r>
            <a:endParaRPr lang="en-IN" dirty="0">
              <a:solidFill>
                <a:schemeClr val="tx1">
                  <a:lumMod val="85000"/>
                  <a:lumOff val="15000"/>
                </a:schemeClr>
              </a:solidFill>
            </a:endParaRPr>
          </a:p>
          <a:p>
            <a:r>
              <a:rPr lang="en-IN" sz="1800" dirty="0">
                <a:solidFill>
                  <a:schemeClr val="accent1">
                    <a:lumMod val="75000"/>
                  </a:schemeClr>
                </a:solidFill>
                <a:effectLst/>
                <a:latin typeface="Franklin Gothic Book" panose="020B0503020102020204" pitchFamily="34" charset="0"/>
              </a:rPr>
              <a:t>COLLEGE STATE</a:t>
            </a:r>
            <a:r>
              <a:rPr lang="en-IN" sz="1800" dirty="0">
                <a:solidFill>
                  <a:schemeClr val="tx1">
                    <a:lumMod val="85000"/>
                    <a:lumOff val="15000"/>
                  </a:schemeClr>
                </a:solidFill>
                <a:effectLst/>
                <a:latin typeface="Franklin Gothic Book" panose="020B0503020102020204" pitchFamily="34" charset="0"/>
              </a:rPr>
              <a:t>: ANDHRA PRADESH </a:t>
            </a:r>
            <a:endParaRPr lang="en-IN" dirty="0">
              <a:solidFill>
                <a:schemeClr val="tx1">
                  <a:lumMod val="85000"/>
                  <a:lumOff val="15000"/>
                </a:schemeClr>
              </a:solidFill>
            </a:endParaRPr>
          </a:p>
          <a:p>
            <a:r>
              <a:rPr lang="en-IN" sz="1800" dirty="0">
                <a:solidFill>
                  <a:schemeClr val="accent1">
                    <a:lumMod val="75000"/>
                  </a:schemeClr>
                </a:solidFill>
                <a:effectLst/>
                <a:latin typeface="Franklin Gothic Book" panose="020B0503020102020204" pitchFamily="34" charset="0"/>
              </a:rPr>
              <a:t>INTERNSHIP DOMINE: </a:t>
            </a:r>
            <a:r>
              <a:rPr lang="en-IN" sz="1800" dirty="0">
                <a:solidFill>
                  <a:schemeClr val="tx1">
                    <a:lumMod val="85000"/>
                    <a:lumOff val="15000"/>
                  </a:schemeClr>
                </a:solidFill>
                <a:effectLst/>
                <a:latin typeface="Franklin Gothic Book" panose="020B0503020102020204" pitchFamily="34" charset="0"/>
              </a:rPr>
              <a:t>FRONTEND DEVELOPMENT</a:t>
            </a:r>
            <a:r>
              <a:rPr lang="en-IN" sz="1800" dirty="0">
                <a:solidFill>
                  <a:srgbClr val="1CADE4"/>
                </a:solidFill>
                <a:effectLst/>
                <a:latin typeface="Franklin Gothic Book" panose="020B0503020102020204" pitchFamily="34" charset="0"/>
              </a:rPr>
              <a:t> </a:t>
            </a:r>
            <a:endParaRPr lang="en-IN" dirty="0"/>
          </a:p>
          <a:p>
            <a:r>
              <a:rPr lang="en-IN" sz="1800" dirty="0">
                <a:solidFill>
                  <a:schemeClr val="accent1">
                    <a:lumMod val="75000"/>
                  </a:schemeClr>
                </a:solidFill>
                <a:effectLst/>
                <a:latin typeface="Franklin Gothic Book" panose="020B0503020102020204" pitchFamily="34" charset="0"/>
              </a:rPr>
              <a:t>INTERNSHIP DURATION: </a:t>
            </a:r>
            <a:r>
              <a:rPr lang="en-IN" sz="1800" dirty="0">
                <a:solidFill>
                  <a:schemeClr val="tx1">
                    <a:lumMod val="85000"/>
                    <a:lumOff val="15000"/>
                  </a:schemeClr>
                </a:solidFill>
                <a:effectLst/>
                <a:latin typeface="Franklin Gothic Book" panose="020B0503020102020204" pitchFamily="34" charset="0"/>
              </a:rPr>
              <a:t>JUNE 6 TO JULY</a:t>
            </a:r>
            <a:endParaRPr lang="en-IN" dirty="0">
              <a:solidFill>
                <a:schemeClr val="tx1">
                  <a:lumMod val="85000"/>
                  <a:lumOff val="15000"/>
                </a:schemeClr>
              </a:solidFill>
            </a:endParaRPr>
          </a:p>
        </p:txBody>
      </p:sp>
      <p:pic>
        <p:nvPicPr>
          <p:cNvPr id="5" name="Picture 4"/>
          <p:cNvPicPr>
            <a:picLocks noChangeAspect="1"/>
          </p:cNvPicPr>
          <p:nvPr/>
        </p:nvPicPr>
        <p:blipFill rotWithShape="1">
          <a:blip r:embed="rId1"/>
          <a:srcRect l="9273" t="9128" r="7135" b="5384"/>
          <a:stretch>
            <a:fillRect/>
          </a:stretch>
        </p:blipFill>
        <p:spPr>
          <a:xfrm>
            <a:off x="7501812" y="709126"/>
            <a:ext cx="1866123" cy="2595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Content Placeholder 6"/>
          <p:cNvPicPr>
            <a:picLocks noChangeAspect="1"/>
          </p:cNvPicPr>
          <p:nvPr>
            <p:ph idx="1"/>
          </p:nvPr>
        </p:nvPicPr>
        <p:blipFill>
          <a:blip r:embed="rId1"/>
          <a:stretch>
            <a:fillRect/>
          </a:stretch>
        </p:blipFill>
        <p:spPr>
          <a:xfrm>
            <a:off x="676910" y="608965"/>
            <a:ext cx="8749030" cy="51809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78180" y="492760"/>
            <a:ext cx="8971280" cy="5512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76910" y="610235"/>
            <a:ext cx="8895080" cy="5380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dirty="0">
                <a:effectLst/>
                <a:latin typeface="Franklin Gothic Demi" panose="020B0703020102020204" pitchFamily="34" charset="0"/>
              </a:rPr>
              <a:t>LINKS </a:t>
            </a:r>
            <a:endParaRPr lang="en-IN" sz="7200" dirty="0"/>
          </a:p>
        </p:txBody>
      </p:sp>
      <p:sp>
        <p:nvSpPr>
          <p:cNvPr id="3" name="Content Placeholder 2"/>
          <p:cNvSpPr>
            <a:spLocks noGrp="1"/>
          </p:cNvSpPr>
          <p:nvPr>
            <p:ph idx="1"/>
          </p:nvPr>
        </p:nvSpPr>
        <p:spPr>
          <a:xfrm>
            <a:off x="677545" y="1657350"/>
            <a:ext cx="8596630" cy="4384040"/>
          </a:xfrm>
        </p:spPr>
        <p:txBody>
          <a:bodyPr/>
          <a:lstStyle/>
          <a:p>
            <a:pPr marL="0" indent="0">
              <a:buNone/>
            </a:pPr>
            <a:r>
              <a:rPr lang="en-IN"/>
              <a:t>1. HTML and CSS Tutorials:</a:t>
            </a:r>
            <a:endParaRPr lang="en-IN"/>
          </a:p>
          <a:p>
            <a:r>
              <a:rPr lang="en-IN"/>
              <a:t> W3Schools HTML Tutorial: </a:t>
            </a:r>
            <a:r>
              <a:rPr lang="en-IN">
                <a:hlinkClick r:id="rId1" tooltip="" action="ppaction://hlinkfile"/>
              </a:rPr>
              <a:t>https://www.w3schools.com/html/</a:t>
            </a:r>
            <a:endParaRPr lang="en-IN"/>
          </a:p>
          <a:p>
            <a:r>
              <a:rPr lang="en-IN"/>
              <a:t>W3Schools CSS Tutorial: </a:t>
            </a:r>
            <a:r>
              <a:rPr lang="en-IN">
                <a:hlinkClick r:id="rId2" tooltip="" action="ppaction://hlinkfile"/>
              </a:rPr>
              <a:t>https://www.w3schools.com/css/</a:t>
            </a:r>
            <a:endParaRPr lang="en-IN"/>
          </a:p>
          <a:p>
            <a:r>
              <a:rPr lang="en-IN"/>
              <a:t>IBM skill build platform</a:t>
            </a:r>
            <a:endParaRPr lang="en-IN"/>
          </a:p>
          <a:p>
            <a:pPr marL="0" indent="0">
              <a:buNone/>
            </a:pPr>
            <a:r>
              <a:rPr lang="en-IN"/>
              <a:t>2.Logo Design Inspiration and Tools:</a:t>
            </a:r>
            <a:endParaRPr lang="en-IN"/>
          </a:p>
          <a:p>
            <a:r>
              <a:rPr lang="en-IN"/>
              <a:t>Adobe Illustrator: </a:t>
            </a:r>
            <a:r>
              <a:rPr lang="en-IN">
                <a:hlinkClick r:id="rId3" tooltip="" action="ppaction://hlinkfile"/>
              </a:rPr>
              <a:t>https://www.adobe.com/products/illustrator.html</a:t>
            </a:r>
            <a:r>
              <a:rPr lang="en-US" altLang="en-IN"/>
              <a:t> </a:t>
            </a:r>
            <a:r>
              <a:rPr lang="en-IN"/>
              <a:t> (A professional tool for logo design)</a:t>
            </a:r>
            <a:endParaRPr lang="en-IN"/>
          </a:p>
          <a:p>
            <a:r>
              <a:rPr lang="en-IN"/>
              <a:t>Canva Logo Maker: </a:t>
            </a:r>
            <a:r>
              <a:rPr lang="en-IN">
                <a:hlinkClick r:id="rId4" tooltip="" action="ppaction://hlinkfile"/>
              </a:rPr>
              <a:t>https://www.canva.com/create/logos/</a:t>
            </a:r>
            <a:r>
              <a:rPr lang="en-US" altLang="en-IN"/>
              <a:t> (An online design tool with logo templates)</a:t>
            </a:r>
            <a:endParaRPr lang="en-US" alt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550" y="889518"/>
            <a:ext cx="8596668" cy="1320800"/>
          </a:xfrm>
        </p:spPr>
        <p:txBody>
          <a:bodyPr/>
          <a:lstStyle/>
          <a:p>
            <a:r>
              <a:rPr lang="en-US" sz="3600" dirty="0">
                <a:solidFill>
                  <a:schemeClr val="accent2">
                    <a:lumMod val="60000"/>
                    <a:lumOff val="40000"/>
                  </a:schemeClr>
                </a:solidFill>
                <a:effectLst/>
                <a:latin typeface="Franklin Gothic Demi" panose="020B0703020102020204" pitchFamily="34" charset="0"/>
              </a:rPr>
              <a:t>PORTFOLIO</a:t>
            </a:r>
            <a:r>
              <a:rPr lang="en-US" sz="3600" dirty="0">
                <a:solidFill>
                  <a:srgbClr val="404040"/>
                </a:solidFill>
                <a:effectLst/>
                <a:latin typeface="Franklin Gothic Demi" panose="020B0703020102020204" pitchFamily="34" charset="0"/>
              </a:rPr>
              <a:t> </a:t>
            </a:r>
            <a:br>
              <a:rPr lang="en-US" dirty="0"/>
            </a:br>
            <a:endParaRPr lang="en-IN" dirty="0"/>
          </a:p>
        </p:txBody>
      </p:sp>
      <p:sp>
        <p:nvSpPr>
          <p:cNvPr id="3" name="Content Placeholder 2"/>
          <p:cNvSpPr>
            <a:spLocks noGrp="1"/>
          </p:cNvSpPr>
          <p:nvPr>
            <p:ph idx="1"/>
          </p:nvPr>
        </p:nvSpPr>
        <p:spPr>
          <a:xfrm>
            <a:off x="677334" y="1455577"/>
            <a:ext cx="8596668" cy="4585786"/>
          </a:xfrm>
        </p:spPr>
        <p:txBody>
          <a:bodyPr>
            <a:normAutofit/>
          </a:bodyPr>
          <a:lstStyle/>
          <a:p>
            <a:pPr marL="0" indent="0">
              <a:buNone/>
            </a:pPr>
            <a:r>
              <a:rPr lang="en-US" sz="1800" dirty="0">
                <a:solidFill>
                  <a:srgbClr val="404040"/>
                </a:solidFill>
                <a:effectLst/>
                <a:latin typeface="Franklin Gothic Demi" panose="020B0703020102020204" pitchFamily="34" charset="0"/>
              </a:rPr>
              <a:t> </a:t>
            </a:r>
            <a:endParaRPr lang="en-US" dirty="0"/>
          </a:p>
          <a:p>
            <a:r>
              <a:rPr lang="en-US" sz="1800" dirty="0">
                <a:solidFill>
                  <a:srgbClr val="0D0D0D"/>
                </a:solidFill>
                <a:effectLst/>
                <a:latin typeface="Calibri" panose="020F0502020204030204" pitchFamily="34" charset="0"/>
              </a:rPr>
              <a:t>A portfolio refers to a collection of projects, programs, and other initiatives that are managed together to achieve </a:t>
            </a:r>
            <a:endParaRPr lang="en-US" dirty="0"/>
          </a:p>
          <a:p>
            <a:r>
              <a:rPr lang="en-US" sz="1800" dirty="0">
                <a:solidFill>
                  <a:srgbClr val="0D0D0D"/>
                </a:solidFill>
                <a:effectLst/>
                <a:latin typeface="Calibri" panose="020F0502020204030204" pitchFamily="34" charset="0"/>
              </a:rPr>
              <a:t>specific strategic objectives. It serves as a central management framework for aligning and prioritizing </a:t>
            </a:r>
            <a:endParaRPr lang="en-US" dirty="0"/>
          </a:p>
          <a:p>
            <a:r>
              <a:rPr lang="en-US" sz="1800" dirty="0">
                <a:solidFill>
                  <a:srgbClr val="0D0D0D"/>
                </a:solidFill>
                <a:effectLst/>
                <a:latin typeface="Calibri" panose="020F0502020204030204" pitchFamily="34" charset="0"/>
              </a:rPr>
              <a:t>investments, resources, and efforts across a range of related endeavors. </a:t>
            </a:r>
            <a:endParaRPr lang="en-US" dirty="0"/>
          </a:p>
          <a:p>
            <a:r>
              <a:rPr lang="en-US" sz="1800" dirty="0">
                <a:solidFill>
                  <a:srgbClr val="0D0D0D"/>
                </a:solidFill>
                <a:effectLst/>
                <a:latin typeface="Calibri" panose="020F0502020204030204" pitchFamily="34" charset="0"/>
              </a:rPr>
              <a:t>The purpose of a portfolio is to optimize the allocation of resources and maximize the value delivered to the </a:t>
            </a:r>
            <a:endParaRPr lang="en-US" dirty="0"/>
          </a:p>
          <a:p>
            <a:r>
              <a:rPr lang="en-US" sz="1800" dirty="0">
                <a:solidFill>
                  <a:srgbClr val="0D0D0D"/>
                </a:solidFill>
                <a:effectLst/>
                <a:latin typeface="Calibri" panose="020F0502020204030204" pitchFamily="34" charset="0"/>
              </a:rPr>
              <a:t>organization. It involves strategically selecting, prioritizing, and managing a set of projects and programs that </a:t>
            </a:r>
            <a:endParaRPr lang="en-US" dirty="0"/>
          </a:p>
          <a:p>
            <a:r>
              <a:rPr lang="en-US" sz="1800" dirty="0">
                <a:solidFill>
                  <a:srgbClr val="0D0D0D"/>
                </a:solidFill>
                <a:effectLst/>
                <a:latin typeface="Calibri" panose="020F0502020204030204" pitchFamily="34" charset="0"/>
              </a:rPr>
              <a:t>collectively contribute to the organization's goals and objectives.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2">
                    <a:lumMod val="60000"/>
                    <a:lumOff val="40000"/>
                  </a:schemeClr>
                </a:solidFill>
                <a:effectLst/>
                <a:latin typeface="Franklin Gothic Demi" panose="020B0703020102020204" pitchFamily="34" charset="0"/>
              </a:rPr>
              <a:t>AGENDA</a:t>
            </a:r>
            <a:r>
              <a:rPr lang="en-US" sz="3600" dirty="0">
                <a:solidFill>
                  <a:srgbClr val="404040"/>
                </a:solidFill>
                <a:effectLst/>
                <a:latin typeface="Franklin Gothic Demi" panose="020B0703020102020204" pitchFamily="34" charset="0"/>
              </a:rPr>
              <a:t> </a:t>
            </a:r>
            <a:br>
              <a:rPr lang="en-US" dirty="0"/>
            </a:br>
            <a:endParaRPr lang="en-IN" dirty="0"/>
          </a:p>
        </p:txBody>
      </p:sp>
      <p:sp>
        <p:nvSpPr>
          <p:cNvPr id="3" name="Content Placeholder 2"/>
          <p:cNvSpPr>
            <a:spLocks noGrp="1"/>
          </p:cNvSpPr>
          <p:nvPr>
            <p:ph idx="1"/>
          </p:nvPr>
        </p:nvSpPr>
        <p:spPr>
          <a:xfrm>
            <a:off x="531845" y="1604865"/>
            <a:ext cx="8742157" cy="4436497"/>
          </a:xfrm>
        </p:spPr>
        <p:txBody>
          <a:bodyPr/>
          <a:lstStyle/>
          <a:p>
            <a:r>
              <a:rPr lang="en-US" sz="1800" b="1" dirty="0">
                <a:solidFill>
                  <a:srgbClr val="404040"/>
                </a:solidFill>
                <a:effectLst/>
                <a:latin typeface="Franklin Gothic Book" panose="020B0503020102020204" pitchFamily="34" charset="0"/>
              </a:rPr>
              <a:t>Project overview </a:t>
            </a:r>
            <a:endParaRPr lang="en-US" dirty="0"/>
          </a:p>
          <a:p>
            <a:r>
              <a:rPr lang="en-US" sz="1800" b="1" dirty="0">
                <a:solidFill>
                  <a:srgbClr val="404040"/>
                </a:solidFill>
                <a:effectLst/>
                <a:latin typeface="Franklin Gothic Book" panose="020B0503020102020204" pitchFamily="34" charset="0"/>
              </a:rPr>
              <a:t>Who are the end users of this project </a:t>
            </a:r>
            <a:endParaRPr lang="en-US" dirty="0"/>
          </a:p>
          <a:p>
            <a:r>
              <a:rPr lang="en-US" sz="1800" b="1" dirty="0">
                <a:solidFill>
                  <a:srgbClr val="404040"/>
                </a:solidFill>
                <a:effectLst/>
                <a:latin typeface="Franklin Gothic Book" panose="020B0503020102020204" pitchFamily="34" charset="0"/>
              </a:rPr>
              <a:t>Your solution and its value of proposition </a:t>
            </a:r>
            <a:endParaRPr lang="en-US" dirty="0"/>
          </a:p>
          <a:p>
            <a:r>
              <a:rPr lang="en-US" sz="1800" b="1" dirty="0">
                <a:solidFill>
                  <a:srgbClr val="404040"/>
                </a:solidFill>
                <a:effectLst/>
                <a:latin typeface="Franklin Gothic Book" panose="020B0503020102020204" pitchFamily="34" charset="0"/>
              </a:rPr>
              <a:t>How did you customize the project and make it your own </a:t>
            </a:r>
            <a:endParaRPr lang="en-US" dirty="0"/>
          </a:p>
          <a:p>
            <a:r>
              <a:rPr lang="en-US" sz="1800" b="1" dirty="0">
                <a:solidFill>
                  <a:srgbClr val="404040"/>
                </a:solidFill>
                <a:effectLst/>
                <a:latin typeface="Franklin Gothic Book" panose="020B0503020102020204" pitchFamily="34" charset="0"/>
              </a:rPr>
              <a:t>Modeling </a:t>
            </a:r>
            <a:endParaRPr lang="en-US" dirty="0"/>
          </a:p>
          <a:p>
            <a:r>
              <a:rPr lang="en-US" sz="1800" b="1" dirty="0">
                <a:solidFill>
                  <a:srgbClr val="404040"/>
                </a:solidFill>
                <a:effectLst/>
                <a:latin typeface="Franklin Gothic Book" panose="020B0503020102020204" pitchFamily="34" charset="0"/>
              </a:rPr>
              <a:t>Results </a:t>
            </a:r>
            <a:endParaRPr lang="en-US" dirty="0"/>
          </a:p>
          <a:p>
            <a:r>
              <a:rPr lang="en-US" sz="1800" b="1" dirty="0">
                <a:solidFill>
                  <a:srgbClr val="404040"/>
                </a:solidFill>
                <a:effectLst/>
                <a:latin typeface="Franklin Gothic Book" panose="020B0503020102020204" pitchFamily="34" charset="0"/>
              </a:rPr>
              <a:t>links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latin typeface="Franklin Gothic Demi" panose="020B0703020102020204" pitchFamily="34" charset="0"/>
              </a:rPr>
              <a:t>PROJECT OVERVIEW </a:t>
            </a:r>
            <a:br>
              <a:rPr lang="en-US" dirty="0"/>
            </a:br>
            <a:endParaRPr lang="en-IN" dirty="0"/>
          </a:p>
        </p:txBody>
      </p:sp>
      <p:sp>
        <p:nvSpPr>
          <p:cNvPr id="3" name="Content Placeholder 2"/>
          <p:cNvSpPr>
            <a:spLocks noGrp="1"/>
          </p:cNvSpPr>
          <p:nvPr>
            <p:ph idx="1"/>
          </p:nvPr>
        </p:nvSpPr>
        <p:spPr>
          <a:xfrm>
            <a:off x="677334" y="1539551"/>
            <a:ext cx="8596668" cy="4501811"/>
          </a:xfrm>
        </p:spPr>
        <p:txBody>
          <a:bodyPr>
            <a:normAutofit lnSpcReduction="10000"/>
          </a:bodyPr>
          <a:lstStyle/>
          <a:p>
            <a:r>
              <a:rPr lang="en-US" sz="1800" dirty="0">
                <a:solidFill>
                  <a:srgbClr val="000000"/>
                </a:solidFill>
                <a:effectLst/>
                <a:latin typeface="Calibri" panose="020F0502020204030204" pitchFamily="34" charset="0"/>
              </a:rPr>
              <a:t>A portfolio project refers to a specific project that is part of a larger portfolio of projects within an organization. It is a unique initiative with its own objectives, scope, and deliverables, but it is managed within the context of the overall portfolio. </a:t>
            </a:r>
            <a:endParaRPr lang="en-US" sz="1800" dirty="0">
              <a:solidFill>
                <a:srgbClr val="000000"/>
              </a:solidFill>
              <a:effectLst/>
              <a:latin typeface="Calibri" panose="020F0502020204030204" pitchFamily="34" charset="0"/>
            </a:endParaRPr>
          </a:p>
          <a:p>
            <a:r>
              <a:rPr lang="en-US" sz="1800" dirty="0">
                <a:solidFill>
                  <a:srgbClr val="000000"/>
                </a:solidFill>
                <a:effectLst/>
                <a:latin typeface="Calibri" panose="020F0502020204030204" pitchFamily="34" charset="0"/>
              </a:rPr>
              <a:t>The purpose of a portfolio project is to contribute to the strategic goals and objectives of the organization. It is selected and prioritized based on its potential value, alignment with the organization's strategy, and available resources. A portfolio project is typically chosen because it addresses a specific need or opportunity and is expected to deliver specific outcomes or benefits.</a:t>
            </a:r>
            <a:endParaRPr lang="en-US" sz="1800" dirty="0">
              <a:solidFill>
                <a:srgbClr val="000000"/>
              </a:solidFill>
              <a:effectLst/>
              <a:latin typeface="Calibri" panose="020F0502020204030204" pitchFamily="34" charset="0"/>
            </a:endParaRPr>
          </a:p>
          <a:p>
            <a:r>
              <a:rPr lang="en-US" sz="1800" dirty="0">
                <a:solidFill>
                  <a:srgbClr val="000000"/>
                </a:solidFill>
                <a:effectLst/>
                <a:latin typeface="Calibri" panose="020F0502020204030204" pitchFamily="34" charset="0"/>
              </a:rPr>
              <a:t> A portfolio project goes through various stages in its lifecycle, including initiation, planning, execution, monitoring, and closure. During the initiation phase, the project is defined, and its objectives, scope, and success criteria are established. The planning phase involves developing a detailed project plan, including tasks, timelines, resources, and budgets. </a:t>
            </a:r>
            <a:endParaRPr lang="en-US" sz="1800" dirty="0">
              <a:solidFill>
                <a:srgbClr val="000000"/>
              </a:solidFill>
              <a:effectLst/>
              <a:latin typeface="Calibri" panose="020F0502020204030204" pitchFamily="34" charset="0"/>
            </a:endParaRPr>
          </a:p>
          <a:p>
            <a:r>
              <a:rPr lang="en-US" sz="1800" dirty="0">
                <a:solidFill>
                  <a:srgbClr val="000000"/>
                </a:solidFill>
                <a:effectLst/>
                <a:latin typeface="Calibri" panose="020F0502020204030204" pitchFamily="34" charset="0"/>
              </a:rPr>
              <a:t>In the execution phase, the project team carries out the work according to the plan, and progress is monitored and controlled. Finally, in the closure phase, the project is completed, and its outcomes are evaluated.</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effectLst/>
                <a:latin typeface="Franklin Gothic Demi" panose="020B0703020102020204" pitchFamily="34" charset="0"/>
              </a:rPr>
              <a:t>WHO ARE THE END USERS OF THIS PROJECT? </a:t>
            </a:r>
            <a:br>
              <a:rPr lang="en-US" dirty="0"/>
            </a:br>
            <a:endParaRPr lang="en-IN" dirty="0"/>
          </a:p>
        </p:txBody>
      </p:sp>
      <p:sp>
        <p:nvSpPr>
          <p:cNvPr id="3" name="Content Placeholder 2"/>
          <p:cNvSpPr>
            <a:spLocks noGrp="1"/>
          </p:cNvSpPr>
          <p:nvPr>
            <p:ph idx="1"/>
          </p:nvPr>
        </p:nvSpPr>
        <p:spPr>
          <a:xfrm>
            <a:off x="677334" y="1604865"/>
            <a:ext cx="8596668" cy="4436497"/>
          </a:xfrm>
        </p:spPr>
        <p:txBody>
          <a:bodyPr>
            <a:normAutofit fontScale="92500" lnSpcReduction="10000"/>
          </a:bodyPr>
          <a:lstStyle/>
          <a:p>
            <a:r>
              <a:rPr lang="en-US" sz="1800" dirty="0">
                <a:solidFill>
                  <a:srgbClr val="374151"/>
                </a:solidFill>
                <a:effectLst/>
                <a:latin typeface="Calibri" panose="020F0502020204030204" pitchFamily="34" charset="0"/>
              </a:rPr>
              <a:t>The end user of a project resume portfolio would typically be a hiring manager, recruiter, or potential employer who is responsible for evaluating and selecting candidates for job positions. The project resume portfolio serves as a comprehensive and concise representation of an individual's skills, qualifications, and experience related to specific projects they have worked on.</a:t>
            </a:r>
            <a:endParaRPr lang="en-US" sz="1800" dirty="0">
              <a:solidFill>
                <a:srgbClr val="374151"/>
              </a:solidFill>
              <a:effectLst/>
              <a:latin typeface="Calibri" panose="020F0502020204030204" pitchFamily="34" charset="0"/>
            </a:endParaRPr>
          </a:p>
          <a:p>
            <a:r>
              <a:rPr lang="en-US" sz="1800" dirty="0">
                <a:solidFill>
                  <a:srgbClr val="374151"/>
                </a:solidFill>
                <a:effectLst/>
                <a:latin typeface="Calibri" panose="020F0502020204030204" pitchFamily="34" charset="0"/>
              </a:rPr>
              <a:t> The primary purpose of the project resume portfolio is to showcase the individual's project management capabilities, their role and responsibilities within the projects, the outcomes and achievements of the projects, and the skills and competencies they have developed through their project work.</a:t>
            </a:r>
            <a:endParaRPr lang="en-US" sz="1800" dirty="0">
              <a:solidFill>
                <a:srgbClr val="374151"/>
              </a:solidFill>
              <a:effectLst/>
              <a:latin typeface="Calibri" panose="020F0502020204030204" pitchFamily="34" charset="0"/>
            </a:endParaRPr>
          </a:p>
          <a:p>
            <a:r>
              <a:rPr lang="en-US" sz="1800" dirty="0">
                <a:solidFill>
                  <a:srgbClr val="374151"/>
                </a:solidFill>
                <a:effectLst/>
                <a:latin typeface="Calibri" panose="020F0502020204030204" pitchFamily="34" charset="0"/>
              </a:rPr>
              <a:t> The end user of the project resume portfolio uses it to assess the candidate's suitability for a particular job or project opportunity.</a:t>
            </a:r>
            <a:endParaRPr lang="en-US" sz="1800" dirty="0">
              <a:solidFill>
                <a:srgbClr val="374151"/>
              </a:solidFill>
              <a:effectLst/>
              <a:latin typeface="Calibri" panose="020F0502020204030204" pitchFamily="34" charset="0"/>
            </a:endParaRPr>
          </a:p>
          <a:p>
            <a:r>
              <a:rPr lang="en-US" sz="1800" dirty="0">
                <a:solidFill>
                  <a:srgbClr val="374151"/>
                </a:solidFill>
                <a:effectLst/>
                <a:latin typeface="Calibri" panose="020F0502020204030204" pitchFamily="34" charset="0"/>
              </a:rPr>
              <a:t> By reviewing the project resume portfolio, the end user can gain insights into the candidate's project management expertise, their ability to deliver results, their problem-solving and decision-making skills, their collaboration and teamwork capabilities, and their overall project management approach. The portfolio may include details such as project descriptions, objectives, scope, methodologies used, project outcomes, key deliverables, and any notable accomplishments or recognition.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effectLst/>
                <a:latin typeface="Franklin Gothic Demi" panose="020B0703020102020204" pitchFamily="34" charset="0"/>
              </a:rPr>
              <a:t>YOUR SOLUTION AND ITS VALUE PROPOSITION </a:t>
            </a:r>
            <a:br>
              <a:rPr lang="en-US" dirty="0"/>
            </a:br>
            <a:endParaRPr lang="en-IN" dirty="0"/>
          </a:p>
        </p:txBody>
      </p:sp>
      <p:sp>
        <p:nvSpPr>
          <p:cNvPr id="3" name="Content Placeholder 2"/>
          <p:cNvSpPr>
            <a:spLocks noGrp="1"/>
          </p:cNvSpPr>
          <p:nvPr>
            <p:ph idx="1"/>
          </p:nvPr>
        </p:nvSpPr>
        <p:spPr>
          <a:xfrm>
            <a:off x="677334" y="1362269"/>
            <a:ext cx="8979850" cy="4973217"/>
          </a:xfrm>
        </p:spPr>
        <p:txBody>
          <a:bodyPr>
            <a:normAutofit fontScale="92500" lnSpcReduction="20000"/>
          </a:bodyPr>
          <a:lstStyle/>
          <a:p>
            <a:pPr marL="0" indent="0">
              <a:buNone/>
            </a:pPr>
            <a:r>
              <a:rPr lang="en-US" sz="1800" dirty="0">
                <a:solidFill>
                  <a:srgbClr val="374151"/>
                </a:solidFill>
                <a:effectLst/>
                <a:latin typeface="Calibri" panose="020F0502020204030204" pitchFamily="34" charset="0"/>
              </a:rPr>
              <a:t>The solution and value proposition of a portfolio lies in its ability to effectively communicate and demonstrate an individual's skills, experience, and accomplishments to potential employers or clients. Here are some key aspects of the solution and value proposition of a portfolio: </a:t>
            </a:r>
            <a:endParaRPr lang="en-US" dirty="0"/>
          </a:p>
          <a:p>
            <a:pPr marL="0" indent="0">
              <a:buNone/>
            </a:pPr>
            <a:r>
              <a:rPr lang="en-US" sz="1800" dirty="0">
                <a:solidFill>
                  <a:schemeClr val="accent1"/>
                </a:solidFill>
                <a:effectLst/>
                <a:latin typeface="Calibri" panose="020F0502020204030204" pitchFamily="34" charset="0"/>
              </a:rPr>
              <a:t>1. </a:t>
            </a:r>
            <a:r>
              <a:rPr lang="en-US" sz="1800" dirty="0">
                <a:solidFill>
                  <a:srgbClr val="374151"/>
                </a:solidFill>
                <a:effectLst/>
                <a:latin typeface="Calibri" panose="020F0502020204030204" pitchFamily="34" charset="0"/>
              </a:rPr>
              <a:t>Comprehensive Representation: A portfolio provides a holistic view of an individual's work and capabilities. It showcases their projects, achievements, and skills in a structured and organized manner, allowing employers or clients to easily understand the scope and depth of their expertise. </a:t>
            </a:r>
            <a:endParaRPr lang="en-US" dirty="0"/>
          </a:p>
          <a:p>
            <a:pPr marL="0" indent="0">
              <a:buNone/>
            </a:pPr>
            <a:r>
              <a:rPr lang="en-US" sz="1800" dirty="0">
                <a:solidFill>
                  <a:schemeClr val="accent1"/>
                </a:solidFill>
                <a:effectLst/>
                <a:latin typeface="Calibri" panose="020F0502020204030204" pitchFamily="34" charset="0"/>
              </a:rPr>
              <a:t>2. </a:t>
            </a:r>
            <a:r>
              <a:rPr lang="en-US" sz="1800" dirty="0">
                <a:solidFill>
                  <a:srgbClr val="374151"/>
                </a:solidFill>
                <a:effectLst/>
                <a:latin typeface="Calibri" panose="020F0502020204030204" pitchFamily="34" charset="0"/>
              </a:rPr>
              <a:t>Visual Presentation: A well-designed portfolio visually presents information, making it visually appealing and engaging. It may include images, graphs, charts, and other visual elements that help convey complex information in a clear and concise manner. </a:t>
            </a:r>
            <a:endParaRPr lang="en-US" dirty="0"/>
          </a:p>
          <a:p>
            <a:pPr marL="0" indent="0">
              <a:buNone/>
            </a:pPr>
            <a:r>
              <a:rPr lang="en-US" sz="1800" dirty="0">
                <a:solidFill>
                  <a:schemeClr val="accent1"/>
                </a:solidFill>
                <a:effectLst/>
                <a:latin typeface="Calibri" panose="020F0502020204030204" pitchFamily="34" charset="0"/>
              </a:rPr>
              <a:t>3. </a:t>
            </a:r>
            <a:r>
              <a:rPr lang="en-US" sz="1800" dirty="0">
                <a:solidFill>
                  <a:srgbClr val="374151"/>
                </a:solidFill>
                <a:effectLst/>
                <a:latin typeface="Calibri" panose="020F0502020204030204" pitchFamily="34" charset="0"/>
              </a:rPr>
              <a:t>Showcasing Expertise: A portfolio allows individuals to highlight their specific areas of expertise and demonstrate their competence in various skills. It provides evidence of their ability to handle different types of projects, solve problems, and achieve results. </a:t>
            </a:r>
            <a:endParaRPr lang="en-US" dirty="0"/>
          </a:p>
          <a:p>
            <a:pPr marL="0" indent="0">
              <a:buNone/>
            </a:pPr>
            <a:r>
              <a:rPr lang="en-US" sz="1800" dirty="0">
                <a:solidFill>
                  <a:schemeClr val="accent1"/>
                </a:solidFill>
                <a:effectLst/>
                <a:latin typeface="Calibri" panose="020F0502020204030204" pitchFamily="34" charset="0"/>
              </a:rPr>
              <a:t>4. </a:t>
            </a:r>
            <a:r>
              <a:rPr lang="en-US" sz="1800" dirty="0">
                <a:solidFill>
                  <a:srgbClr val="374151"/>
                </a:solidFill>
                <a:effectLst/>
                <a:latin typeface="Calibri" panose="020F0502020204030204" pitchFamily="34" charset="0"/>
              </a:rPr>
              <a:t>Enhanced Communication: A portfolio serves as a communication tool, enabling individuals to effectively communicate their qualifications and value proposition. It provides a structured framework for discussing past projects, skills, and achievements during interviews or client meetings. </a:t>
            </a:r>
            <a:endParaRPr lang="en-US" dirty="0"/>
          </a:p>
          <a:p>
            <a:pPr marL="0" indent="0">
              <a:buNone/>
            </a:pPr>
            <a:r>
              <a:rPr lang="en-US" sz="1800" dirty="0">
                <a:solidFill>
                  <a:schemeClr val="accent1"/>
                </a:solidFill>
                <a:effectLst/>
                <a:latin typeface="Calibri" panose="020F0502020204030204" pitchFamily="34" charset="0"/>
              </a:rPr>
              <a:t>5. </a:t>
            </a:r>
            <a:r>
              <a:rPr lang="en-US" sz="1800" dirty="0">
                <a:solidFill>
                  <a:srgbClr val="374151"/>
                </a:solidFill>
                <a:effectLst/>
                <a:latin typeface="Calibri" panose="020F0502020204030204" pitchFamily="34" charset="0"/>
              </a:rPr>
              <a:t>Continuous Professional Development: A portfolio encourages individuals to reflect on their professional growth and continuously update their skills and accomplishments. It promotes a mindset of ongoing learning and improvement, as individuals strive to add new projects and experiences to their portfolio.</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effectLst/>
                <a:latin typeface="Franklin Gothic Demi" panose="020B0703020102020204" pitchFamily="34" charset="0"/>
              </a:rPr>
              <a:t>HOW DID YOU CUSTOMIZE THE PROJECT AND MAKE IT YOUR OWN </a:t>
            </a:r>
            <a:br>
              <a:rPr lang="en-US"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US" sz="1800" dirty="0">
                <a:solidFill>
                  <a:schemeClr val="accent1"/>
                </a:solidFill>
                <a:effectLst/>
                <a:latin typeface="Calibri" panose="020F0502020204030204" pitchFamily="34" charset="0"/>
              </a:rPr>
              <a:t>1. </a:t>
            </a:r>
            <a:r>
              <a:rPr lang="en-US" sz="1800" dirty="0">
                <a:solidFill>
                  <a:srgbClr val="374151"/>
                </a:solidFill>
                <a:effectLst/>
                <a:latin typeface="Calibri" panose="020F0502020204030204" pitchFamily="34" charset="0"/>
              </a:rPr>
              <a:t>Add Personal Touch: Customize the project descriptions and narratives to reflect your own experiences and contributions. Describe your role, responsibilities, and the unique value you brought to the project. Share </a:t>
            </a:r>
            <a:r>
              <a:rPr lang="en-US" sz="1800" dirty="0" err="1">
                <a:solidFill>
                  <a:srgbClr val="374151"/>
                </a:solidFill>
                <a:effectLst/>
                <a:latin typeface="Calibri" panose="020F0502020204030204" pitchFamily="34" charset="0"/>
              </a:rPr>
              <a:t>anychallenges</a:t>
            </a:r>
            <a:r>
              <a:rPr lang="en-US" sz="1800" dirty="0">
                <a:solidFill>
                  <a:srgbClr val="374151"/>
                </a:solidFill>
                <a:effectLst/>
                <a:latin typeface="Calibri" panose="020F0502020204030204" pitchFamily="34" charset="0"/>
              </a:rPr>
              <a:t> you encountered and how you overcame them. </a:t>
            </a:r>
            <a:endParaRPr lang="en-US" dirty="0"/>
          </a:p>
          <a:p>
            <a:pPr marL="0" indent="0">
              <a:buNone/>
            </a:pPr>
            <a:r>
              <a:rPr lang="en-US" sz="1800" dirty="0">
                <a:solidFill>
                  <a:schemeClr val="accent1"/>
                </a:solidFill>
                <a:effectLst/>
                <a:latin typeface="Calibri" panose="020F0502020204030204" pitchFamily="34" charset="0"/>
              </a:rPr>
              <a:t>2.</a:t>
            </a:r>
            <a:r>
              <a:rPr lang="en-US" sz="1800" dirty="0">
                <a:solidFill>
                  <a:srgbClr val="1CADE4"/>
                </a:solidFill>
                <a:effectLst/>
                <a:latin typeface="Calibri" panose="020F0502020204030204" pitchFamily="34" charset="0"/>
              </a:rPr>
              <a:t> </a:t>
            </a:r>
            <a:r>
              <a:rPr lang="en-US" sz="1800" dirty="0">
                <a:solidFill>
                  <a:srgbClr val="374151"/>
                </a:solidFill>
                <a:effectLst/>
                <a:latin typeface="Calibri" panose="020F0502020204030204" pitchFamily="34" charset="0"/>
              </a:rPr>
              <a:t>Showcase Results and Impact: Emphasize the outcomes and impact of the projects. Highlight the value you delivered to clients or organizations, such as cost savings, revenue growth, process improvements, or customer satisfaction. Use metrics and data whenever possible to quantify the results. </a:t>
            </a:r>
            <a:endParaRPr lang="en-US" dirty="0"/>
          </a:p>
          <a:p>
            <a:pPr marL="0" indent="0">
              <a:buNone/>
            </a:pPr>
            <a:r>
              <a:rPr lang="en-US" sz="1800" dirty="0">
                <a:solidFill>
                  <a:schemeClr val="accent1"/>
                </a:solidFill>
                <a:effectLst/>
                <a:latin typeface="Calibri" panose="020F0502020204030204" pitchFamily="34" charset="0"/>
              </a:rPr>
              <a:t>3. </a:t>
            </a:r>
            <a:r>
              <a:rPr lang="en-US" sz="1800" dirty="0">
                <a:solidFill>
                  <a:srgbClr val="374151"/>
                </a:solidFill>
                <a:effectLst/>
                <a:latin typeface="Calibri" panose="020F0502020204030204" pitchFamily="34" charset="0"/>
              </a:rPr>
              <a:t>Highlight Skills and Technologies: Clearly articulate the skills, tools, and technologies used in each project. Mention any specific programming languages, software, or methodologies that you employed. This helps potential employers or clients understand your technical capabilities. </a:t>
            </a:r>
            <a:endParaRPr lang="en-US" dirty="0"/>
          </a:p>
          <a:p>
            <a:pPr marL="0" indent="0">
              <a:buNone/>
            </a:pPr>
            <a:r>
              <a:rPr lang="en-US" sz="1800" dirty="0">
                <a:solidFill>
                  <a:schemeClr val="accent1"/>
                </a:solidFill>
                <a:effectLst/>
                <a:latin typeface="Calibri" panose="020F0502020204030204" pitchFamily="34" charset="0"/>
              </a:rPr>
              <a:t>4. </a:t>
            </a:r>
            <a:r>
              <a:rPr lang="en-US" sz="1800" dirty="0">
                <a:solidFill>
                  <a:srgbClr val="374151"/>
                </a:solidFill>
                <a:effectLst/>
                <a:latin typeface="Calibri" panose="020F0502020204030204" pitchFamily="34" charset="0"/>
              </a:rPr>
              <a:t>Continuously Update and Improve: Regularly review and update your portfolio with new </a:t>
            </a:r>
            <a:r>
              <a:rPr lang="en-US" sz="1800" dirty="0" err="1">
                <a:solidFill>
                  <a:srgbClr val="374151"/>
                </a:solidFill>
                <a:effectLst/>
                <a:latin typeface="Calibri" panose="020F0502020204030204" pitchFamily="34" charset="0"/>
              </a:rPr>
              <a:t>projects,skills</a:t>
            </a:r>
            <a:r>
              <a:rPr lang="en-US" sz="1800" dirty="0">
                <a:solidFill>
                  <a:srgbClr val="374151"/>
                </a:solidFill>
                <a:effectLst/>
                <a:latin typeface="Calibri" panose="020F0502020204030204" pitchFamily="34" charset="0"/>
              </a:rPr>
              <a:t>, and accomplishments. As you gain more experience and complete new projects, replace older or less relevant ones with fresh and impactful examples.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latin typeface="Franklin Gothic Demi" panose="020B0703020102020204" pitchFamily="34" charset="0"/>
              </a:rPr>
              <a:t>MODELLING </a:t>
            </a:r>
            <a:br>
              <a:rPr lang="en-US" dirty="0"/>
            </a:br>
            <a:endParaRPr lang="en-IN" dirty="0"/>
          </a:p>
        </p:txBody>
      </p:sp>
      <p:sp>
        <p:nvSpPr>
          <p:cNvPr id="3" name="Content Placeholder 2"/>
          <p:cNvSpPr>
            <a:spLocks noGrp="1"/>
          </p:cNvSpPr>
          <p:nvPr>
            <p:ph idx="1"/>
          </p:nvPr>
        </p:nvSpPr>
        <p:spPr>
          <a:xfrm>
            <a:off x="677334" y="1315617"/>
            <a:ext cx="8596668" cy="4725746"/>
          </a:xfrm>
        </p:spPr>
        <p:txBody>
          <a:bodyPr>
            <a:normAutofit lnSpcReduction="10000"/>
          </a:bodyPr>
          <a:lstStyle/>
          <a:p>
            <a:pPr marL="0" indent="0">
              <a:buNone/>
            </a:pPr>
            <a:r>
              <a:rPr lang="en-US" sz="1800" dirty="0">
                <a:solidFill>
                  <a:srgbClr val="374151"/>
                </a:solidFill>
                <a:effectLst/>
                <a:latin typeface="Calibri" panose="020F0502020204030204" pitchFamily="34" charset="0"/>
              </a:rPr>
              <a:t>When creating a portfolio website, you can utilize various modeling techniques and technologies to enhance its design and functionality. Here are some commonly used techniques and technologies: </a:t>
            </a:r>
            <a:endParaRPr lang="en-US" dirty="0"/>
          </a:p>
          <a:p>
            <a:pPr marL="0" indent="0">
              <a:buNone/>
            </a:pPr>
            <a:r>
              <a:rPr lang="en-US" sz="1800" dirty="0">
                <a:solidFill>
                  <a:schemeClr val="accent1"/>
                </a:solidFill>
                <a:effectLst/>
                <a:latin typeface="Calibri" panose="020F0502020204030204" pitchFamily="34" charset="0"/>
              </a:rPr>
              <a:t>1. </a:t>
            </a:r>
            <a:r>
              <a:rPr lang="en-US" sz="1800" dirty="0">
                <a:solidFill>
                  <a:srgbClr val="374151"/>
                </a:solidFill>
                <a:effectLst/>
                <a:latin typeface="Calibri" panose="020F0502020204030204" pitchFamily="34" charset="0"/>
              </a:rPr>
              <a:t>HTML (Hypertext Markup Language): HTML is the standard markup language for creating the structure and content of web pages. It defines the elements and layout of the website. </a:t>
            </a:r>
            <a:endParaRPr lang="en-US" dirty="0"/>
          </a:p>
          <a:p>
            <a:pPr marL="0" indent="0">
              <a:buNone/>
            </a:pPr>
            <a:r>
              <a:rPr lang="en-US" sz="1800" dirty="0">
                <a:solidFill>
                  <a:schemeClr val="accent1"/>
                </a:solidFill>
                <a:effectLst/>
                <a:latin typeface="Calibri" panose="020F0502020204030204" pitchFamily="34" charset="0"/>
              </a:rPr>
              <a:t>2. </a:t>
            </a:r>
            <a:r>
              <a:rPr lang="en-US" sz="1800" dirty="0">
                <a:solidFill>
                  <a:srgbClr val="374151"/>
                </a:solidFill>
                <a:effectLst/>
                <a:latin typeface="Calibri" panose="020F0502020204030204" pitchFamily="34" charset="0"/>
              </a:rPr>
              <a:t>CSS (Cascading Style Sheets): CSS is used to style and format the appearance of HTML elements on a web page. It allows you to customize colors, fonts, spacing, and other visual aspects of your portfolio website. </a:t>
            </a:r>
            <a:endParaRPr lang="en-US" dirty="0"/>
          </a:p>
          <a:p>
            <a:pPr marL="0" indent="0">
              <a:buNone/>
            </a:pPr>
            <a:r>
              <a:rPr lang="en-US" sz="1800" dirty="0">
                <a:solidFill>
                  <a:schemeClr val="accent1"/>
                </a:solidFill>
                <a:effectLst/>
                <a:latin typeface="Calibri" panose="020F0502020204030204" pitchFamily="34" charset="0"/>
              </a:rPr>
              <a:t>3. </a:t>
            </a:r>
            <a:r>
              <a:rPr lang="en-US" sz="1800" dirty="0">
                <a:solidFill>
                  <a:srgbClr val="374151"/>
                </a:solidFill>
                <a:effectLst/>
                <a:latin typeface="Calibri" panose="020F0502020204030204" pitchFamily="34" charset="0"/>
              </a:rPr>
              <a:t>Logo Designing: Logo designing involves creating a unique and visually appealing symbol or emblem that represents your personal brand or business. Tools like Adobe Illustrator or Canva can be used to design logos with various shapes, colors, and typography. </a:t>
            </a:r>
            <a:endParaRPr lang="en-US" dirty="0"/>
          </a:p>
          <a:p>
            <a:pPr marL="0" indent="0">
              <a:buNone/>
            </a:pPr>
            <a:r>
              <a:rPr lang="en-US" sz="1800" dirty="0">
                <a:solidFill>
                  <a:schemeClr val="accent1"/>
                </a:solidFill>
                <a:effectLst/>
                <a:latin typeface="Calibri" panose="020F0502020204030204" pitchFamily="34" charset="0"/>
              </a:rPr>
              <a:t>4. </a:t>
            </a:r>
            <a:r>
              <a:rPr lang="en-US" sz="1800" dirty="0">
                <a:solidFill>
                  <a:srgbClr val="374151"/>
                </a:solidFill>
                <a:effectLst/>
                <a:latin typeface="Calibri" panose="020F0502020204030204" pitchFamily="34" charset="0"/>
              </a:rPr>
              <a:t>Canvas (HTML5 Canvas): The HTML5 Canvas element provides a drawing surface on which you can dynamically render graphics, animations, and interactive elements. It is often used to create visually engaging features on websites, such as charts, graphs, or interactive visualizations.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effectLst/>
                <a:latin typeface="Franklin Gothic Demi" panose="020B0703020102020204" pitchFamily="34" charset="0"/>
              </a:rPr>
              <a:t>RESULTS </a:t>
            </a:r>
            <a:br>
              <a:rPr lang="en-US" dirty="0"/>
            </a:br>
            <a:endParaRPr lang="en-IN" dirty="0"/>
          </a:p>
        </p:txBody>
      </p:sp>
      <p:sp>
        <p:nvSpPr>
          <p:cNvPr id="3" name="Content Placeholder 2"/>
          <p:cNvSpPr>
            <a:spLocks noGrp="1"/>
          </p:cNvSpPr>
          <p:nvPr>
            <p:ph idx="1"/>
          </p:nvPr>
        </p:nvSpPr>
        <p:spPr>
          <a:xfrm>
            <a:off x="677334" y="1408922"/>
            <a:ext cx="8596668" cy="4632440"/>
          </a:xfrm>
        </p:spPr>
        <p:txBody>
          <a:bodyPr>
            <a:normAutofit fontScale="92500" lnSpcReduction="20000"/>
          </a:bodyPr>
          <a:lstStyle/>
          <a:p>
            <a:pPr marL="0" indent="0">
              <a:buNone/>
            </a:pPr>
            <a:r>
              <a:rPr lang="en-US" sz="1800" dirty="0">
                <a:solidFill>
                  <a:srgbClr val="374151"/>
                </a:solidFill>
                <a:effectLst/>
                <a:latin typeface="Calibri" panose="020F0502020204030204" pitchFamily="34" charset="0"/>
              </a:rPr>
              <a:t>The result of a resume portfolio website can vary based on individual preferences, design choices, and the specific content included. However, here are some common elements and potential outcomes of a well-executed resume portfolio website: </a:t>
            </a:r>
            <a:endParaRPr lang="en-US" sz="1800" dirty="0">
              <a:solidFill>
                <a:srgbClr val="374151"/>
              </a:solidFill>
              <a:effectLst/>
              <a:latin typeface="Calibri" panose="020F0502020204030204" pitchFamily="34" charset="0"/>
            </a:endParaRPr>
          </a:p>
          <a:p>
            <a:pPr marL="0" indent="0">
              <a:buNone/>
            </a:pPr>
            <a:r>
              <a:rPr lang="en-US" sz="1800" dirty="0">
                <a:solidFill>
                  <a:schemeClr val="accent1"/>
                </a:solidFill>
                <a:effectLst/>
                <a:latin typeface="Calibri" panose="020F0502020204030204" pitchFamily="34" charset="0"/>
              </a:rPr>
              <a:t>1</a:t>
            </a:r>
            <a:r>
              <a:rPr lang="en-US" sz="1800" dirty="0">
                <a:solidFill>
                  <a:srgbClr val="1CADE4"/>
                </a:solidFill>
                <a:effectLst/>
                <a:latin typeface="Calibri" panose="020F0502020204030204" pitchFamily="34" charset="0"/>
              </a:rPr>
              <a:t>. </a:t>
            </a:r>
            <a:r>
              <a:rPr lang="en-US" sz="1800" dirty="0">
                <a:solidFill>
                  <a:srgbClr val="374151"/>
                </a:solidFill>
                <a:effectLst/>
                <a:latin typeface="Calibri" panose="020F0502020204030204" pitchFamily="34" charset="0"/>
              </a:rPr>
              <a:t>Professional and Polished Appearance: A resume portfolio website should have a clean and visually appealing design that reflects your personal brand and professionalism. It should create a positive first impression and showcase your skills and expertise. </a:t>
            </a:r>
            <a:endParaRPr lang="en-US" dirty="0"/>
          </a:p>
          <a:p>
            <a:pPr marL="0" indent="0">
              <a:buNone/>
            </a:pPr>
            <a:r>
              <a:rPr lang="en-US" sz="1800" dirty="0">
                <a:solidFill>
                  <a:schemeClr val="accent1"/>
                </a:solidFill>
                <a:effectLst/>
                <a:latin typeface="Calibri" panose="020F0502020204030204" pitchFamily="34" charset="0"/>
              </a:rPr>
              <a:t>2. </a:t>
            </a:r>
            <a:r>
              <a:rPr lang="en-US" sz="1800" dirty="0">
                <a:solidFill>
                  <a:srgbClr val="374151"/>
                </a:solidFill>
                <a:effectLst/>
                <a:latin typeface="Calibri" panose="020F0502020204030204" pitchFamily="34" charset="0"/>
              </a:rPr>
              <a:t>Easy Navigation: The website should have intuitive navigation that allows visitors to easily find the desired information. Clear menus, sections, and links can help users navigate through your resume, portfolio samples, and other relevant content. </a:t>
            </a:r>
            <a:endParaRPr lang="en-US" dirty="0"/>
          </a:p>
          <a:p>
            <a:pPr marL="0" indent="0">
              <a:buNone/>
            </a:pPr>
            <a:r>
              <a:rPr lang="en-US" dirty="0">
                <a:solidFill>
                  <a:schemeClr val="accent1"/>
                </a:solidFill>
                <a:latin typeface="Calibri" panose="020F0502020204030204" pitchFamily="34" charset="0"/>
              </a:rPr>
              <a:t>3.</a:t>
            </a:r>
            <a:r>
              <a:rPr lang="en-US" dirty="0">
                <a:solidFill>
                  <a:srgbClr val="1CADE4"/>
                </a:solidFill>
                <a:latin typeface="Calibri" panose="020F0502020204030204" pitchFamily="34" charset="0"/>
              </a:rPr>
              <a:t> </a:t>
            </a:r>
            <a:r>
              <a:rPr lang="en-US" sz="1800" dirty="0">
                <a:solidFill>
                  <a:srgbClr val="374151"/>
                </a:solidFill>
                <a:effectLst/>
                <a:latin typeface="Calibri" panose="020F0502020204030204" pitchFamily="34" charset="0"/>
              </a:rPr>
              <a:t>Comprehensive Resume Information: The website should provide a comprehensive overview of your skills, experience, education, and achievements. It can include sections such as a summary, work history, education, skills, projects, certifications, and any other relevant details. </a:t>
            </a:r>
            <a:endParaRPr lang="en-US" dirty="0"/>
          </a:p>
          <a:p>
            <a:pPr marL="0" indent="0">
              <a:buNone/>
            </a:pPr>
            <a:r>
              <a:rPr lang="en-US" sz="1800" dirty="0">
                <a:solidFill>
                  <a:schemeClr val="accent1"/>
                </a:solidFill>
                <a:effectLst/>
                <a:latin typeface="Calibri" panose="020F0502020204030204" pitchFamily="34" charset="0"/>
              </a:rPr>
              <a:t>4.</a:t>
            </a:r>
            <a:r>
              <a:rPr lang="en-US" sz="1800" dirty="0">
                <a:solidFill>
                  <a:srgbClr val="1CADE4"/>
                </a:solidFill>
                <a:effectLst/>
                <a:latin typeface="Calibri" panose="020F0502020204030204" pitchFamily="34" charset="0"/>
              </a:rPr>
              <a:t> </a:t>
            </a:r>
            <a:r>
              <a:rPr lang="en-US" sz="1800" dirty="0">
                <a:solidFill>
                  <a:srgbClr val="374151"/>
                </a:solidFill>
                <a:effectLst/>
                <a:latin typeface="Calibri" panose="020F0502020204030204" pitchFamily="34" charset="0"/>
              </a:rPr>
              <a:t>Showcase of Certifications: If applicable, your portfolio website can include a section to showcase your Certificates,, or links to external platforms where your work is featured. This can provide evidence of your capabilities and demonstrate your expertise in specific areas. </a:t>
            </a:r>
            <a:endParaRPr lang="en-US" dirty="0"/>
          </a:p>
          <a:p>
            <a:pPr marL="0" indent="0">
              <a:buNone/>
            </a:pPr>
            <a:r>
              <a:rPr lang="en-US" sz="1800" dirty="0">
                <a:solidFill>
                  <a:schemeClr val="accent1"/>
                </a:solidFill>
                <a:effectLst/>
                <a:latin typeface="Calibri" panose="020F0502020204030204" pitchFamily="34" charset="0"/>
              </a:rPr>
              <a:t>5.</a:t>
            </a:r>
            <a:r>
              <a:rPr lang="en-US" sz="1800" dirty="0">
                <a:solidFill>
                  <a:srgbClr val="1CADE4"/>
                </a:solidFill>
                <a:effectLst/>
                <a:latin typeface="Calibri" panose="020F0502020204030204" pitchFamily="34" charset="0"/>
              </a:rPr>
              <a:t> </a:t>
            </a:r>
            <a:r>
              <a:rPr lang="en-US" sz="1800" dirty="0">
                <a:solidFill>
                  <a:srgbClr val="374151"/>
                </a:solidFill>
                <a:effectLst/>
                <a:latin typeface="Calibri" panose="020F0502020204030204" pitchFamily="34" charset="0"/>
              </a:rPr>
              <a:t>Contact Information and Call to Action: It's essential to include your contact information, such as email address or a contact form, so potential employers or clients can reach out to you. A clear call to action can encourage visitors to get in touch or explore more of your work.</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9668</Words>
  <Application>WPS Presentation</Application>
  <PresentationFormat>Widescreen</PresentationFormat>
  <Paragraphs>87</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Wingdings 3</vt:lpstr>
      <vt:lpstr>Arial</vt:lpstr>
      <vt:lpstr>Franklin Gothic Demi</vt:lpstr>
      <vt:lpstr>Franklin Gothic Book</vt:lpstr>
      <vt:lpstr>Calibri</vt:lpstr>
      <vt:lpstr>Trebuchet MS</vt:lpstr>
      <vt:lpstr>Microsoft YaHei</vt:lpstr>
      <vt:lpstr>Arial Unicode MS</vt:lpstr>
      <vt:lpstr>Facet</vt:lpstr>
      <vt:lpstr>STUDENT DETAILS</vt:lpstr>
      <vt:lpstr>PORTFOLIO  </vt:lpstr>
      <vt:lpstr>AGENDA  </vt:lpstr>
      <vt:lpstr>PROJECT OVERVIEW  </vt:lpstr>
      <vt:lpstr>WHO ARE THE END USERS OF THIS PROJECT?  </vt:lpstr>
      <vt:lpstr>YOUR SOLUTION AND ITS VALUE PROPOSITION  </vt:lpstr>
      <vt:lpstr>HOW DID YOU CUSTOMIZE THE PROJECT AND MAKE IT YOUR OWN  </vt:lpstr>
      <vt:lpstr>MODELLING  </vt:lpstr>
      <vt:lpstr>RESULTS  </vt:lpstr>
      <vt:lpstr>PowerPoint 演示文稿</vt:lpstr>
      <vt:lpstr>PowerPoint 演示文稿</vt:lpstr>
      <vt:lpstr>PowerPoint 演示文稿</vt:lpstr>
      <vt:lpstr>LINKS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Charishma Maruboina</dc:creator>
  <cp:lastModifiedBy>Hitho</cp:lastModifiedBy>
  <cp:revision>4</cp:revision>
  <dcterms:created xsi:type="dcterms:W3CDTF">2023-07-02T11:09:00Z</dcterms:created>
  <dcterms:modified xsi:type="dcterms:W3CDTF">2023-07-08T12:38:37Z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3D0B9F48476447328D9D42762A742AFB</vt:lpwstr>
  </property>
  <property fmtid="{D5CDD505-2E9C-101B-9397-08002B2CF9AE}" pid="3" name="KSOProductBuildVer">
    <vt:lpwstr>1033-11.2.0.11537</vt:lpwstr>
  </property>
</Properties>
</file>