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3.jpg" ContentType="image/unknown"/>
  <Override PartName="/ppt/media/image24.jpg" ContentType="image/unknown"/>
  <Override PartName="/ppt/media/image25.jpg" ContentType="image/png"/>
  <Override PartName="/ppt/media/image33.jpg" ContentType="image/png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0" r:id="rId4"/>
  </p:sldMasterIdLst>
  <p:notesMasterIdLst>
    <p:notesMasterId r:id="rId79"/>
  </p:notesMasterIdLst>
  <p:handoutMasterIdLst>
    <p:handoutMasterId r:id="rId80"/>
  </p:handoutMasterIdLst>
  <p:sldIdLst>
    <p:sldId id="331" r:id="rId5"/>
    <p:sldId id="304" r:id="rId6"/>
    <p:sldId id="307" r:id="rId7"/>
    <p:sldId id="330" r:id="rId8"/>
    <p:sldId id="332" r:id="rId9"/>
    <p:sldId id="334" r:id="rId10"/>
    <p:sldId id="335" r:id="rId11"/>
    <p:sldId id="336" r:id="rId12"/>
    <p:sldId id="282" r:id="rId13"/>
    <p:sldId id="314" r:id="rId14"/>
    <p:sldId id="323" r:id="rId15"/>
    <p:sldId id="326" r:id="rId16"/>
    <p:sldId id="328" r:id="rId17"/>
    <p:sldId id="329" r:id="rId18"/>
    <p:sldId id="339" r:id="rId19"/>
    <p:sldId id="340" r:id="rId20"/>
    <p:sldId id="341" r:id="rId21"/>
    <p:sldId id="342" r:id="rId22"/>
    <p:sldId id="343" r:id="rId23"/>
    <p:sldId id="345" r:id="rId24"/>
    <p:sldId id="346" r:id="rId25"/>
    <p:sldId id="377" r:id="rId26"/>
    <p:sldId id="347" r:id="rId27"/>
    <p:sldId id="379" r:id="rId28"/>
    <p:sldId id="380" r:id="rId29"/>
    <p:sldId id="382" r:id="rId30"/>
    <p:sldId id="383" r:id="rId31"/>
    <p:sldId id="384" r:id="rId32"/>
    <p:sldId id="385" r:id="rId33"/>
    <p:sldId id="387" r:id="rId34"/>
    <p:sldId id="349" r:id="rId35"/>
    <p:sldId id="350" r:id="rId36"/>
    <p:sldId id="351" r:id="rId37"/>
    <p:sldId id="352" r:id="rId38"/>
    <p:sldId id="354" r:id="rId39"/>
    <p:sldId id="355" r:id="rId40"/>
    <p:sldId id="356" r:id="rId41"/>
    <p:sldId id="357" r:id="rId42"/>
    <p:sldId id="358" r:id="rId43"/>
    <p:sldId id="373" r:id="rId44"/>
    <p:sldId id="376" r:id="rId45"/>
    <p:sldId id="375" r:id="rId46"/>
    <p:sldId id="367" r:id="rId47"/>
    <p:sldId id="370" r:id="rId48"/>
    <p:sldId id="369" r:id="rId49"/>
    <p:sldId id="362" r:id="rId50"/>
    <p:sldId id="363" r:id="rId51"/>
    <p:sldId id="360" r:id="rId52"/>
    <p:sldId id="361" r:id="rId53"/>
    <p:sldId id="366" r:id="rId54"/>
    <p:sldId id="353" r:id="rId55"/>
    <p:sldId id="396" r:id="rId56"/>
    <p:sldId id="391" r:id="rId57"/>
    <p:sldId id="389" r:id="rId58"/>
    <p:sldId id="388" r:id="rId59"/>
    <p:sldId id="401" r:id="rId60"/>
    <p:sldId id="408" r:id="rId61"/>
    <p:sldId id="407" r:id="rId62"/>
    <p:sldId id="402" r:id="rId63"/>
    <p:sldId id="403" r:id="rId64"/>
    <p:sldId id="404" r:id="rId65"/>
    <p:sldId id="405" r:id="rId66"/>
    <p:sldId id="406" r:id="rId67"/>
    <p:sldId id="409" r:id="rId68"/>
    <p:sldId id="414" r:id="rId69"/>
    <p:sldId id="415" r:id="rId70"/>
    <p:sldId id="416" r:id="rId71"/>
    <p:sldId id="417" r:id="rId72"/>
    <p:sldId id="418" r:id="rId73"/>
    <p:sldId id="410" r:id="rId74"/>
    <p:sldId id="411" r:id="rId75"/>
    <p:sldId id="412" r:id="rId76"/>
    <p:sldId id="413" r:id="rId77"/>
    <p:sldId id="297" r:id="rId7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ik Kumar Nayak" initials="HN" lastIdx="3" clrIdx="0">
    <p:extLst>
      <p:ext uri="{19B8F6BF-5375-455C-9EA6-DF929625EA0E}">
        <p15:presenceInfo xmlns:p15="http://schemas.microsoft.com/office/powerpoint/2012/main" userId="c254c71b96039d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2C8F"/>
    <a:srgbClr val="000000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Relationship Id="rId86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633914556984716E-2"/>
          <c:y val="3.4025342395094582E-2"/>
          <c:w val="0.92946606079321115"/>
          <c:h val="0.9112130344972296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Delay (ps)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125</c:v>
                </c:pt>
                <c:pt idx="1">
                  <c:v>48.4</c:v>
                </c:pt>
                <c:pt idx="2">
                  <c:v>45.5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8-44DF-AEC7-753487E25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8-44DF-AEC7-753487E25C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8-44DF-AEC7-753487E25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7938463"/>
        <c:axId val="1497931743"/>
      </c:lineChart>
      <c:catAx>
        <c:axId val="149793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931743"/>
        <c:crosses val="autoZero"/>
        <c:auto val="1"/>
        <c:lblAlgn val="ctr"/>
        <c:lblOffset val="100"/>
        <c:noMultiLvlLbl val="0"/>
      </c:catAx>
      <c:valAx>
        <c:axId val="149793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93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Carry</a:t>
            </a:r>
            <a:r>
              <a:rPr lang="en-IN" baseline="0" dirty="0"/>
              <a:t> PDP (in </a:t>
            </a:r>
            <a:r>
              <a:rPr lang="en-IN" baseline="0" dirty="0" err="1"/>
              <a:t>aJ</a:t>
            </a:r>
            <a:r>
              <a:rPr lang="en-IN" baseline="0" dirty="0"/>
              <a:t>) vs </a:t>
            </a:r>
            <a:r>
              <a:rPr lang="en-IN" baseline="0" dirty="0" err="1"/>
              <a:t>Vdd</a:t>
            </a:r>
            <a:r>
              <a:rPr lang="en-IN" baseline="0" dirty="0"/>
              <a:t> 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49.6</c:v>
                </c:pt>
                <c:pt idx="1">
                  <c:v>93</c:v>
                </c:pt>
                <c:pt idx="2">
                  <c:v>219.7</c:v>
                </c:pt>
                <c:pt idx="3">
                  <c:v>590.20000000000005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0B-4A1E-A441-45DC49E01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57.9</c:v>
                </c:pt>
                <c:pt idx="1">
                  <c:v>127.7</c:v>
                </c:pt>
                <c:pt idx="2">
                  <c:v>267.10000000000002</c:v>
                </c:pt>
                <c:pt idx="3">
                  <c:v>630.70000000000005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0B-4A1E-A441-45DC49E01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61</c:v>
                </c:pt>
                <c:pt idx="1">
                  <c:v>139.80000000000001</c:v>
                </c:pt>
                <c:pt idx="2">
                  <c:v>278.60000000000002</c:v>
                </c:pt>
                <c:pt idx="3">
                  <c:v>688.4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0B-4A1E-A441-45DC49E01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83696"/>
        <c:axId val="697383216"/>
      </c:lineChart>
      <c:catAx>
        <c:axId val="6973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3216"/>
        <c:crosses val="autoZero"/>
        <c:auto val="1"/>
        <c:lblAlgn val="ctr"/>
        <c:lblOffset val="100"/>
        <c:noMultiLvlLbl val="0"/>
      </c:catAx>
      <c:valAx>
        <c:axId val="69738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105.1</c:v>
                </c:pt>
                <c:pt idx="1">
                  <c:v>32.799999999999997</c:v>
                </c:pt>
                <c:pt idx="2">
                  <c:v>30.4</c:v>
                </c:pt>
                <c:pt idx="3">
                  <c:v>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75-4320-AB43-A595BFAFB9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58.2</c:v>
                </c:pt>
                <c:pt idx="2">
                  <c:v>55.3</c:v>
                </c:pt>
                <c:pt idx="3">
                  <c:v>38.799999999999997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75-4320-AB43-A595BFAFB9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125.6</c:v>
                </c:pt>
                <c:pt idx="2">
                  <c:v>48.4</c:v>
                </c:pt>
                <c:pt idx="3">
                  <c:v>45.5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75-4320-AB43-A595BFAFB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211872"/>
        <c:axId val="554207072"/>
      </c:lineChart>
      <c:catAx>
        <c:axId val="55421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7072"/>
        <c:crosses val="autoZero"/>
        <c:auto val="1"/>
        <c:lblAlgn val="ctr"/>
        <c:lblOffset val="100"/>
        <c:noMultiLvlLbl val="0"/>
      </c:catAx>
      <c:valAx>
        <c:axId val="55420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1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32.200000000000003</c:v>
                </c:pt>
                <c:pt idx="1">
                  <c:v>23.2</c:v>
                </c:pt>
                <c:pt idx="2">
                  <c:v>31.9</c:v>
                </c:pt>
                <c:pt idx="3">
                  <c:v>48.3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5-49DA-92F5-A7CBEDBAAF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22nm,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59.6</c:v>
                </c:pt>
                <c:pt idx="1">
                  <c:v>29.6</c:v>
                </c:pt>
                <c:pt idx="2">
                  <c:v>28.3</c:v>
                </c:pt>
                <c:pt idx="3">
                  <c:v>27.1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5-49DA-92F5-A7CBEDBAAF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27.4</c:v>
                </c:pt>
                <c:pt idx="1">
                  <c:v>12.3</c:v>
                </c:pt>
                <c:pt idx="2">
                  <c:v>2.4</c:v>
                </c:pt>
                <c:pt idx="3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95-49DA-92F5-A7CBEDBAA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260448"/>
        <c:axId val="436259008"/>
      </c:lineChart>
      <c:catAx>
        <c:axId val="43626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59008"/>
        <c:crosses val="autoZero"/>
        <c:auto val="1"/>
        <c:lblAlgn val="ctr"/>
        <c:lblOffset val="100"/>
        <c:noMultiLvlLbl val="0"/>
      </c:catAx>
      <c:valAx>
        <c:axId val="43625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6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199.6</c:v>
                </c:pt>
                <c:pt idx="1">
                  <c:v>203.3</c:v>
                </c:pt>
                <c:pt idx="2">
                  <c:v>1010.2</c:v>
                </c:pt>
                <c:pt idx="3">
                  <c:v>8924.5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C4-41D8-BB96-8916D363B7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104.7</c:v>
                </c:pt>
                <c:pt idx="2">
                  <c:v>464.7</c:v>
                </c:pt>
                <c:pt idx="3">
                  <c:v>3158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C4-41D8-BB96-8916D363B7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77.400000000000006</c:v>
                </c:pt>
                <c:pt idx="3">
                  <c:v>755.3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C4-41D8-BB96-8916D363B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247008"/>
        <c:axId val="436271008"/>
      </c:lineChart>
      <c:catAx>
        <c:axId val="43624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71008"/>
        <c:crosses val="autoZero"/>
        <c:auto val="1"/>
        <c:lblAlgn val="ctr"/>
        <c:lblOffset val="100"/>
        <c:noMultiLvlLbl val="0"/>
      </c:catAx>
      <c:valAx>
        <c:axId val="43627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4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143.80000000000001</c:v>
                </c:pt>
                <c:pt idx="2">
                  <c:v>982.5</c:v>
                </c:pt>
                <c:pt idx="3">
                  <c:v>7670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88-481D-A601-CEE73DD834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sq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>
                  <a:softEdge rad="0"/>
                </a:effectLst>
              </c:spPr>
            </c:marker>
            <c:bubble3D val="0"/>
            <c:spPr>
              <a:ln w="28575" cap="sq">
                <a:solidFill>
                  <a:schemeClr val="accent2"/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9E88-481D-A601-CEE73DD834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53.2</c:v>
                </c:pt>
                <c:pt idx="2">
                  <c:v>237.7</c:v>
                </c:pt>
                <c:pt idx="3">
                  <c:v>2205.9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8-481D-A601-CEE73DD834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0.8V</c:v>
                </c:pt>
                <c:pt idx="1">
                  <c:v>1V</c:v>
                </c:pt>
                <c:pt idx="2">
                  <c:v>1.2V</c:v>
                </c:pt>
                <c:pt idx="3">
                  <c:v>1.5V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3.8</c:v>
                </c:pt>
                <c:pt idx="3">
                  <c:v>38.1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88-481D-A601-CEE73DD83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222432"/>
        <c:axId val="554204672"/>
      </c:lineChart>
      <c:catAx>
        <c:axId val="55422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4672"/>
        <c:crosses val="autoZero"/>
        <c:auto val="1"/>
        <c:lblAlgn val="ctr"/>
        <c:lblOffset val="100"/>
        <c:noMultiLvlLbl val="0"/>
      </c:catAx>
      <c:valAx>
        <c:axId val="5542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22432"/>
        <c:crosses val="autoZero"/>
        <c:crossBetween val="between"/>
      </c:valAx>
      <c:spPr>
        <a:noFill/>
        <a:ln cap="sq">
          <a:solidFill>
            <a:schemeClr val="accent1">
              <a:alpha val="92000"/>
            </a:schemeClr>
          </a:solidFill>
          <a:prstDash val="sysDot"/>
          <a:beve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68948275829556E-2"/>
          <c:y val="5.5327732535058634E-2"/>
          <c:w val="0.93649606299212595"/>
          <c:h val="0.84259966519441032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5B-4BE7-8A71-F73C2980E5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12.3</c:v>
                </c:pt>
                <c:pt idx="1">
                  <c:v>2.4</c:v>
                </c:pt>
                <c:pt idx="2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5B-4BE7-8A71-F73C2980E5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5B-4BE7-8A71-F73C2980E52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84122000"/>
        <c:axId val="1084116720"/>
      </c:lineChart>
      <c:catAx>
        <c:axId val="108412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116720"/>
        <c:crosses val="autoZero"/>
        <c:auto val="1"/>
        <c:lblAlgn val="ctr"/>
        <c:lblOffset val="100"/>
        <c:noMultiLvlLbl val="0"/>
      </c:catAx>
      <c:valAx>
        <c:axId val="108411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12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Sum Delay(</a:t>
            </a:r>
            <a:r>
              <a:rPr lang="en-IN" dirty="0" err="1"/>
              <a:t>ps</a:t>
            </a:r>
            <a:r>
              <a:rPr lang="en-IN" dirty="0"/>
              <a:t>)</a:t>
            </a:r>
            <a:r>
              <a:rPr lang="en-IN" baseline="0" dirty="0"/>
              <a:t> vs </a:t>
            </a:r>
            <a:r>
              <a:rPr lang="en-IN" baseline="0" dirty="0" err="1"/>
              <a:t>Vdd</a:t>
            </a:r>
            <a:r>
              <a:rPr lang="en-IN" baseline="0" dirty="0"/>
              <a:t>(V)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16.2</c:v>
                </c:pt>
                <c:pt idx="1">
                  <c:v>9</c:v>
                </c:pt>
                <c:pt idx="2">
                  <c:v>6.8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2A-4D83-B118-3BC6ACE32A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29.5</c:v>
                </c:pt>
                <c:pt idx="1">
                  <c:v>22.4</c:v>
                </c:pt>
                <c:pt idx="2">
                  <c:v>18.3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2A-4D83-B118-3BC6ACE32A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33.5</c:v>
                </c:pt>
                <c:pt idx="1">
                  <c:v>18.600000000000001</c:v>
                </c:pt>
                <c:pt idx="2">
                  <c:v>13.5</c:v>
                </c:pt>
                <c:pt idx="3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2A-4D83-B118-3BC6ACE32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995344"/>
        <c:axId val="672978064"/>
      </c:lineChart>
      <c:catAx>
        <c:axId val="67299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978064"/>
        <c:crosses val="autoZero"/>
        <c:auto val="1"/>
        <c:lblAlgn val="ctr"/>
        <c:lblOffset val="100"/>
        <c:noMultiLvlLbl val="0"/>
      </c:catAx>
      <c:valAx>
        <c:axId val="67297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99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</a:t>
            </a:r>
            <a:r>
              <a:rPr lang="en-US" baseline="0" dirty="0"/>
              <a:t> PDP(in </a:t>
            </a:r>
            <a:r>
              <a:rPr lang="en-US" baseline="0" dirty="0" err="1"/>
              <a:t>aJ</a:t>
            </a:r>
            <a:r>
              <a:rPr lang="en-US" baseline="0" dirty="0"/>
              <a:t>) vs </a:t>
            </a:r>
            <a:r>
              <a:rPr lang="en-US" baseline="0" dirty="0" err="1"/>
              <a:t>Vdd</a:t>
            </a:r>
            <a:r>
              <a:rPr lang="en-US" baseline="0" dirty="0"/>
              <a:t>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43.7</c:v>
                </c:pt>
                <c:pt idx="1">
                  <c:v>89.1</c:v>
                </c:pt>
                <c:pt idx="2">
                  <c:v>201.9</c:v>
                </c:pt>
                <c:pt idx="3">
                  <c:v>516.4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6-4C4E-BD5D-0EE0D3DC33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53.1</c:v>
                </c:pt>
                <c:pt idx="1">
                  <c:v>138.80000000000001</c:v>
                </c:pt>
                <c:pt idx="2">
                  <c:v>272.60000000000002</c:v>
                </c:pt>
                <c:pt idx="3">
                  <c:v>658.5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6-4C4E-BD5D-0EE0D3DC33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46.9</c:v>
                </c:pt>
                <c:pt idx="1">
                  <c:v>109.7</c:v>
                </c:pt>
                <c:pt idx="2">
                  <c:v>226.8</c:v>
                </c:pt>
                <c:pt idx="3">
                  <c:v>585.20000000000005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E6-4C4E-BD5D-0EE0D3DC3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63536"/>
        <c:axId val="697369776"/>
      </c:lineChart>
      <c:catAx>
        <c:axId val="69736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69776"/>
        <c:crosses val="autoZero"/>
        <c:auto val="1"/>
        <c:lblAlgn val="ctr"/>
        <c:lblOffset val="100"/>
        <c:noMultiLvlLbl val="0"/>
      </c:catAx>
      <c:valAx>
        <c:axId val="69736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6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Carry</a:t>
            </a:r>
            <a:r>
              <a:rPr lang="en-IN" baseline="0" dirty="0"/>
              <a:t> Delay (</a:t>
            </a:r>
            <a:r>
              <a:rPr lang="en-IN" baseline="0" dirty="0" err="1"/>
              <a:t>ps</a:t>
            </a:r>
            <a:r>
              <a:rPr lang="en-IN" baseline="0" dirty="0"/>
              <a:t>) vs </a:t>
            </a:r>
            <a:r>
              <a:rPr lang="en-IN" baseline="0" dirty="0" err="1"/>
              <a:t>Vdd</a:t>
            </a:r>
            <a:r>
              <a:rPr lang="en-IN" baseline="0" dirty="0"/>
              <a:t> 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18.399999999999999</c:v>
                </c:pt>
                <c:pt idx="1">
                  <c:v>9.4</c:v>
                </c:pt>
                <c:pt idx="2">
                  <c:v>7.4</c:v>
                </c:pt>
                <c:pt idx="3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65-4CDC-8AB6-9F0352D036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32.200000000000003</c:v>
                </c:pt>
                <c:pt idx="1">
                  <c:v>23.7</c:v>
                </c:pt>
                <c:pt idx="2">
                  <c:v>12.2</c:v>
                </c:pt>
                <c:pt idx="3">
                  <c:v>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65-4CDC-8AB6-9F0352D036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38.6</c:v>
                </c:pt>
                <c:pt idx="1">
                  <c:v>31.9</c:v>
                </c:pt>
                <c:pt idx="2">
                  <c:v>19.100000000000001</c:v>
                </c:pt>
                <c:pt idx="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65-4CDC-8AB6-9F0352D03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39056"/>
        <c:axId val="697323696"/>
      </c:lineChart>
      <c:catAx>
        <c:axId val="6973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23696"/>
        <c:crosses val="autoZero"/>
        <c:auto val="1"/>
        <c:lblAlgn val="ctr"/>
        <c:lblOffset val="100"/>
        <c:noMultiLvlLbl val="0"/>
      </c:catAx>
      <c:valAx>
        <c:axId val="6973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3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Carry</a:t>
            </a:r>
            <a:r>
              <a:rPr lang="en-IN" baseline="0" dirty="0"/>
              <a:t> PDP (in </a:t>
            </a:r>
            <a:r>
              <a:rPr lang="en-IN" baseline="0" dirty="0" err="1"/>
              <a:t>aJ</a:t>
            </a:r>
            <a:r>
              <a:rPr lang="en-IN" baseline="0" dirty="0"/>
              <a:t>) vs </a:t>
            </a:r>
            <a:r>
              <a:rPr lang="en-IN" baseline="0" dirty="0" err="1"/>
              <a:t>Vdd</a:t>
            </a:r>
            <a:r>
              <a:rPr lang="en-IN" baseline="0" dirty="0"/>
              <a:t> 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49.6</c:v>
                </c:pt>
                <c:pt idx="1">
                  <c:v>93</c:v>
                </c:pt>
                <c:pt idx="2">
                  <c:v>219.7</c:v>
                </c:pt>
                <c:pt idx="3">
                  <c:v>685.1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0B-4A1E-A441-45DC49E01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57.9</c:v>
                </c:pt>
                <c:pt idx="1">
                  <c:v>146.9</c:v>
                </c:pt>
                <c:pt idx="2">
                  <c:v>278.60000000000002</c:v>
                </c:pt>
                <c:pt idx="3">
                  <c:v>623.29999999999995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0B-4A1E-A441-45DC49E01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54</c:v>
                </c:pt>
                <c:pt idx="1">
                  <c:v>121.5</c:v>
                </c:pt>
                <c:pt idx="2">
                  <c:v>223.4</c:v>
                </c:pt>
                <c:pt idx="3">
                  <c:v>552.4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0B-4A1E-A441-45DC49E01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83696"/>
        <c:axId val="697383216"/>
      </c:lineChart>
      <c:catAx>
        <c:axId val="6973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3216"/>
        <c:crosses val="autoZero"/>
        <c:auto val="1"/>
        <c:lblAlgn val="ctr"/>
        <c:lblOffset val="100"/>
        <c:noMultiLvlLbl val="0"/>
      </c:catAx>
      <c:valAx>
        <c:axId val="69738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Sum Delay(</a:t>
            </a:r>
            <a:r>
              <a:rPr lang="en-IN" dirty="0" err="1"/>
              <a:t>ps</a:t>
            </a:r>
            <a:r>
              <a:rPr lang="en-IN" dirty="0"/>
              <a:t>)</a:t>
            </a:r>
            <a:r>
              <a:rPr lang="en-IN" baseline="0" dirty="0"/>
              <a:t> vs </a:t>
            </a:r>
            <a:r>
              <a:rPr lang="en-IN" baseline="0" dirty="0" err="1"/>
              <a:t>Vdd</a:t>
            </a:r>
            <a:r>
              <a:rPr lang="en-IN" baseline="0" dirty="0"/>
              <a:t>(V)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16.2</c:v>
                </c:pt>
                <c:pt idx="1">
                  <c:v>9</c:v>
                </c:pt>
                <c:pt idx="2">
                  <c:v>6.8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2A-4D83-B118-3BC6ACE32A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29.5</c:v>
                </c:pt>
                <c:pt idx="1">
                  <c:v>18.600000000000001</c:v>
                </c:pt>
                <c:pt idx="2">
                  <c:v>15.5</c:v>
                </c:pt>
                <c:pt idx="3">
                  <c:v>10.7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2A-4D83-B118-3BC6ACE32A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40.5</c:v>
                </c:pt>
                <c:pt idx="1">
                  <c:v>22.4</c:v>
                </c:pt>
                <c:pt idx="2">
                  <c:v>18.3</c:v>
                </c:pt>
                <c:pt idx="3">
                  <c:v>16.5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2A-4D83-B118-3BC6ACE32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995344"/>
        <c:axId val="672978064"/>
      </c:lineChart>
      <c:catAx>
        <c:axId val="67299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978064"/>
        <c:crosses val="autoZero"/>
        <c:auto val="1"/>
        <c:lblAlgn val="ctr"/>
        <c:lblOffset val="100"/>
        <c:noMultiLvlLbl val="0"/>
      </c:catAx>
      <c:valAx>
        <c:axId val="67297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99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</a:t>
            </a:r>
            <a:r>
              <a:rPr lang="en-US" baseline="0" dirty="0"/>
              <a:t> PDP(in </a:t>
            </a:r>
            <a:r>
              <a:rPr lang="en-US" baseline="0" dirty="0" err="1"/>
              <a:t>aJ</a:t>
            </a:r>
            <a:r>
              <a:rPr lang="en-US" baseline="0" dirty="0"/>
              <a:t>) vs </a:t>
            </a:r>
            <a:r>
              <a:rPr lang="en-US" baseline="0" dirty="0" err="1"/>
              <a:t>Vdd</a:t>
            </a:r>
            <a:r>
              <a:rPr lang="en-US" baseline="0" dirty="0"/>
              <a:t>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43.7</c:v>
                </c:pt>
                <c:pt idx="1">
                  <c:v>89.1</c:v>
                </c:pt>
                <c:pt idx="2">
                  <c:v>201.9</c:v>
                </c:pt>
                <c:pt idx="3">
                  <c:v>516.4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6-4C4E-BD5D-0EE0D3DC33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53.1</c:v>
                </c:pt>
                <c:pt idx="1">
                  <c:v>115.3</c:v>
                </c:pt>
                <c:pt idx="2">
                  <c:v>260.39999999999998</c:v>
                </c:pt>
                <c:pt idx="3">
                  <c:v>553.1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6-4C4E-BD5D-0EE0D3DC33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56.7</c:v>
                </c:pt>
                <c:pt idx="1">
                  <c:v>132.1</c:v>
                </c:pt>
                <c:pt idx="2">
                  <c:v>272.60000000000002</c:v>
                </c:pt>
                <c:pt idx="3">
                  <c:v>714.4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E6-4C4E-BD5D-0EE0D3DC3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63536"/>
        <c:axId val="697369776"/>
      </c:lineChart>
      <c:catAx>
        <c:axId val="69736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69776"/>
        <c:crosses val="autoZero"/>
        <c:auto val="1"/>
        <c:lblAlgn val="ctr"/>
        <c:lblOffset val="100"/>
        <c:noMultiLvlLbl val="0"/>
      </c:catAx>
      <c:valAx>
        <c:axId val="69736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6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Carry</a:t>
            </a:r>
            <a:r>
              <a:rPr lang="en-IN" baseline="0" dirty="0"/>
              <a:t> Delay (</a:t>
            </a:r>
            <a:r>
              <a:rPr lang="en-IN" baseline="0" dirty="0" err="1"/>
              <a:t>ps</a:t>
            </a:r>
            <a:r>
              <a:rPr lang="en-IN" baseline="0" dirty="0"/>
              <a:t>) vs </a:t>
            </a:r>
            <a:r>
              <a:rPr lang="en-IN" baseline="0" dirty="0" err="1"/>
              <a:t>Vdd</a:t>
            </a:r>
            <a:r>
              <a:rPr lang="en-IN" baseline="0" dirty="0"/>
              <a:t> (in V)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16nm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18.399999999999999</c:v>
                </c:pt>
                <c:pt idx="1">
                  <c:v>9.4</c:v>
                </c:pt>
                <c:pt idx="2">
                  <c:v>7.4</c:v>
                </c:pt>
                <c:pt idx="3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65-4CDC-8AB6-9F0352D036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22nm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32.200000000000003</c:v>
                </c:pt>
                <c:pt idx="1">
                  <c:v>20.6</c:v>
                </c:pt>
                <c:pt idx="2">
                  <c:v>15.9</c:v>
                </c:pt>
                <c:pt idx="3">
                  <c:v>12.2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65-4CDC-8AB6-9F0352D036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32nm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1.2</c:v>
                </c:pt>
                <c:pt idx="3">
                  <c:v>1.5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43.6</c:v>
                </c:pt>
                <c:pt idx="1">
                  <c:v>23.7</c:v>
                </c:pt>
                <c:pt idx="2">
                  <c:v>18.7</c:v>
                </c:pt>
                <c:pt idx="3">
                  <c:v>15.9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65-4CDC-8AB6-9F0352D03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339056"/>
        <c:axId val="697323696"/>
      </c:lineChart>
      <c:catAx>
        <c:axId val="6973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23696"/>
        <c:crosses val="autoZero"/>
        <c:auto val="1"/>
        <c:lblAlgn val="ctr"/>
        <c:lblOffset val="100"/>
        <c:noMultiLvlLbl val="0"/>
      </c:catAx>
      <c:valAx>
        <c:axId val="6973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3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61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31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5938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48231" y="146098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4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86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20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38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14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0418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150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0692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639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97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782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33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B63DB9-12FB-6914-DF19-0FA62DAFD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3640D2-02F8-F59C-F4E1-1E9EFC20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76E6BD5-6ED4-90D9-E201-EB78B28F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1DD0C8-3F1D-A8CF-29BB-42066415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056F69-A430-FAF8-82A6-8EAFE813A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80AC8C-D8C2-3CD6-9CEA-6362C636E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7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3" r:id="rId12"/>
    <p:sldLayoutId id="2147484154" r:id="rId13"/>
    <p:sldLayoutId id="2147484155" r:id="rId14"/>
    <p:sldLayoutId id="2147484157" r:id="rId15"/>
    <p:sldLayoutId id="2147484158" r:id="rId16"/>
    <p:sldLayoutId id="2147484159" r:id="rId17"/>
    <p:sldLayoutId id="2147484160" r:id="rId1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ics-lab.com/article/logic-or-gate/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hyperlink" Target="https://www.electronics-lab.com/3input-xor-symbol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electronics-lab.com/nand-equ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electronics-lab.com/and-symbol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s://game-icons.net/1x1/delapouite/logic-gate-nor.html" TargetMode="External"/><Relationship Id="rId4" Type="http://schemas.openxmlformats.org/officeDocument/2006/relationships/hyperlink" Target="https://www.electronics-lab.com/symbol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www.electronics-lab.com/xnor-eq-circui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MO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226023/cmos-and-gate-implementa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72806/preference-of-nand-nor-ga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g"/><Relationship Id="rId7" Type="http://schemas.openxmlformats.org/officeDocument/2006/relationships/image" Target="../media/image31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lickr.com/photos/cambridgeuniversity-engineering/29246416244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53142/how-are-logic-gates-created-electronicall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ic_current" TargetMode="External"/><Relationship Id="rId2" Type="http://schemas.openxmlformats.org/officeDocument/2006/relationships/hyperlink" Target="https://www.hackatronic.com/mosfet-symbol-classification-and-its-vi-characteristics/" TargetMode="Externa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hackatronic.com/wp-content/uploads/2021/09/Scaling-of-MOSFET.jpg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68BA-AA53-DCAB-5ED7-45354CAAF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CMOS  Summer internship ppt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DB827-4666-EE91-18EB-68F49E26C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NIT Raipur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A8D75-2448-EECE-26F9-3972920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7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2194972"/>
          </a:xfrm>
        </p:spPr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cmos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3429000"/>
            <a:ext cx="6155505" cy="26129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CMOS works on the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</a:t>
            </a:r>
            <a:r>
              <a:rPr lang="en-US" sz="1600" u="sng" dirty="0"/>
              <a:t> of:</a:t>
            </a:r>
          </a:p>
          <a:p>
            <a:r>
              <a:rPr lang="en-US" sz="1600" dirty="0"/>
              <a:t>   CMOS operates using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complementary pairs</a:t>
            </a:r>
            <a:r>
              <a:rPr lang="en-US" sz="1600" dirty="0"/>
              <a:t> of MOSFETs for      low-power, noise-immune digital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 CMOS logic gates a collection of n-type MOSFETs is arranged in a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pull-down network </a:t>
            </a:r>
            <a:r>
              <a:rPr lang="en-US" sz="1600" dirty="0"/>
              <a:t>between the output and the low voltage (</a:t>
            </a:r>
            <a:r>
              <a:rPr lang="en-US" sz="1600" dirty="0" err="1"/>
              <a:t>Vss</a:t>
            </a:r>
            <a:r>
              <a:rPr lang="en-US" sz="1600" dirty="0"/>
              <a:t> or ground).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Instead of the load resistor of NMOS logic gates, CMOS logic gates have a collection of p-type MOSFETs in a </a:t>
            </a:r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pull-up network</a:t>
            </a:r>
            <a:r>
              <a:rPr lang="en-US" sz="1600" dirty="0"/>
              <a:t> between the output and the higher-voltage (</a:t>
            </a:r>
            <a:r>
              <a:rPr lang="en-US" sz="1600" dirty="0" err="1"/>
              <a:t>Vdd</a:t>
            </a:r>
            <a:r>
              <a:rPr lang="en-US" sz="16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Furthermore, for better understanding of CMOS working principle, we need to discuss various logic gates(which discuss bellow).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4488B3-33FF-0DE0-55E5-4893CFF0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B2D3D-2B07-B3B5-49A4-66915279B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EE381-E2A0-9791-E60C-25824C60E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57270" y="1261643"/>
            <a:ext cx="2429463" cy="7979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99FED-492E-EA5B-2925-285F2BDBA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51601" y="2113336"/>
            <a:ext cx="2240800" cy="744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C5F835-B4CF-375E-F0F3-B8FFA5F1B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32047" y="2967777"/>
            <a:ext cx="2417006" cy="6941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3ACFFE-59EA-7DDC-CCB7-BAA295696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109120" y="4570079"/>
            <a:ext cx="1143001" cy="5757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414215B-9AFD-75C3-211F-E49122BB5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96048" y="5222033"/>
            <a:ext cx="2810377" cy="7809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DEC51B-7B52-CBDB-5050-F204AF5F0F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668841" y="6141158"/>
            <a:ext cx="2240801" cy="5764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FE63392-96D6-EC2A-297B-458244DF5C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451601" y="3712070"/>
            <a:ext cx="2458041" cy="575756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19049AB-016A-12FC-8892-ECE9451E5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03709"/>
              </p:ext>
            </p:extLst>
          </p:nvPr>
        </p:nvGraphicFramePr>
        <p:xfrm>
          <a:off x="263954" y="386525"/>
          <a:ext cx="8616096" cy="64573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2032">
                  <a:extLst>
                    <a:ext uri="{9D8B030D-6E8A-4147-A177-3AD203B41FA5}">
                      <a16:colId xmlns:a16="http://schemas.microsoft.com/office/drawing/2014/main" val="1103611798"/>
                    </a:ext>
                  </a:extLst>
                </a:gridCol>
                <a:gridCol w="2872032">
                  <a:extLst>
                    <a:ext uri="{9D8B030D-6E8A-4147-A177-3AD203B41FA5}">
                      <a16:colId xmlns:a16="http://schemas.microsoft.com/office/drawing/2014/main" val="2740947923"/>
                    </a:ext>
                  </a:extLst>
                </a:gridCol>
                <a:gridCol w="2872032">
                  <a:extLst>
                    <a:ext uri="{9D8B030D-6E8A-4147-A177-3AD203B41FA5}">
                      <a16:colId xmlns:a16="http://schemas.microsoft.com/office/drawing/2014/main" val="2720411581"/>
                    </a:ext>
                  </a:extLst>
                </a:gridCol>
              </a:tblGrid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2332"/>
                  </a:ext>
                </a:extLst>
              </a:tr>
              <a:tr h="923389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a̅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655540"/>
                  </a:ext>
                </a:extLst>
              </a:tr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</a:t>
                      </a:r>
                      <a:r>
                        <a:rPr lang="en-US" dirty="0" err="1"/>
                        <a:t>a.b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2230448"/>
                  </a:ext>
                </a:extLst>
              </a:tr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</a:t>
                      </a:r>
                      <a:r>
                        <a:rPr lang="en-US" dirty="0" err="1"/>
                        <a:t>a+b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04502"/>
                  </a:ext>
                </a:extLst>
              </a:tr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NAND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Y=(ab)̅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80388"/>
                  </a:ext>
                </a:extLst>
              </a:tr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NOR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)̅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90969"/>
                  </a:ext>
                </a:extLst>
              </a:tr>
              <a:tr h="792263"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Y=(a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⊕b)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39"/>
                  </a:ext>
                </a:extLst>
              </a:tr>
              <a:tr h="780368">
                <a:tc>
                  <a:txBody>
                    <a:bodyPr/>
                    <a:lstStyle/>
                    <a:p>
                      <a:r>
                        <a:rPr lang="en-US" dirty="0"/>
                        <a:t>XNOR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Y=(a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⊕b)̅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4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6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2BD-B715-5DFE-BFAC-AF8629A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Cmos</a:t>
            </a:r>
            <a:r>
              <a:rPr lang="en-US" dirty="0"/>
              <a:t> structure of INVERTER</a:t>
            </a:r>
            <a:endParaRPr lang="en-IN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3289955"/>
            <a:ext cx="5639602" cy="2856321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NMOS Transistor </a:t>
            </a:r>
            <a:r>
              <a:rPr lang="en-US" dirty="0"/>
              <a:t>(Pull-down Network):</a:t>
            </a:r>
          </a:p>
          <a:p>
            <a:pPr marL="576072" lvl="1" indent="-457200">
              <a:buFont typeface="+mj-lt"/>
              <a:buAutoNum type="arabicPeriod"/>
            </a:pPr>
            <a:r>
              <a:rPr lang="en-US" dirty="0"/>
              <a:t>     The NMOS transistor is connected between the  output and ground.</a:t>
            </a:r>
          </a:p>
          <a:p>
            <a:pPr marL="576072" lvl="1" indent="-457200">
              <a:buFont typeface="+mj-lt"/>
              <a:buAutoNum type="arabicPeriod"/>
            </a:pPr>
            <a:r>
              <a:rPr lang="en-US" dirty="0"/>
              <a:t>      When the input is high (logic 1), the NMOS transistor conducts, providing a path to ground and pulling the output low (logic 0).</a:t>
            </a:r>
          </a:p>
          <a:p>
            <a:pPr lvl="1"/>
            <a:endParaRPr lang="en-US" dirty="0"/>
          </a:p>
          <a:p>
            <a:pPr lvl="1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PMOS Transistor </a:t>
            </a:r>
            <a:r>
              <a:rPr lang="en-US" dirty="0"/>
              <a:t>(Pull-up Network): </a:t>
            </a:r>
          </a:p>
          <a:p>
            <a:pPr marL="576072" lvl="1" indent="-457200">
              <a:buFont typeface="+mj-lt"/>
              <a:buAutoNum type="arabicPeriod"/>
            </a:pPr>
            <a:r>
              <a:rPr lang="en-US" dirty="0"/>
              <a:t>         The PMOS transistor is connected between the output and the supply voltage (</a:t>
            </a:r>
            <a:r>
              <a:rPr lang="en-US" dirty="0" err="1"/>
              <a:t>Vdd</a:t>
            </a:r>
            <a:r>
              <a:rPr lang="en-US" dirty="0"/>
              <a:t>). </a:t>
            </a:r>
          </a:p>
          <a:p>
            <a:pPr marL="576072" lvl="1" indent="-457200">
              <a:buFont typeface="+mj-lt"/>
              <a:buAutoNum type="arabicPeriod"/>
            </a:pPr>
            <a:r>
              <a:rPr lang="en-US" dirty="0"/>
              <a:t>          When the input is low (logic 0), the PMOS transistor conducts, providing a path to </a:t>
            </a:r>
            <a:r>
              <a:rPr lang="en-US" dirty="0" err="1"/>
              <a:t>Vdd</a:t>
            </a:r>
            <a:r>
              <a:rPr lang="en-US" dirty="0"/>
              <a:t> and pulling the output high (logic 1).</a:t>
            </a:r>
          </a:p>
          <a:p>
            <a:pPr lvl="1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403EC5-7887-D478-ADCB-C3F66F85D7E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91" b="691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CC8B6-BC28-22BC-4056-08E39C7CF078}"/>
              </a:ext>
            </a:extLst>
          </p:cNvPr>
          <p:cNvSpPr txBox="1"/>
          <p:nvPr/>
        </p:nvSpPr>
        <p:spPr>
          <a:xfrm>
            <a:off x="7414194" y="6858000"/>
            <a:ext cx="4344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CMO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1228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2BD-B715-5DFE-BFAC-AF8629A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69109"/>
          </a:xfrm>
        </p:spPr>
        <p:txBody>
          <a:bodyPr/>
          <a:lstStyle/>
          <a:p>
            <a:r>
              <a:rPr lang="en-US" dirty="0" err="1"/>
              <a:t>Cmos</a:t>
            </a:r>
            <a:r>
              <a:rPr lang="en-US" dirty="0"/>
              <a:t> structure of </a:t>
            </a:r>
            <a:r>
              <a:rPr lang="en-US" dirty="0" err="1"/>
              <a:t>nand</a:t>
            </a:r>
            <a:r>
              <a:rPr lang="en-US" dirty="0"/>
              <a:t> gate</a:t>
            </a:r>
            <a:endParaRPr lang="en-IN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1" y="2526384"/>
            <a:ext cx="6224065" cy="4006391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NMOS Transistors (N1 and N2):</a:t>
            </a:r>
            <a:endParaRPr lang="en-US" sz="1400" dirty="0"/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sources of N1 and N2 are connected to ground (</a:t>
            </a:r>
            <a:r>
              <a:rPr lang="en-US" sz="1400" dirty="0" err="1"/>
              <a:t>Vss</a:t>
            </a:r>
            <a:r>
              <a:rPr lang="en-US" sz="1400" dirty="0"/>
              <a:t>-).</a:t>
            </a:r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gates of N1 and N2 are connected to the input signals A and B, respectively.</a:t>
            </a:r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drains of N1 and N2 are connected together.</a:t>
            </a:r>
          </a:p>
          <a:p>
            <a:pPr lvl="1"/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PMOS Transistors (P1 and P2):</a:t>
            </a:r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sources of P1 and P2 are connected to the positive power supply voltage (</a:t>
            </a:r>
            <a:r>
              <a:rPr lang="en-US" sz="1400" dirty="0" err="1"/>
              <a:t>Vdd</a:t>
            </a:r>
            <a:r>
              <a:rPr lang="en-US" sz="1400" dirty="0"/>
              <a:t>+).</a:t>
            </a:r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gates of P1 and P2 are connected to the complement (inverted) of the input signals A and B, respectively.</a:t>
            </a:r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drains of P1 and P2 are connected together.</a:t>
            </a:r>
          </a:p>
          <a:p>
            <a:pPr marL="461772" lvl="1" indent="-342900">
              <a:buFont typeface="+mj-lt"/>
              <a:buAutoNum type="arabicPeriod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(C):</a:t>
            </a:r>
            <a:endParaRPr lang="en-US" sz="1400" dirty="0"/>
          </a:p>
          <a:p>
            <a:pPr marL="461772" lvl="1" indent="-342900">
              <a:buFont typeface="+mj-lt"/>
              <a:buAutoNum type="arabicPeriod"/>
            </a:pPr>
            <a:r>
              <a:rPr lang="en-US" sz="1400" dirty="0"/>
              <a:t>The output C is taken from the drains of both NMOS and PMOS transistors.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7F9518A-3F4D-FD4F-6BEF-A5A1977A5B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-154"/>
          <a:stretch/>
        </p:blipFill>
        <p:spPr>
          <a:xfrm>
            <a:off x="7722948" y="226243"/>
            <a:ext cx="4469052" cy="6631757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B15B92-9816-D06A-D68F-69D513B42732}"/>
              </a:ext>
            </a:extLst>
          </p:cNvPr>
          <p:cNvSpPr txBox="1"/>
          <p:nvPr/>
        </p:nvSpPr>
        <p:spPr>
          <a:xfrm>
            <a:off x="11129440" y="3652361"/>
            <a:ext cx="50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F66F-4FF7-2231-FBE1-A834226D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Cmos</a:t>
            </a:r>
            <a:r>
              <a:rPr lang="en-US" dirty="0"/>
              <a:t> structure of nor 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EB78-D590-27C2-2E11-3561D8E5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95626"/>
            <a:ext cx="5259554" cy="2946358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PMOS Network: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PMOS transistors in parallel between the output node and the power supply (</a:t>
            </a:r>
            <a:r>
              <a:rPr lang="en-US" dirty="0" err="1"/>
              <a:t>Vdd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gate of each PMOS transistor is connected to each input of the NOR gate.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NMOS Network</a:t>
            </a:r>
            <a:r>
              <a:rPr lang="en-US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NMOS transistors in series between the output node and the ground (GND).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The gate of each NMOS transistor is connected to each input of the NOR gate.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Node: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output node is the point where the PMOS and NMOS networks meet.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3F7CF6-6A01-E00F-6CC7-D090661F85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118" r="-824"/>
          <a:stretch/>
        </p:blipFill>
        <p:spPr>
          <a:xfrm>
            <a:off x="7414194" y="410780"/>
            <a:ext cx="4344695" cy="6447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71B4B-2B15-FEC6-3D15-8633D39A050E}"/>
              </a:ext>
            </a:extLst>
          </p:cNvPr>
          <p:cNvSpPr txBox="1"/>
          <p:nvPr/>
        </p:nvSpPr>
        <p:spPr>
          <a:xfrm>
            <a:off x="7414194" y="6858000"/>
            <a:ext cx="4344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electronics.stackexchange.com/questions/72806/preference-of-nand-nor-gate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97852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71BD-243F-2A75-2F84-0AE1BDC7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Fin-FET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DE350-F63B-3882-07C3-43B5E6E1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87983-B2FB-00CD-FF9B-082D6129F6F2}"/>
              </a:ext>
            </a:extLst>
          </p:cNvPr>
          <p:cNvSpPr txBox="1"/>
          <p:nvPr/>
        </p:nvSpPr>
        <p:spPr>
          <a:xfrm>
            <a:off x="1300899" y="2018714"/>
            <a:ext cx="6353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It is Type of </a:t>
            </a: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Gate </a:t>
            </a:r>
            <a:r>
              <a:rPr lang="en-IN" sz="2000" dirty="0"/>
              <a:t>MOSFET.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It is widely use over </a:t>
            </a: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planar CMOS FET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Fin is the channel in between </a:t>
            </a:r>
            <a:r>
              <a:rPr lang="en-IN" sz="2000" b="1" dirty="0"/>
              <a:t>S</a:t>
            </a:r>
            <a:r>
              <a:rPr lang="en-IN" sz="2000" dirty="0"/>
              <a:t>ource and </a:t>
            </a:r>
            <a:r>
              <a:rPr lang="en-IN" sz="2000" b="1" dirty="0"/>
              <a:t>D</a:t>
            </a:r>
            <a:r>
              <a:rPr lang="en-IN" sz="2000" dirty="0"/>
              <a:t>rain.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err="1"/>
              <a:t>FinFET</a:t>
            </a:r>
            <a:r>
              <a:rPr lang="en-IN" sz="2000" dirty="0"/>
              <a:t> can have two or four or more Fin in same structure.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It gives following advantages over FET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BDFD3-978D-B567-FF95-B8621F03F48E}"/>
              </a:ext>
            </a:extLst>
          </p:cNvPr>
          <p:cNvSpPr txBox="1"/>
          <p:nvPr/>
        </p:nvSpPr>
        <p:spPr>
          <a:xfrm>
            <a:off x="2092751" y="3658540"/>
            <a:ext cx="4265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Area of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Lower Power Leakage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 Voltage operation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 Retention Voltage for SRAM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Better control over Current</a:t>
            </a:r>
          </a:p>
        </p:txBody>
      </p:sp>
    </p:spTree>
    <p:extLst>
      <p:ext uri="{BB962C8B-B14F-4D97-AF65-F5344CB8AC3E}">
        <p14:creationId xmlns:p14="http://schemas.microsoft.com/office/powerpoint/2010/main" val="414055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89E7B-B900-883F-8F18-85F25EC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DA37D-5CC6-D32E-09DC-6E489937FD9C}"/>
              </a:ext>
            </a:extLst>
          </p:cNvPr>
          <p:cNvSpPr/>
          <p:nvPr/>
        </p:nvSpPr>
        <p:spPr>
          <a:xfrm>
            <a:off x="3326010" y="45026"/>
            <a:ext cx="5539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Structure of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FinFET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EDDBAE-CBAC-823D-C378-6DAA2463C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" t="311" r="49302"/>
          <a:stretch/>
        </p:blipFill>
        <p:spPr>
          <a:xfrm>
            <a:off x="2347274" y="1467274"/>
            <a:ext cx="7519446" cy="4502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9E8A3-AD34-EC47-C977-E0241695A94A}"/>
              </a:ext>
            </a:extLst>
          </p:cNvPr>
          <p:cNvSpPr txBox="1"/>
          <p:nvPr/>
        </p:nvSpPr>
        <p:spPr>
          <a:xfrm>
            <a:off x="7720551" y="2452847"/>
            <a:ext cx="94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AFBE8-0630-0E2A-B56F-5F3CFA9C301F}"/>
              </a:ext>
            </a:extLst>
          </p:cNvPr>
          <p:cNvSpPr txBox="1"/>
          <p:nvPr/>
        </p:nvSpPr>
        <p:spPr>
          <a:xfrm>
            <a:off x="3930977" y="3450375"/>
            <a:ext cx="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3BF10-8475-7D12-E1E8-E317402C65BC}"/>
              </a:ext>
            </a:extLst>
          </p:cNvPr>
          <p:cNvSpPr txBox="1"/>
          <p:nvPr/>
        </p:nvSpPr>
        <p:spPr>
          <a:xfrm>
            <a:off x="7522338" y="3461538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1CDD650-4B2F-D362-6168-3A17FD1EB525}"/>
              </a:ext>
            </a:extLst>
          </p:cNvPr>
          <p:cNvSpPr/>
          <p:nvPr/>
        </p:nvSpPr>
        <p:spPr>
          <a:xfrm rot="5400000">
            <a:off x="8623671" y="1660629"/>
            <a:ext cx="484632" cy="2762305"/>
          </a:xfrm>
          <a:prstGeom prst="downArrow">
            <a:avLst>
              <a:gd name="adj1" fmla="val 46110"/>
              <a:gd name="adj2" fmla="val 713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E1057F-7E58-30E0-0356-071A13921EB2}"/>
              </a:ext>
            </a:extLst>
          </p:cNvPr>
          <p:cNvSpPr/>
          <p:nvPr/>
        </p:nvSpPr>
        <p:spPr>
          <a:xfrm>
            <a:off x="10250280" y="2494135"/>
            <a:ext cx="1063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63709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89E7B-B900-883F-8F18-85F25EC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21077-6B82-3D71-2C22-2BF949B65717}"/>
              </a:ext>
            </a:extLst>
          </p:cNvPr>
          <p:cNvSpPr/>
          <p:nvPr/>
        </p:nvSpPr>
        <p:spPr>
          <a:xfrm>
            <a:off x="1545203" y="0"/>
            <a:ext cx="9101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Double Gate &amp; Tri Gate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FinFET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57249-7A55-293F-97F6-2AA44E32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1401227"/>
            <a:ext cx="9583568" cy="53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7FF986-BF9B-C41C-91DD-553B8D86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F82A1-7130-B94F-571F-5CEFB2AE6CAC}"/>
              </a:ext>
            </a:extLst>
          </p:cNvPr>
          <p:cNvSpPr/>
          <p:nvPr/>
        </p:nvSpPr>
        <p:spPr>
          <a:xfrm>
            <a:off x="3097935" y="73307"/>
            <a:ext cx="5996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VIEW OF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FinFET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3CE5-5ADA-B2D6-67A4-B5FD0927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01" y="1262773"/>
            <a:ext cx="6131827" cy="4155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7D4B7-E7AF-AD8B-56C2-35C87D1331C7}"/>
              </a:ext>
            </a:extLst>
          </p:cNvPr>
          <p:cNvSpPr txBox="1"/>
          <p:nvPr/>
        </p:nvSpPr>
        <p:spPr>
          <a:xfrm>
            <a:off x="3097935" y="5684363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 Front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EF7AF-AD77-28C0-CCCA-29A36F166E40}"/>
              </a:ext>
            </a:extLst>
          </p:cNvPr>
          <p:cNvSpPr txBox="1"/>
          <p:nvPr/>
        </p:nvSpPr>
        <p:spPr>
          <a:xfrm>
            <a:off x="6268825" y="5684363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 Top View</a:t>
            </a:r>
          </a:p>
        </p:txBody>
      </p:sp>
    </p:spTree>
    <p:extLst>
      <p:ext uri="{BB962C8B-B14F-4D97-AF65-F5344CB8AC3E}">
        <p14:creationId xmlns:p14="http://schemas.microsoft.com/office/powerpoint/2010/main" val="209804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F80EC-77FB-FAF6-5B33-F1320A15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8CD7E-9B25-F492-3556-C523ABB3F904}"/>
              </a:ext>
            </a:extLst>
          </p:cNvPr>
          <p:cNvSpPr/>
          <p:nvPr/>
        </p:nvSpPr>
        <p:spPr>
          <a:xfrm>
            <a:off x="223676" y="81466"/>
            <a:ext cx="46023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FABRICATION PROCESS OF </a:t>
            </a:r>
            <a:r>
              <a:rPr lang="en-US" sz="3200" b="1" u="sng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FinFET</a:t>
            </a:r>
            <a:endParaRPr lang="en-US" sz="32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82BBC-F3EC-AD6E-D5AC-F1F6B3BC3FFC}"/>
              </a:ext>
            </a:extLst>
          </p:cNvPr>
          <p:cNvSpPr txBox="1"/>
          <p:nvPr/>
        </p:nvSpPr>
        <p:spPr>
          <a:xfrm>
            <a:off x="351299" y="1091879"/>
            <a:ext cx="4210541" cy="565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Substrate</a:t>
            </a:r>
            <a:r>
              <a:rPr lang="en-IN" dirty="0"/>
              <a:t>: Here, first lightly doped </a:t>
            </a:r>
            <a:r>
              <a:rPr lang="en-IN" b="1" u="sng" dirty="0"/>
              <a:t>P Type substrate </a:t>
            </a:r>
            <a:r>
              <a:rPr lang="en-IN" dirty="0"/>
              <a:t>fabricated and then </a:t>
            </a:r>
            <a:r>
              <a:rPr lang="en-IN" b="1" u="sng" dirty="0"/>
              <a:t>hard mask </a:t>
            </a:r>
            <a:r>
              <a:rPr lang="en-IN" dirty="0"/>
              <a:t>is fabricated over that substrate.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Etch</a:t>
            </a:r>
            <a:r>
              <a:rPr lang="en-IN" dirty="0"/>
              <a:t>: Then by a highly an </a:t>
            </a:r>
            <a:r>
              <a:rPr lang="en-IN" b="1" u="sng" dirty="0"/>
              <a:t>isotropic</a:t>
            </a:r>
            <a:r>
              <a:rPr lang="en-IN" dirty="0"/>
              <a:t> process fins formed.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Oxide Deposition</a:t>
            </a:r>
            <a:r>
              <a:rPr lang="en-IN" dirty="0"/>
              <a:t>: Over Fins oxide layers are formed to isolate the fins.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Planarization</a:t>
            </a:r>
            <a:r>
              <a:rPr lang="en-IN" dirty="0"/>
              <a:t>: It is planarized by </a:t>
            </a:r>
            <a:r>
              <a:rPr lang="en-IN" b="1" u="sng" dirty="0"/>
              <a:t>chemical and mechanical</a:t>
            </a:r>
            <a:r>
              <a:rPr lang="en-IN" dirty="0"/>
              <a:t> polishing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Recess Etch</a:t>
            </a:r>
            <a:r>
              <a:rPr lang="en-IN" dirty="0"/>
              <a:t>: By this process </a:t>
            </a:r>
            <a:r>
              <a:rPr lang="en-IN" b="1" u="sng" dirty="0"/>
              <a:t>excess oxide</a:t>
            </a:r>
            <a:r>
              <a:rPr lang="en-IN" dirty="0"/>
              <a:t> is etched.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 Oxide</a:t>
            </a:r>
            <a:r>
              <a:rPr lang="en-IN" dirty="0"/>
              <a:t>: To </a:t>
            </a:r>
            <a:r>
              <a:rPr lang="en-IN" b="1" u="sng" dirty="0"/>
              <a:t>isolate</a:t>
            </a:r>
            <a:r>
              <a:rPr lang="en-IN" dirty="0"/>
              <a:t> the channel from gate by thermal oxidation process gate oxide is deposited over the fins.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Deposition of the Gate</a:t>
            </a:r>
            <a:r>
              <a:rPr lang="en-IN" dirty="0"/>
              <a:t>: Highly doped </a:t>
            </a:r>
            <a:r>
              <a:rPr lang="en-IN" b="1" u="sng" dirty="0"/>
              <a:t>N+</a:t>
            </a:r>
            <a:r>
              <a:rPr lang="en-IN" dirty="0"/>
              <a:t> poly Silicon gate layer is formed and deposited over fins.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78986-A25B-400D-A503-5193B9D9F852}"/>
              </a:ext>
            </a:extLst>
          </p:cNvPr>
          <p:cNvSpPr/>
          <p:nvPr/>
        </p:nvSpPr>
        <p:spPr>
          <a:xfrm>
            <a:off x="8257880" y="874168"/>
            <a:ext cx="377073" cy="142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59271-A685-179B-A61C-1B71D138C8E7}"/>
              </a:ext>
            </a:extLst>
          </p:cNvPr>
          <p:cNvSpPr/>
          <p:nvPr/>
        </p:nvSpPr>
        <p:spPr>
          <a:xfrm>
            <a:off x="9621626" y="874168"/>
            <a:ext cx="377073" cy="142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85CD1-3105-E110-0542-D5D0DC64DADA}"/>
              </a:ext>
            </a:extLst>
          </p:cNvPr>
          <p:cNvSpPr/>
          <p:nvPr/>
        </p:nvSpPr>
        <p:spPr>
          <a:xfrm>
            <a:off x="9047375" y="874168"/>
            <a:ext cx="224673" cy="1425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E9DD24-74A2-4A3F-B009-9AC2F97A1FA6}"/>
              </a:ext>
            </a:extLst>
          </p:cNvPr>
          <p:cNvSpPr/>
          <p:nvPr/>
        </p:nvSpPr>
        <p:spPr>
          <a:xfrm>
            <a:off x="11145952" y="3421927"/>
            <a:ext cx="555818" cy="957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4F1B7ED-97B0-C625-EA15-5E61073CE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8" t="2335" r="1631" b="-1073"/>
          <a:stretch/>
        </p:blipFill>
        <p:spPr>
          <a:xfrm>
            <a:off x="4723240" y="81466"/>
            <a:ext cx="2079254" cy="238741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7B8C1B6-52BB-380B-2A00-5F3905E013BE}"/>
              </a:ext>
            </a:extLst>
          </p:cNvPr>
          <p:cNvSpPr txBox="1"/>
          <p:nvPr/>
        </p:nvSpPr>
        <p:spPr>
          <a:xfrm>
            <a:off x="5152764" y="9596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 Mask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018864-43B8-500B-6065-86597F434123}"/>
              </a:ext>
            </a:extLst>
          </p:cNvPr>
          <p:cNvSpPr txBox="1"/>
          <p:nvPr/>
        </p:nvSpPr>
        <p:spPr>
          <a:xfrm>
            <a:off x="5428956" y="1275173"/>
            <a:ext cx="5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8359193-FCE9-F7C9-5E35-25A891FBD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857"/>
          <a:stretch/>
        </p:blipFill>
        <p:spPr>
          <a:xfrm>
            <a:off x="8314044" y="0"/>
            <a:ext cx="2311181" cy="238741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D40F919-F58D-0284-29A3-0239A4D82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453"/>
          <a:stretch/>
        </p:blipFill>
        <p:spPr>
          <a:xfrm>
            <a:off x="4826000" y="2592834"/>
            <a:ext cx="2074054" cy="212197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5F03DB4-A5D9-FFE2-6D37-B9AA168F7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3739"/>
          <a:stretch/>
        </p:blipFill>
        <p:spPr>
          <a:xfrm>
            <a:off x="7412597" y="2592834"/>
            <a:ext cx="1955165" cy="212197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7275901-3BDE-3446-37EC-936593EEF5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155"/>
          <a:stretch/>
        </p:blipFill>
        <p:spPr>
          <a:xfrm>
            <a:off x="9987103" y="2592834"/>
            <a:ext cx="1714667" cy="212197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A978A6A3-33E6-88F7-ED48-1F86F0E26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867" y="4842954"/>
            <a:ext cx="1649730" cy="196557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363A0CC-E46C-B324-D3C5-EC316DA88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953" y="4723600"/>
            <a:ext cx="1509790" cy="21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327707"/>
          </a:xfrm>
        </p:spPr>
        <p:txBody>
          <a:bodyPr/>
          <a:lstStyle/>
          <a:p>
            <a:r>
              <a:rPr lang="en-US" dirty="0"/>
              <a:t>CMOS {internship}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11225"/>
            <a:ext cx="7126664" cy="343075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 to CMOS scaling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History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Working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limitation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Fin-FET {application ,working, adv and dis-adv, compare with CMOS}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Technology mode {180nm, 90nm, …}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Difference b/w long and short channel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LT spice software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Spice Modelling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B6A3D-4EDB-F0BB-5E7B-7E642E1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FE3C7-0ED6-82FD-2A22-6396AAB2768E}"/>
              </a:ext>
            </a:extLst>
          </p:cNvPr>
          <p:cNvSpPr/>
          <p:nvPr/>
        </p:nvSpPr>
        <p:spPr>
          <a:xfrm>
            <a:off x="0" y="0"/>
            <a:ext cx="687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Advantages of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FinFEET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C3B-0E18-B24E-C013-AF7B66BAA627}"/>
              </a:ext>
            </a:extLst>
          </p:cNvPr>
          <p:cNvSpPr txBox="1"/>
          <p:nvPr/>
        </p:nvSpPr>
        <p:spPr>
          <a:xfrm>
            <a:off x="365551" y="834060"/>
            <a:ext cx="42650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Area of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Lower Power Leakage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 Voltage operation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Low Retention Voltage for SRAM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      Better control over Current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952E1-AE0E-2305-98FC-3852D2433070}"/>
              </a:ext>
            </a:extLst>
          </p:cNvPr>
          <p:cNvSpPr/>
          <p:nvPr/>
        </p:nvSpPr>
        <p:spPr>
          <a:xfrm>
            <a:off x="-291438" y="2266295"/>
            <a:ext cx="79317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Disadvantages of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FinFET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3246B-0FC8-FFBC-B316-8B1B582BD123}"/>
              </a:ext>
            </a:extLst>
          </p:cNvPr>
          <p:cNvSpPr txBox="1"/>
          <p:nvPr/>
        </p:nvSpPr>
        <p:spPr>
          <a:xfrm>
            <a:off x="365551" y="3100355"/>
            <a:ext cx="4938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Fabrication cost is higher than CMOS circuit.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Controlling of Fin Depth is difficult.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EDE11-BD66-D3DA-2E9B-77541BEC8DBD}"/>
              </a:ext>
            </a:extLst>
          </p:cNvPr>
          <p:cNvSpPr/>
          <p:nvPr/>
        </p:nvSpPr>
        <p:spPr>
          <a:xfrm>
            <a:off x="101867" y="3668376"/>
            <a:ext cx="6379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 of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FinFET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E064C-5B70-CFC7-860A-78C54AC1A0B8}"/>
              </a:ext>
            </a:extLst>
          </p:cNvPr>
          <p:cNvSpPr txBox="1"/>
          <p:nvPr/>
        </p:nvSpPr>
        <p:spPr>
          <a:xfrm>
            <a:off x="365551" y="4642301"/>
            <a:ext cx="3474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Used in  various application like: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Microprocessor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Microcontroller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Smart Phone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Compact chip</a:t>
            </a:r>
          </a:p>
        </p:txBody>
      </p:sp>
    </p:spTree>
    <p:extLst>
      <p:ext uri="{BB962C8B-B14F-4D97-AF65-F5344CB8AC3E}">
        <p14:creationId xmlns:p14="http://schemas.microsoft.com/office/powerpoint/2010/main" val="95407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265EE-AF0C-DCD9-961D-2BE67022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093" y="6583680"/>
            <a:ext cx="973667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CBA7E2-9F90-9D6B-E1AE-20C504790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10139"/>
              </p:ext>
            </p:extLst>
          </p:nvPr>
        </p:nvGraphicFramePr>
        <p:xfrm>
          <a:off x="345440" y="558322"/>
          <a:ext cx="11490960" cy="56695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1770207872"/>
                    </a:ext>
                  </a:extLst>
                </a:gridCol>
                <a:gridCol w="4572770">
                  <a:extLst>
                    <a:ext uri="{9D8B030D-6E8A-4147-A177-3AD203B41FA5}">
                      <a16:colId xmlns:a16="http://schemas.microsoft.com/office/drawing/2014/main" val="1103445899"/>
                    </a:ext>
                  </a:extLst>
                </a:gridCol>
                <a:gridCol w="4530590">
                  <a:extLst>
                    <a:ext uri="{9D8B030D-6E8A-4147-A177-3AD203B41FA5}">
                      <a16:colId xmlns:a16="http://schemas.microsoft.com/office/drawing/2014/main" val="1502726430"/>
                    </a:ext>
                  </a:extLst>
                </a:gridCol>
              </a:tblGrid>
              <a:tr h="60306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CMOS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FIN-FET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52097"/>
                  </a:ext>
                </a:extLst>
              </a:tr>
              <a:tr h="1055367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1)Structure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Two-dimensional transistors.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Three-dimensional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vertical fin and gate wrapping around it.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459694"/>
                  </a:ext>
                </a:extLst>
              </a:tr>
              <a:tr h="114693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2)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Faces challenges with leakage current and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short-channel effects at smaller nodes.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control over the channel,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reducing leakage and short-channel effects,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higher speeds.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397634"/>
                  </a:ext>
                </a:extLst>
              </a:tr>
              <a:tr h="80285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3)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Consumption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static and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power consumption at advanced nodes.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static and dynamic power consumption due to better electrostatic control.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07048"/>
                  </a:ext>
                </a:extLst>
              </a:tr>
              <a:tr h="80285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4)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by physical and practical challenges at very small scales.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scalable, allowing for continued performance improvements at smaller nodes.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664481"/>
                  </a:ext>
                </a:extLst>
              </a:tr>
              <a:tr h="1146931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5)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Manufacturing Complexity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Well-established but increasingly complex for smaller nodes.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complex manufacturing process, but offers significant performance and efficiency benefits.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37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40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4B831-C8FC-EDA6-6872-82A84F02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AC068-6595-C0D8-3F5B-69AC90AC8B6A}"/>
              </a:ext>
            </a:extLst>
          </p:cNvPr>
          <p:cNvSpPr/>
          <p:nvPr/>
        </p:nvSpPr>
        <p:spPr>
          <a:xfrm>
            <a:off x="3660788" y="-171791"/>
            <a:ext cx="3852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FULL-ADDER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8C77D-EA59-D66A-1AB0-CE1B30FE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51539"/>
            <a:ext cx="4725674" cy="2999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40CD8-9A6B-A2E1-CD59-8DFF194FD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69" t="39312" r="4202" b="3505"/>
          <a:stretch/>
        </p:blipFill>
        <p:spPr>
          <a:xfrm>
            <a:off x="6906266" y="2549154"/>
            <a:ext cx="4904734" cy="39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1E03A-670F-37F3-563C-31A02AA8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8BE506-3A20-28D5-D2DA-664947D4785B}"/>
              </a:ext>
            </a:extLst>
          </p:cNvPr>
          <p:cNvSpPr/>
          <p:nvPr/>
        </p:nvSpPr>
        <p:spPr>
          <a:xfrm>
            <a:off x="2503531" y="-152938"/>
            <a:ext cx="64896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Full Adder via 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Ltspice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82BFD-3A38-BD4D-11FD-00A2590D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2" y="785459"/>
            <a:ext cx="11745798" cy="58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9ED5D-67F0-3160-C90B-54E3D29D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176C9B-28B1-7CBA-8FBF-DEAA6B3403AB}"/>
              </a:ext>
            </a:extLst>
          </p:cNvPr>
          <p:cNvSpPr/>
          <p:nvPr/>
        </p:nvSpPr>
        <p:spPr>
          <a:xfrm>
            <a:off x="815826" y="-162364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50nm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EE116-7054-5921-12DA-A9C386356F44}"/>
              </a:ext>
            </a:extLst>
          </p:cNvPr>
          <p:cNvSpPr txBox="1"/>
          <p:nvPr/>
        </p:nvSpPr>
        <p:spPr>
          <a:xfrm>
            <a:off x="310016" y="687940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1635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BCD95-29C1-5EB8-EF93-7C537D1C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5B77E-91DA-6D5D-306F-8771CBDF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567"/>
            <a:ext cx="11915480" cy="4637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BEE835-F09E-95E2-DD55-EE8694DDC39C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211732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903F6-2E07-AF8E-B0BB-B8EEF922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A01C8-10B7-FB9B-5F37-4BB609D182DC}"/>
              </a:ext>
            </a:extLst>
          </p:cNvPr>
          <p:cNvSpPr/>
          <p:nvPr/>
        </p:nvSpPr>
        <p:spPr>
          <a:xfrm>
            <a:off x="815827" y="-247206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32nm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B4BA66-2DF9-1FF6-C9C9-B4BA1B8F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64" y="457200"/>
            <a:ext cx="1155087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 PTM High Performance 32nm Metal Gate / High-K / Strained-Si * nominal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0.9V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1.15e-009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9e-010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1.15e-009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2.7e-009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1.15e-009 +xl = -14e-9 +vth0 = 0.49396 k1 = 0.4 k2 = 0 k3 = 0 +k3b = 0 w0 = 2.5e-006 dvt0 = 1 dvt1 = 2 +dvt2 = 0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1e-011 +dvtp1 = 0.1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1e-008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4.12e+018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2.508 eta0 = 0.0048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-0.55 u0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1.2e-018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210000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+a1 = 0 a2 = 1 b0 = 0 b1 = 0 +keta = 0.04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1e-007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0.020014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0.0027432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0.020014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0.0027432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9e-010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2.7e-009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1.2e-009 +xl = -14e-9 +vth0 = -0.49155 k1 = 0.4 k2 = -0.01 k3 = 0 +k3b = 0 w0 = 2.5e-006 dvt0 = 1 dvt1 = 2 +dvt2 = -0.032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1e-011 +dvtp1 = 0.05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1e-008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3.07e+018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-0.126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 eta0 = 0.0048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0.55 u0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5e-019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+a1 = 0 a2 = 1 b0 = 0 b1 = 0 +keta = -0.047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3.4e-008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0.56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9.58e-007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0.020014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0.0027432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0.020014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0.0027432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1ABEC0-25C3-BDD5-BB90-BDA7D09B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035"/>
            <a:ext cx="2129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03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716D3-3ADB-6AF1-0C1B-CF20BA6E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0A229-FCD4-8566-A6A3-62ED0CD2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15934"/>
            <a:ext cx="11811000" cy="4426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3DA608-8C48-8978-F620-D137B01F1CDE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85396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C2A88-0718-B152-0F3B-503FDB17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B56FA-8ABD-F7BE-1BEF-39721AE05D39}"/>
              </a:ext>
            </a:extLst>
          </p:cNvPr>
          <p:cNvSpPr/>
          <p:nvPr/>
        </p:nvSpPr>
        <p:spPr>
          <a:xfrm>
            <a:off x="815827" y="-247206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45nm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42F6A2-93CB-16CB-846E-A96C109D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8" y="522235"/>
            <a:ext cx="1188833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 PTM High Performance 45nm Metal Gate / High-K / Strained-Si * nominal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1.0V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1.25e-009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1.25e-009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3.75e-009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1.25e-009 +xl = -20e-9 +vth0 = 0.46893 k1 = 0.4 k2 = 0 k3 = 0 +k3b = 0 w0 = 2.5e-006 dvt0 = 1 dvt1 = 2 +dvt2 = 0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1e-010 +dvtp1 = 0.1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1.4e-008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3.24e+018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2.22 eta0 = 0.0055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-0.55 u0 = 0.054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1.2e-018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170000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+a1 = 0 a2 = 1 b0 = 0 b1 = 0 +keta = 0.04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1e-007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1.3e-009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1.3e-009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3.75e-009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1.3e-009 +xl = -20e-9 +vth0 = -0.49158 k1 = 0.4 k2 = -0.01 k3 = 0 +k3b = 0 w0 = 2.5e-006 dvt0 = 1 dvt1 = 2 +dvt2 = -0.032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1e-011 +dvtp1 = 0.05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1.4e-008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2.44e+018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-0.126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 eta0 = 0.0055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0.55 u0 = 0.02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5e-019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+a1 = 0 a2 = 1 b0 = 0 b1 = 0 +keta = -0.047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3.4e-008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0.56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9.58e-007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0.010687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0.0012607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0.010687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0.0012607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0.0008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F44D24-E9A9-A7E0-4967-A10DC072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6" y="2371396"/>
            <a:ext cx="1830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9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7EBAB-0C73-B03A-8436-72CB393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05B6C-59B1-62DA-56FD-54745E44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39"/>
            <a:ext cx="12126701" cy="5004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FC3A07-1BF1-454B-F5DA-7960B4FE9B8F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5737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83" y="986209"/>
            <a:ext cx="5723586" cy="2367377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cmos</a:t>
            </a:r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F0FC5916-77C8-EC1D-FCD1-B471D5B6758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379" r="24379"/>
          <a:stretch>
            <a:fillRect/>
          </a:stretch>
        </p:blipFill>
        <p:spPr/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EF4DEF-F108-A550-21D5-D46865716F47}"/>
              </a:ext>
            </a:extLst>
          </p:cNvPr>
          <p:cNvSpPr txBox="1">
            <a:spLocks/>
          </p:cNvSpPr>
          <p:nvPr/>
        </p:nvSpPr>
        <p:spPr>
          <a:xfrm>
            <a:off x="5357079" y="3083438"/>
            <a:ext cx="5907462" cy="1856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>
            <a:normAutofit fontScale="70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CMOS (Complementary Metal-Oxide-Semiconductor) technology has been the backbone of the semiconductor industry.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behaves as logic gate.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It’s components are </a:t>
            </a:r>
            <a:r>
              <a:rPr lang="en-US" dirty="0" err="1"/>
              <a:t>pmos</a:t>
            </a:r>
            <a:r>
              <a:rPr lang="en-US" dirty="0"/>
              <a:t> &amp; </a:t>
            </a:r>
            <a:r>
              <a:rPr lang="en-US" dirty="0" err="1"/>
              <a:t>nmos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C2A88-0718-B152-0F3B-503FDB17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B56FA-8ABD-F7BE-1BEF-39721AE05D39}"/>
              </a:ext>
            </a:extLst>
          </p:cNvPr>
          <p:cNvSpPr/>
          <p:nvPr/>
        </p:nvSpPr>
        <p:spPr>
          <a:xfrm>
            <a:off x="815827" y="-247206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22nm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F44D24-E9A9-A7E0-4967-A10DC072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6" y="2371396"/>
            <a:ext cx="1830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7AF078-61F1-D624-8C29-A361ED9A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5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F1B57D3-B098-9F11-C1AB-C13C6EF08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2" y="685058"/>
            <a:ext cx="1169295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 PTM High Performance 22nm Metal Gate / High-K / Strained-Si * nominal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0.8V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1.05e-009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1.05e-009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2e-009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1.05e-009 +xl = -9e-9 +vth0 = 0.50308 k1 = 0.4 k2 = 0 k3 = 0 +k3b = 0 w0 = 2.5e-006 dvt0 = 1 dvt1 = 2 +dvt2 = 0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1e-011 +dvtp1 = 0.1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7.2e-009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5.5e+018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2.3 eta0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-0.55 u0 = 0.04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1.2e-018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250000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+a1 = 0 a2 = 1 b0 = 0 b1 = 0 +keta = 0.04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1e-007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145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0.0025889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0.0025889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.model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pmos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level = 54 +version = 4.0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binunit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paramchk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igcmod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igbmod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diomod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rbodymod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rgatemod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trnqsmod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27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8e-010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epsrox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5e-009 lint = 2e-009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ww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wwl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xpart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toxref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1.1e-009 +xl = -9e-9 +vth0 = -0.4606 k1 = 0.4 k2 = -0.01 k3 = 0 +k3b = 0 w0 = 2.5e-006 dvt0 = 1 dvt1 = 2 +dvt2 = -0.032 dvt0w = 0 dvt1w = 0 dvt2w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dsub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dvtp0 = 1e-011 +dvtp1 = 0.05 lpe0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7.2e-009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1e+023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4.4e+018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2e+020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cdscd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-0.126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nfactor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 eta0 = 0.0038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etab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vfb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0.55 u0 = 0.0095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2e-009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5e-019 +uc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vsat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210000 a0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+a1 = 0 a2 = 1 b0 = 0 b1 = 0 +keta = -0.047 dwg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0.12 +pdiblc1 = 0.001 pdiblc2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pdiblcb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3.4e-008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0.56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pvag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1e-020 delta = 0.01 pscbe1 = 8.14e+008 pscbe2 = 9.58e-007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0.23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pditsl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2300000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145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72.5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72.5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rswmin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prwb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alpha0 = 0.074 alpha1 = 0.005 +beta0 = 30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2.1e+009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0.0028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nigbacc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0.014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0.004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1.1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nigbinv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0.0025889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0.0213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0.0025889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cigsd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0.002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nigc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poxedge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pigcd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+xrcrg1 = 12 xrcrg2 = 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6.5e-011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2.56e-011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cgsl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2.653e-010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ckappad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0.9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voffcv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 +kt1 = -0.11 kt1l = 0 kt2 = 0.022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-1.5 +ua1 = 4.31e-009 ub1 = 7.61e-018 uc1 = -5.6e-011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+at = 33000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tnoimod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ijthsrev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ijthdfwd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ijthdrev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xjbvd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+pbs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3e-010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pbswgd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mjswgd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0.33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tpbswg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tcjswg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0.001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dmdg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dmcgt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dwj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rshg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0.4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gbmin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1e-010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rbsb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ngcon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9E71B6C-1117-FF59-4000-1E2BD1F9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2" y="2641883"/>
            <a:ext cx="18578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17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34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25E1E-F5EF-EB06-6D2A-3B76D07A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3CBE4-8627-985A-C61F-189D8815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60" y="968359"/>
            <a:ext cx="10194606" cy="55023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2AEFE6-0D82-18F0-2DB3-87C888BAA9EF}"/>
              </a:ext>
            </a:extLst>
          </p:cNvPr>
          <p:cNvSpPr/>
          <p:nvPr/>
        </p:nvSpPr>
        <p:spPr>
          <a:xfrm>
            <a:off x="1756593" y="45029"/>
            <a:ext cx="73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FinFET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inverter in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Ltspice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869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064B08-AEB5-201B-2431-1013A204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086B8-1E55-EABC-B9D3-A3BE489D4897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536B7-D328-D87F-B9EE-CC95E75B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9" y="1125717"/>
            <a:ext cx="11300462" cy="47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9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DC9E3-8252-31F4-78E1-F4AB2C4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3D7CE-2845-4F35-2022-E9246BE9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291471"/>
            <a:ext cx="9059539" cy="54050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87C589-DA9A-53B7-0250-EE7C8641CA28}"/>
              </a:ext>
            </a:extLst>
          </p:cNvPr>
          <p:cNvSpPr/>
          <p:nvPr/>
        </p:nvSpPr>
        <p:spPr>
          <a:xfrm>
            <a:off x="1931577" y="45029"/>
            <a:ext cx="6952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FinFET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NAND in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Ltspice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042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DC9E3-8252-31F4-78E1-F4AB2C47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B52CF-2134-AF61-8103-992B0000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1306995"/>
            <a:ext cx="11566689" cy="454705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28CB677-7ACE-04B8-626F-8DAADE5955D2}"/>
              </a:ext>
            </a:extLst>
          </p:cNvPr>
          <p:cNvSpPr/>
          <p:nvPr/>
        </p:nvSpPr>
        <p:spPr>
          <a:xfrm>
            <a:off x="188536" y="1121790"/>
            <a:ext cx="11877773" cy="5005633"/>
          </a:xfrm>
          <a:prstGeom prst="frame">
            <a:avLst>
              <a:gd name="adj1" fmla="val 19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9503F-F2EC-70D8-2765-4B6F82E739F9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3586174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1D6CC-CA6C-29A9-0938-901C6054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8C76C-E2A1-B2C2-0007-C44C0C7216CA}"/>
              </a:ext>
            </a:extLst>
          </p:cNvPr>
          <p:cNvSpPr/>
          <p:nvPr/>
        </p:nvSpPr>
        <p:spPr>
          <a:xfrm>
            <a:off x="3601414" y="-181217"/>
            <a:ext cx="44442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FO-4 </a:t>
            </a:r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Inverter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D88CA-EAA2-9F15-1A49-15A7742F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915815"/>
            <a:ext cx="10549193" cy="5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6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9ED5D-67F0-3160-C90B-54E3D29D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176C9B-28B1-7CBA-8FBF-DEAA6B3403AB}"/>
              </a:ext>
            </a:extLst>
          </p:cNvPr>
          <p:cNvSpPr/>
          <p:nvPr/>
        </p:nvSpPr>
        <p:spPr>
          <a:xfrm>
            <a:off x="815826" y="-162364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50nm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EE116-7054-5921-12DA-A9C386356F44}"/>
              </a:ext>
            </a:extLst>
          </p:cNvPr>
          <p:cNvSpPr txBox="1"/>
          <p:nvPr/>
        </p:nvSpPr>
        <p:spPr>
          <a:xfrm>
            <a:off x="310016" y="687940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49972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DA49A-A2D0-11D7-9D95-1AE62B9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F6D6E-F36C-A402-6DB1-368A3236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" y="734401"/>
            <a:ext cx="10353726" cy="2449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2C4BD-8C89-8AC3-EC47-ADC6E24F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7" y="3390191"/>
            <a:ext cx="10353726" cy="29069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61B6F8-15DA-116C-1ECC-A9A59E6794AE}"/>
              </a:ext>
            </a:extLst>
          </p:cNvPr>
          <p:cNvSpPr/>
          <p:nvPr/>
        </p:nvSpPr>
        <p:spPr>
          <a:xfrm>
            <a:off x="2355684" y="-163751"/>
            <a:ext cx="6368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FO4 Inverter’s Output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527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E3307-3CCA-3F91-8FDB-0604B2B7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85EA1-8947-5960-DC64-84FF31856148}"/>
              </a:ext>
            </a:extLst>
          </p:cNvPr>
          <p:cNvSpPr/>
          <p:nvPr/>
        </p:nvSpPr>
        <p:spPr>
          <a:xfrm>
            <a:off x="2183066" y="0"/>
            <a:ext cx="7147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Delay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4AA56-0EAE-0AD4-F5AE-8A79F00F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22"/>
          <a:stretch/>
        </p:blipFill>
        <p:spPr>
          <a:xfrm>
            <a:off x="421885" y="1196042"/>
            <a:ext cx="8782118" cy="51199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D9F1AE-922E-0A01-B7F9-00B6169E38F7}"/>
              </a:ext>
            </a:extLst>
          </p:cNvPr>
          <p:cNvCxnSpPr>
            <a:cxnSpLocks/>
          </p:cNvCxnSpPr>
          <p:nvPr/>
        </p:nvCxnSpPr>
        <p:spPr>
          <a:xfrm>
            <a:off x="1461154" y="2611225"/>
            <a:ext cx="0" cy="3601039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ABCEBF-DF08-0650-C879-E9B73E50BF55}"/>
              </a:ext>
            </a:extLst>
          </p:cNvPr>
          <p:cNvCxnSpPr>
            <a:cxnSpLocks/>
          </p:cNvCxnSpPr>
          <p:nvPr/>
        </p:nvCxnSpPr>
        <p:spPr>
          <a:xfrm>
            <a:off x="1244338" y="5015060"/>
            <a:ext cx="0" cy="1197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8B2283-064E-4E6E-7146-F55E8034A2B2}"/>
              </a:ext>
            </a:extLst>
          </p:cNvPr>
          <p:cNvCxnSpPr>
            <a:cxnSpLocks/>
          </p:cNvCxnSpPr>
          <p:nvPr/>
        </p:nvCxnSpPr>
        <p:spPr>
          <a:xfrm>
            <a:off x="5165888" y="5015060"/>
            <a:ext cx="0" cy="119720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528566-8804-8D57-C378-7336845A7C9B}"/>
              </a:ext>
            </a:extLst>
          </p:cNvPr>
          <p:cNvCxnSpPr>
            <a:cxnSpLocks/>
          </p:cNvCxnSpPr>
          <p:nvPr/>
        </p:nvCxnSpPr>
        <p:spPr>
          <a:xfrm>
            <a:off x="5354425" y="2611225"/>
            <a:ext cx="0" cy="3601039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74845C-0336-1C40-8336-F1CC86F4A4B4}"/>
              </a:ext>
            </a:extLst>
          </p:cNvPr>
          <p:cNvCxnSpPr/>
          <p:nvPr/>
        </p:nvCxnSpPr>
        <p:spPr>
          <a:xfrm>
            <a:off x="1018095" y="2611225"/>
            <a:ext cx="868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E38980-5897-0EA5-6C1B-FEA4391A97C0}"/>
              </a:ext>
            </a:extLst>
          </p:cNvPr>
          <p:cNvCxnSpPr>
            <a:cxnSpLocks/>
          </p:cNvCxnSpPr>
          <p:nvPr/>
        </p:nvCxnSpPr>
        <p:spPr>
          <a:xfrm>
            <a:off x="1018095" y="5024487"/>
            <a:ext cx="890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20591A2-A362-539F-8041-97E6EDB75325}"/>
              </a:ext>
            </a:extLst>
          </p:cNvPr>
          <p:cNvSpPr/>
          <p:nvPr/>
        </p:nvSpPr>
        <p:spPr>
          <a:xfrm>
            <a:off x="1031384" y="6066217"/>
            <a:ext cx="3722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202C8F"/>
                </a:highlight>
                <a:latin typeface="Agency FB" panose="020B0503020202020204" pitchFamily="34" charset="0"/>
              </a:rPr>
              <a:t>t1</a:t>
            </a:r>
            <a:endParaRPr lang="en-US" sz="3200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highlight>
                <a:srgbClr val="202C8F"/>
              </a:highlight>
              <a:latin typeface="Agency FB" panose="020B0503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5531D-4E39-FE28-10A2-E7E15220EB75}"/>
              </a:ext>
            </a:extLst>
          </p:cNvPr>
          <p:cNvSpPr/>
          <p:nvPr/>
        </p:nvSpPr>
        <p:spPr>
          <a:xfrm>
            <a:off x="5225716" y="6190505"/>
            <a:ext cx="4459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202C8F"/>
                </a:highlight>
                <a:latin typeface="Agency FB" panose="020B0503020202020204" pitchFamily="34" charset="0"/>
              </a:rPr>
              <a:t>t4</a:t>
            </a:r>
            <a:endParaRPr lang="en-US" sz="3200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highlight>
                <a:srgbClr val="202C8F"/>
              </a:highlight>
              <a:latin typeface="Agency FB" panose="020B0503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7FAFC6-1F48-7C68-6C1C-063E32BA5829}"/>
              </a:ext>
            </a:extLst>
          </p:cNvPr>
          <p:cNvSpPr/>
          <p:nvPr/>
        </p:nvSpPr>
        <p:spPr>
          <a:xfrm>
            <a:off x="4926904" y="6178316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202C8F"/>
                </a:highlight>
                <a:latin typeface="Agency FB" panose="020B0503020202020204" pitchFamily="34" charset="0"/>
              </a:rPr>
              <a:t>t3</a:t>
            </a:r>
            <a:endParaRPr lang="en-US" sz="3200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highlight>
                <a:srgbClr val="202C8F"/>
              </a:highlight>
              <a:latin typeface="Agency FB" panose="020B0503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A5651F-0CA5-5261-BB19-4ED9D128E2E5}"/>
              </a:ext>
            </a:extLst>
          </p:cNvPr>
          <p:cNvSpPr/>
          <p:nvPr/>
        </p:nvSpPr>
        <p:spPr>
          <a:xfrm>
            <a:off x="1329628" y="6097149"/>
            <a:ext cx="449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u="sng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ighlight>
                  <a:srgbClr val="202C8F"/>
                </a:highlight>
                <a:latin typeface="Agency FB" panose="020B0503020202020204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884217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CD292-0B87-DE68-B73C-899591E8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09B36-91AE-81F2-866B-8E51903DFF85}"/>
                  </a:ext>
                </a:extLst>
              </p:cNvPr>
              <p:cNvSpPr txBox="1"/>
              <p:nvPr/>
            </p:nvSpPr>
            <p:spPr>
              <a:xfrm>
                <a:off x="1093783" y="2714186"/>
                <a:ext cx="3054284" cy="202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b="1" dirty="0" err="1">
                    <a:latin typeface="Agency FB" panose="020B0503020202020204" pitchFamily="34" charset="0"/>
                  </a:rPr>
                  <a:t>tphl</a:t>
                </a:r>
                <a:r>
                  <a:rPr lang="en-IN" sz="3600" dirty="0">
                    <a:latin typeface="Agency FB" panose="020B0503020202020204" pitchFamily="34" charset="0"/>
                  </a:rPr>
                  <a:t> = t2-t1</a:t>
                </a:r>
                <a:endParaRPr lang="en-IN" b="1" dirty="0">
                  <a:latin typeface="Agency FB" panose="020B0503020202020204" pitchFamily="34" charset="0"/>
                </a:endParaRPr>
              </a:p>
              <a:p>
                <a:r>
                  <a:rPr lang="en-IN" sz="3600" b="1" dirty="0" err="1">
                    <a:latin typeface="Agency FB" panose="020B0503020202020204" pitchFamily="34" charset="0"/>
                  </a:rPr>
                  <a:t>tplh</a:t>
                </a:r>
                <a:r>
                  <a:rPr lang="en-IN" sz="3600" dirty="0">
                    <a:latin typeface="Agency FB" panose="020B0503020202020204" pitchFamily="34" charset="0"/>
                  </a:rPr>
                  <a:t>= t4-t3</a:t>
                </a:r>
                <a:endParaRPr lang="en-IN" b="1" dirty="0">
                  <a:latin typeface="Agency FB" panose="020B0503020202020204" pitchFamily="34" charset="0"/>
                </a:endParaRPr>
              </a:p>
              <a:p>
                <a:r>
                  <a:rPr lang="en-IN" sz="3600" dirty="0">
                    <a:latin typeface="Agency FB" panose="020B0503020202020204" pitchFamily="34" charset="0"/>
                  </a:rPr>
                  <a:t>Delay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b="1" dirty="0">
                            <a:latin typeface="Agency FB" panose="020B0503020202020204" pitchFamily="34" charset="0"/>
                          </a:rPr>
                          <m:t>tphl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N" sz="3200" b="1" dirty="0">
                            <a:latin typeface="Agency FB" panose="020B0503020202020204" pitchFamily="34" charset="0"/>
                          </a:rPr>
                          <m:t>tplh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3200" dirty="0"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09B36-91AE-81F2-866B-8E51903D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83" y="2714186"/>
                <a:ext cx="3054284" cy="2020938"/>
              </a:xfrm>
              <a:prstGeom prst="rect">
                <a:avLst/>
              </a:prstGeom>
              <a:blipFill>
                <a:blip r:embed="rId2"/>
                <a:stretch>
                  <a:fillRect l="-5988" t="-4518" b="-5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62E389-156F-939E-06AD-EC46EA9ED352}"/>
              </a:ext>
            </a:extLst>
          </p:cNvPr>
          <p:cNvSpPr txBox="1"/>
          <p:nvPr/>
        </p:nvSpPr>
        <p:spPr>
          <a:xfrm>
            <a:off x="5407709" y="433035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</a:rPr>
              <a:t>time1: time=3.5e-10 at 3.5e-10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time2: time=1.28818e-09 at 1.28818e-09</a:t>
            </a:r>
          </a:p>
          <a:p>
            <a:r>
              <a:rPr lang="en-IN" sz="1800" b="1" dirty="0" err="1">
                <a:latin typeface="Courier New" panose="02070309020205020404" pitchFamily="49" charset="0"/>
              </a:rPr>
              <a:t>tphl</a:t>
            </a:r>
            <a:r>
              <a:rPr lang="en-IN" sz="1800" b="1" dirty="0">
                <a:latin typeface="Courier New" panose="02070309020205020404" pitchFamily="49" charset="0"/>
              </a:rPr>
              <a:t>: time2-time1=9.3818e-10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time3: time=1.165e-08 at 1.165e-08</a:t>
            </a:r>
          </a:p>
          <a:p>
            <a:r>
              <a:rPr lang="en-US" sz="1800" b="1" dirty="0">
                <a:latin typeface="Courier New" panose="02070309020205020404" pitchFamily="49" charset="0"/>
              </a:rPr>
              <a:t>time4: time=1.19229e-08 at 1.19229e-08</a:t>
            </a:r>
          </a:p>
          <a:p>
            <a:r>
              <a:rPr lang="en-IN" sz="1800" b="1" dirty="0" err="1">
                <a:latin typeface="Courier New" panose="02070309020205020404" pitchFamily="49" charset="0"/>
              </a:rPr>
              <a:t>tplh</a:t>
            </a:r>
            <a:r>
              <a:rPr lang="en-IN" sz="1800" b="1" dirty="0">
                <a:latin typeface="Courier New" panose="02070309020205020404" pitchFamily="49" charset="0"/>
              </a:rPr>
              <a:t>: time4-time3=2.7287e-10</a:t>
            </a:r>
          </a:p>
          <a:p>
            <a:r>
              <a:rPr lang="en-IN" sz="1800" b="1" dirty="0">
                <a:latin typeface="Courier New" panose="02070309020205020404" pitchFamily="49" charset="0"/>
              </a:rPr>
              <a:t>delay: (</a:t>
            </a:r>
            <a:r>
              <a:rPr lang="en-IN" sz="1800" b="1" dirty="0" err="1">
                <a:latin typeface="Courier New" panose="02070309020205020404" pitchFamily="49" charset="0"/>
              </a:rPr>
              <a:t>tphl+tplh</a:t>
            </a:r>
            <a:r>
              <a:rPr lang="en-IN" sz="1800" b="1" dirty="0">
                <a:latin typeface="Courier New" panose="02070309020205020404" pitchFamily="49" charset="0"/>
              </a:rPr>
              <a:t>)/2=6.05525e-10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8EA7-7584-1CD5-DEC5-B27ECB4A2F92}"/>
              </a:ext>
            </a:extLst>
          </p:cNvPr>
          <p:cNvSpPr/>
          <p:nvPr/>
        </p:nvSpPr>
        <p:spPr>
          <a:xfrm>
            <a:off x="3226397" y="158147"/>
            <a:ext cx="4589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Delay Equation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CB2AE-4F36-25B8-7F7F-27461B1F9832}"/>
              </a:ext>
            </a:extLst>
          </p:cNvPr>
          <p:cNvSpPr txBox="1"/>
          <p:nvPr/>
        </p:nvSpPr>
        <p:spPr>
          <a:xfrm>
            <a:off x="5407709" y="1413255"/>
            <a:ext cx="7390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*Delay </a:t>
            </a:r>
            <a:r>
              <a:rPr lang="en-US" dirty="0" err="1"/>
              <a:t>calulation</a:t>
            </a:r>
            <a:r>
              <a:rPr lang="en-US" dirty="0"/>
              <a:t> spice code</a:t>
            </a:r>
          </a:p>
          <a:p>
            <a:r>
              <a:rPr lang="en-US" dirty="0"/>
              <a:t>*modify this code according to you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time1 FIND time WHEN V(n004) = 0.35 RISE=1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time2 FIND time WHEN V(</a:t>
            </a:r>
            <a:r>
              <a:rPr lang="en-US" dirty="0" err="1"/>
              <a:t>vout</a:t>
            </a:r>
            <a:r>
              <a:rPr lang="en-US" dirty="0"/>
              <a:t>) = 0.35 FALL=1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</a:t>
            </a:r>
            <a:r>
              <a:rPr lang="en-US" dirty="0" err="1"/>
              <a:t>tPHL</a:t>
            </a:r>
            <a:r>
              <a:rPr lang="en-US" dirty="0"/>
              <a:t> param time2-time1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time3 FIND time WHEN V(n004) =  0.35 FALL=1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time4 FIND time WHEN V(</a:t>
            </a:r>
            <a:r>
              <a:rPr lang="en-US" dirty="0" err="1"/>
              <a:t>vout</a:t>
            </a:r>
            <a:r>
              <a:rPr lang="en-US" dirty="0"/>
              <a:t>) = 0.35 RISE=1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</a:t>
            </a:r>
            <a:r>
              <a:rPr lang="en-US" dirty="0" err="1"/>
              <a:t>tPLH</a:t>
            </a:r>
            <a:r>
              <a:rPr lang="en-US" dirty="0"/>
              <a:t> param time4-time3</a:t>
            </a:r>
          </a:p>
          <a:p>
            <a:r>
              <a:rPr lang="en-US" dirty="0"/>
              <a:t>.</a:t>
            </a:r>
            <a:r>
              <a:rPr lang="en-US" dirty="0" err="1"/>
              <a:t>meas</a:t>
            </a:r>
            <a:r>
              <a:rPr lang="en-US" dirty="0"/>
              <a:t> delay param (</a:t>
            </a:r>
            <a:r>
              <a:rPr lang="en-US" dirty="0" err="1"/>
              <a:t>tPHL+tPLH</a:t>
            </a:r>
            <a:r>
              <a:rPr lang="en-US" dirty="0"/>
              <a:t>)/2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2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56748-11AA-FF83-9454-FE71FAF95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9311" y="243875"/>
            <a:ext cx="6258576" cy="1745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4337F-51E4-8458-F74E-2731F2CC3E78}"/>
              </a:ext>
            </a:extLst>
          </p:cNvPr>
          <p:cNvSpPr txBox="1"/>
          <p:nvPr/>
        </p:nvSpPr>
        <p:spPr>
          <a:xfrm>
            <a:off x="1187776" y="2507530"/>
            <a:ext cx="9973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In </a:t>
            </a:r>
            <a:r>
              <a:rPr lang="en-US" sz="2000" dirty="0" err="1"/>
              <a:t>pmos</a:t>
            </a:r>
            <a:r>
              <a:rPr lang="en-US" sz="2000" dirty="0"/>
              <a:t> when Gate= 0V, then </a:t>
            </a:r>
            <a:r>
              <a:rPr lang="en-US" sz="2000" dirty="0" err="1"/>
              <a:t>pmos</a:t>
            </a:r>
            <a:r>
              <a:rPr lang="en-US" sz="2000" dirty="0"/>
              <a:t> will short circuit, act as ON,</a:t>
            </a:r>
          </a:p>
          <a:p>
            <a:r>
              <a:rPr lang="en-US" sz="2000" dirty="0"/>
              <a:t>    while when Gate= 1V, then </a:t>
            </a:r>
            <a:r>
              <a:rPr lang="en-US" sz="2000" dirty="0" err="1"/>
              <a:t>pmos</a:t>
            </a:r>
            <a:r>
              <a:rPr lang="en-US" sz="2000" dirty="0"/>
              <a:t> will open circuit, act as OFF.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In </a:t>
            </a:r>
            <a:r>
              <a:rPr lang="en-US" sz="2000" dirty="0" err="1"/>
              <a:t>nmos</a:t>
            </a:r>
            <a:r>
              <a:rPr lang="en-US" sz="2000" dirty="0"/>
              <a:t> when Gate= 0V, then </a:t>
            </a:r>
            <a:r>
              <a:rPr lang="en-US" sz="2000" dirty="0" err="1"/>
              <a:t>nmos</a:t>
            </a:r>
            <a:r>
              <a:rPr lang="en-US" sz="2000" dirty="0"/>
              <a:t> will open circuit, act as OFF,</a:t>
            </a:r>
          </a:p>
          <a:p>
            <a:r>
              <a:rPr lang="en-US" sz="2000" dirty="0"/>
              <a:t>    while when Gate= 1V, then </a:t>
            </a:r>
            <a:r>
              <a:rPr lang="en-US" sz="2000" dirty="0" err="1"/>
              <a:t>nmos</a:t>
            </a:r>
            <a:r>
              <a:rPr lang="en-US" sz="2000" dirty="0"/>
              <a:t> will short circuit, act as ON.</a:t>
            </a:r>
          </a:p>
        </p:txBody>
      </p:sp>
    </p:spTree>
    <p:extLst>
      <p:ext uri="{BB962C8B-B14F-4D97-AF65-F5344CB8AC3E}">
        <p14:creationId xmlns:p14="http://schemas.microsoft.com/office/powerpoint/2010/main" val="912976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0C6CA-1CE0-2484-94DF-26148582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AE2CE0-E38E-3A6B-2F22-4D617305F257}"/>
              </a:ext>
            </a:extLst>
          </p:cNvPr>
          <p:cNvSpPr/>
          <p:nvPr/>
        </p:nvSpPr>
        <p:spPr>
          <a:xfrm>
            <a:off x="2314565" y="-200071"/>
            <a:ext cx="7261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FO4 DELAY NAND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B9EAC-CD54-9F0E-F071-1334D8FD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04" y="965450"/>
            <a:ext cx="7696462" cy="55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9ED5D-67F0-3160-C90B-54E3D29D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176C9B-28B1-7CBA-8FBF-DEAA6B3403AB}"/>
              </a:ext>
            </a:extLst>
          </p:cNvPr>
          <p:cNvSpPr/>
          <p:nvPr/>
        </p:nvSpPr>
        <p:spPr>
          <a:xfrm>
            <a:off x="815826" y="-162364"/>
            <a:ext cx="9730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50nm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pmos</a:t>
            </a:r>
            <a:r>
              <a:rPr lang="en-US" sz="5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and </a:t>
            </a:r>
            <a:r>
              <a:rPr lang="en-US" sz="5400" b="1" u="sng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nmos</a:t>
            </a:r>
            <a:endParaRPr lang="en-US" sz="54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EE116-7054-5921-12DA-A9C386356F44}"/>
              </a:ext>
            </a:extLst>
          </p:cNvPr>
          <p:cNvSpPr txBox="1"/>
          <p:nvPr/>
        </p:nvSpPr>
        <p:spPr>
          <a:xfrm>
            <a:off x="310016" y="687940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43745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C5673-A239-BAAF-3258-AAB847EC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D9909-36EA-8F2E-ACDD-2A894091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1" y="1834623"/>
            <a:ext cx="11909196" cy="33372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DD0DB-1270-AE7C-9886-6F6CA3D1467B}"/>
              </a:ext>
            </a:extLst>
          </p:cNvPr>
          <p:cNvSpPr/>
          <p:nvPr/>
        </p:nvSpPr>
        <p:spPr>
          <a:xfrm>
            <a:off x="2195412" y="0"/>
            <a:ext cx="780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It’s Outpu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Characteristics :</a:t>
            </a:r>
          </a:p>
        </p:txBody>
      </p:sp>
    </p:spTree>
    <p:extLst>
      <p:ext uri="{BB962C8B-B14F-4D97-AF65-F5344CB8AC3E}">
        <p14:creationId xmlns:p14="http://schemas.microsoft.com/office/powerpoint/2010/main" val="2197376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4FEAC-6F2B-1703-F597-EDA0CC87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BDA38-3407-9DF5-AE25-C3091675A82D}"/>
              </a:ext>
            </a:extLst>
          </p:cNvPr>
          <p:cNvSpPr/>
          <p:nvPr/>
        </p:nvSpPr>
        <p:spPr>
          <a:xfrm>
            <a:off x="2068193" y="-218925"/>
            <a:ext cx="7395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Scripting code of Inverter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0B232-D949-BEED-A5EB-3D45B16EFC1D}"/>
              </a:ext>
            </a:extLst>
          </p:cNvPr>
          <p:cNvSpPr txBox="1"/>
          <p:nvPr/>
        </p:nvSpPr>
        <p:spPr>
          <a:xfrm>
            <a:off x="499621" y="980388"/>
            <a:ext cx="57409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  <a:r>
              <a:rPr lang="en-IN" dirty="0" err="1"/>
              <a:t>inverter.sp</a:t>
            </a:r>
            <a:endParaRPr lang="en-IN" dirty="0"/>
          </a:p>
          <a:p>
            <a:r>
              <a:rPr lang="en-IN" dirty="0"/>
              <a:t>.param SUPPLY=1.8</a:t>
            </a:r>
          </a:p>
          <a:p>
            <a:r>
              <a:rPr lang="en-IN" dirty="0"/>
              <a:t>.lib "</a:t>
            </a:r>
            <a:r>
              <a:rPr lang="en-IN" b="1" dirty="0"/>
              <a:t>C:\Users\HITIK KUMAR NAYAK\OneDrive\Desktop\nit </a:t>
            </a:r>
            <a:r>
              <a:rPr lang="en-IN" b="1" dirty="0" err="1"/>
              <a:t>raipur</a:t>
            </a:r>
            <a:r>
              <a:rPr lang="en-IN" b="1" dirty="0"/>
              <a:t>\50nm_model.txt</a:t>
            </a:r>
            <a:r>
              <a:rPr lang="en-IN" dirty="0"/>
              <a:t>"</a:t>
            </a:r>
          </a:p>
          <a:p>
            <a:r>
              <a:rPr lang="en-IN" dirty="0"/>
              <a:t>*--------------simulation netlist-------</a:t>
            </a:r>
          </a:p>
          <a:p>
            <a:r>
              <a:rPr lang="en-IN" dirty="0"/>
              <a:t>VDD </a:t>
            </a:r>
            <a:r>
              <a:rPr lang="en-IN" dirty="0" err="1"/>
              <a:t>vdd</a:t>
            </a:r>
            <a:r>
              <a:rPr lang="en-IN" dirty="0"/>
              <a:t> </a:t>
            </a:r>
            <a:r>
              <a:rPr lang="en-IN" dirty="0" err="1"/>
              <a:t>gnd</a:t>
            </a:r>
            <a:r>
              <a:rPr lang="en-IN" dirty="0"/>
              <a:t> 'SUPPLY'</a:t>
            </a:r>
          </a:p>
          <a:p>
            <a:r>
              <a:rPr lang="en-IN" dirty="0"/>
              <a:t>Vin1   a     </a:t>
            </a:r>
            <a:r>
              <a:rPr lang="en-IN" dirty="0" err="1"/>
              <a:t>gnd</a:t>
            </a:r>
            <a:r>
              <a:rPr lang="en-IN" dirty="0"/>
              <a:t>   PULSE  0 'SUPPLY' 0ps 5ps </a:t>
            </a:r>
            <a:r>
              <a:rPr lang="en-IN" dirty="0" err="1"/>
              <a:t>5ps</a:t>
            </a:r>
            <a:r>
              <a:rPr lang="en-IN" dirty="0"/>
              <a:t> 30ps 80ps</a:t>
            </a:r>
          </a:p>
          <a:p>
            <a:r>
              <a:rPr lang="en-IN" dirty="0"/>
              <a:t>M1    y     a     </a:t>
            </a:r>
            <a:r>
              <a:rPr lang="en-IN" dirty="0" err="1"/>
              <a:t>vdd</a:t>
            </a:r>
            <a:r>
              <a:rPr lang="en-IN" dirty="0"/>
              <a:t>    </a:t>
            </a:r>
            <a:r>
              <a:rPr lang="en-IN" dirty="0" err="1"/>
              <a:t>vdd</a:t>
            </a:r>
            <a:r>
              <a:rPr lang="en-IN" dirty="0"/>
              <a:t>   PMOS   W=200n   L=50n</a:t>
            </a:r>
          </a:p>
          <a:p>
            <a:r>
              <a:rPr lang="en-IN" dirty="0"/>
              <a:t>M2    y     a     </a:t>
            </a:r>
            <a:r>
              <a:rPr lang="en-IN" dirty="0" err="1"/>
              <a:t>gnd</a:t>
            </a:r>
            <a:r>
              <a:rPr lang="en-IN" dirty="0"/>
              <a:t>    </a:t>
            </a:r>
            <a:r>
              <a:rPr lang="en-IN" dirty="0" err="1"/>
              <a:t>gnd</a:t>
            </a:r>
            <a:r>
              <a:rPr lang="en-IN" dirty="0"/>
              <a:t>   NMOS   W=100n   L=50n</a:t>
            </a:r>
          </a:p>
          <a:p>
            <a:r>
              <a:rPr lang="en-IN" dirty="0"/>
              <a:t>*---simulation---</a:t>
            </a:r>
          </a:p>
          <a:p>
            <a:r>
              <a:rPr lang="en-IN" dirty="0"/>
              <a:t>.</a:t>
            </a:r>
            <a:r>
              <a:rPr lang="en-IN" dirty="0" err="1"/>
              <a:t>tran</a:t>
            </a:r>
            <a:r>
              <a:rPr lang="en-IN" dirty="0"/>
              <a:t> 10ps 300ps</a:t>
            </a:r>
          </a:p>
          <a:p>
            <a:endParaRPr lang="en-IN" dirty="0"/>
          </a:p>
          <a:p>
            <a:r>
              <a:rPr lang="en-IN" dirty="0"/>
              <a:t>*----------------------</a:t>
            </a:r>
          </a:p>
          <a:p>
            <a:r>
              <a:rPr lang="en-IN" dirty="0"/>
              <a:t>*Delay calculation spice code</a:t>
            </a:r>
          </a:p>
          <a:p>
            <a:r>
              <a:rPr lang="en-IN" dirty="0"/>
              <a:t>*modify this code according to you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36EE9-91B3-7D09-CC7A-ED938A582DF4}"/>
              </a:ext>
            </a:extLst>
          </p:cNvPr>
          <p:cNvSpPr txBox="1"/>
          <p:nvPr/>
        </p:nvSpPr>
        <p:spPr>
          <a:xfrm>
            <a:off x="6353666" y="1112363"/>
            <a:ext cx="565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time1 FIND time WHEN V(a)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time2 FIND time WHEN V(y) =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tPHL</a:t>
            </a:r>
            <a:r>
              <a:rPr lang="en-IN" dirty="0"/>
              <a:t> param time2-time1</a:t>
            </a:r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time3 FIND time WHEN V(a) = 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time4 FIND time WHEN V(y)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tPLH</a:t>
            </a:r>
            <a:r>
              <a:rPr lang="en-IN" dirty="0"/>
              <a:t> param time4-time3</a:t>
            </a:r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delay param (</a:t>
            </a:r>
            <a:r>
              <a:rPr lang="en-IN" dirty="0" err="1"/>
              <a:t>tPHL+tPLH</a:t>
            </a:r>
            <a:r>
              <a:rPr lang="en-IN" dirty="0"/>
              <a:t>)/2</a:t>
            </a:r>
          </a:p>
          <a:p>
            <a:r>
              <a:rPr lang="en-IN" dirty="0"/>
              <a:t>.end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946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6A8C6-E878-890B-CA0E-A06CDFD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D292E-2DDA-833A-0024-932C29309E07}"/>
              </a:ext>
            </a:extLst>
          </p:cNvPr>
          <p:cNvSpPr/>
          <p:nvPr/>
        </p:nvSpPr>
        <p:spPr>
          <a:xfrm>
            <a:off x="86922" y="-143510"/>
            <a:ext cx="12018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of 50nm which is saved in my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AE02-7390-C7F4-D7CF-44ACE8E3918D}"/>
              </a:ext>
            </a:extLst>
          </p:cNvPr>
          <p:cNvSpPr txBox="1"/>
          <p:nvPr/>
        </p:nvSpPr>
        <p:spPr>
          <a:xfrm>
            <a:off x="310016" y="650232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731221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6D2B7-FF72-745E-1465-D7D4D12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A988F-D2D5-50C7-1564-4D516E8D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507991"/>
            <a:ext cx="11320806" cy="48833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62F420-ED0F-0C16-009B-96DD7EF0C726}"/>
              </a:ext>
            </a:extLst>
          </p:cNvPr>
          <p:cNvSpPr/>
          <p:nvPr/>
        </p:nvSpPr>
        <p:spPr>
          <a:xfrm>
            <a:off x="1472461" y="-20962"/>
            <a:ext cx="9699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Characteristics of Inverter</a:t>
            </a:r>
          </a:p>
        </p:txBody>
      </p:sp>
    </p:spTree>
    <p:extLst>
      <p:ext uri="{BB962C8B-B14F-4D97-AF65-F5344CB8AC3E}">
        <p14:creationId xmlns:p14="http://schemas.microsoft.com/office/powerpoint/2010/main" val="346686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3DB5E-168D-9A6C-21C4-D2140C0F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4F719-0CF1-9909-BD12-4B87DE26EA32}"/>
              </a:ext>
            </a:extLst>
          </p:cNvPr>
          <p:cNvSpPr/>
          <p:nvPr/>
        </p:nvSpPr>
        <p:spPr>
          <a:xfrm>
            <a:off x="1467611" y="-218925"/>
            <a:ext cx="8596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Scripting code of NAND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373FD2-3269-CC90-ECD6-D578F7BE8D7C}"/>
              </a:ext>
            </a:extLst>
          </p:cNvPr>
          <p:cNvCxnSpPr>
            <a:cxnSpLocks/>
          </p:cNvCxnSpPr>
          <p:nvPr/>
        </p:nvCxnSpPr>
        <p:spPr>
          <a:xfrm>
            <a:off x="1715678" y="575035"/>
            <a:ext cx="8173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C8C43-0800-05AE-9783-3014CED92395}"/>
              </a:ext>
            </a:extLst>
          </p:cNvPr>
          <p:cNvSpPr txBox="1"/>
          <p:nvPr/>
        </p:nvSpPr>
        <p:spPr>
          <a:xfrm>
            <a:off x="84840" y="908799"/>
            <a:ext cx="75414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  <a:r>
              <a:rPr lang="en-IN" dirty="0" err="1"/>
              <a:t>nand.sp</a:t>
            </a:r>
            <a:endParaRPr lang="en-IN" dirty="0"/>
          </a:p>
          <a:p>
            <a:r>
              <a:rPr lang="en-IN" dirty="0"/>
              <a:t>.param SUPPLY=1.8</a:t>
            </a:r>
          </a:p>
          <a:p>
            <a:r>
              <a:rPr lang="en-IN" dirty="0"/>
              <a:t>.lib "</a:t>
            </a:r>
            <a:r>
              <a:rPr lang="en-IN" b="1" dirty="0"/>
              <a:t>C:\Users\HITIK KUMAR NAYAK\OneDrive\Desktop\nit </a:t>
            </a:r>
            <a:r>
              <a:rPr lang="en-IN" b="1" dirty="0" err="1"/>
              <a:t>raipur</a:t>
            </a:r>
            <a:r>
              <a:rPr lang="en-IN" b="1" dirty="0"/>
              <a:t>\50nm_model.txt</a:t>
            </a:r>
            <a:r>
              <a:rPr lang="en-IN" dirty="0"/>
              <a:t>"</a:t>
            </a:r>
          </a:p>
          <a:p>
            <a:r>
              <a:rPr lang="en-IN" dirty="0"/>
              <a:t>*--------------simulation netlist-------</a:t>
            </a:r>
          </a:p>
          <a:p>
            <a:r>
              <a:rPr lang="en-IN" dirty="0"/>
              <a:t>VDD </a:t>
            </a:r>
            <a:r>
              <a:rPr lang="en-IN" dirty="0" err="1"/>
              <a:t>vdd</a:t>
            </a:r>
            <a:r>
              <a:rPr lang="en-IN" dirty="0"/>
              <a:t> </a:t>
            </a:r>
            <a:r>
              <a:rPr lang="en-IN" dirty="0" err="1"/>
              <a:t>gnd</a:t>
            </a:r>
            <a:r>
              <a:rPr lang="en-IN" dirty="0"/>
              <a:t> 'SUPPLY'</a:t>
            </a:r>
          </a:p>
          <a:p>
            <a:r>
              <a:rPr lang="en-IN" dirty="0"/>
              <a:t>Vin1   a     </a:t>
            </a:r>
            <a:r>
              <a:rPr lang="en-IN" dirty="0" err="1"/>
              <a:t>gnd</a:t>
            </a:r>
            <a:r>
              <a:rPr lang="en-IN" dirty="0"/>
              <a:t>   PULSE  0 'SUPPLY' 0ps 5ps </a:t>
            </a:r>
            <a:r>
              <a:rPr lang="en-IN" dirty="0" err="1"/>
              <a:t>5ps</a:t>
            </a:r>
            <a:r>
              <a:rPr lang="en-IN" dirty="0"/>
              <a:t> 30ps 80ps</a:t>
            </a:r>
          </a:p>
          <a:p>
            <a:r>
              <a:rPr lang="en-IN" dirty="0"/>
              <a:t>vin2   b    </a:t>
            </a:r>
            <a:r>
              <a:rPr lang="en-IN" dirty="0" err="1"/>
              <a:t>gnd</a:t>
            </a:r>
            <a:r>
              <a:rPr lang="en-IN" dirty="0"/>
              <a:t>   1.8</a:t>
            </a:r>
          </a:p>
          <a:p>
            <a:r>
              <a:rPr lang="en-IN" dirty="0"/>
              <a:t>M1    y     a     </a:t>
            </a:r>
            <a:r>
              <a:rPr lang="en-IN" dirty="0" err="1"/>
              <a:t>vdd</a:t>
            </a:r>
            <a:r>
              <a:rPr lang="en-IN" dirty="0"/>
              <a:t>    </a:t>
            </a:r>
            <a:r>
              <a:rPr lang="en-IN" dirty="0" err="1"/>
              <a:t>vdd</a:t>
            </a:r>
            <a:r>
              <a:rPr lang="en-IN" dirty="0"/>
              <a:t>   PMOS   W=200n   L=50n</a:t>
            </a:r>
          </a:p>
          <a:p>
            <a:r>
              <a:rPr lang="en-IN" dirty="0"/>
              <a:t>M2    y     b     </a:t>
            </a:r>
            <a:r>
              <a:rPr lang="en-IN" dirty="0" err="1"/>
              <a:t>vdd</a:t>
            </a:r>
            <a:r>
              <a:rPr lang="en-IN" dirty="0"/>
              <a:t>    </a:t>
            </a:r>
            <a:r>
              <a:rPr lang="en-IN" dirty="0" err="1"/>
              <a:t>vdd</a:t>
            </a:r>
            <a:r>
              <a:rPr lang="en-IN" dirty="0"/>
              <a:t>   PMOS   W=200n   L=50n</a:t>
            </a:r>
          </a:p>
          <a:p>
            <a:r>
              <a:rPr lang="en-IN" dirty="0"/>
              <a:t>M3    y     a     z      </a:t>
            </a:r>
            <a:r>
              <a:rPr lang="en-IN" dirty="0" err="1"/>
              <a:t>z</a:t>
            </a:r>
            <a:r>
              <a:rPr lang="en-IN" dirty="0"/>
              <a:t>     NMOS   W=100n   L=50n</a:t>
            </a:r>
          </a:p>
          <a:p>
            <a:r>
              <a:rPr lang="en-IN" dirty="0"/>
              <a:t>M4    z     b     </a:t>
            </a:r>
            <a:r>
              <a:rPr lang="en-IN" dirty="0" err="1"/>
              <a:t>gnd</a:t>
            </a:r>
            <a:r>
              <a:rPr lang="en-IN" dirty="0"/>
              <a:t>    </a:t>
            </a:r>
            <a:r>
              <a:rPr lang="en-IN" dirty="0" err="1"/>
              <a:t>gnd</a:t>
            </a:r>
            <a:r>
              <a:rPr lang="en-IN" dirty="0"/>
              <a:t>   NMOS   W=200n   L=50n</a:t>
            </a:r>
          </a:p>
          <a:p>
            <a:r>
              <a:rPr lang="en-IN" dirty="0"/>
              <a:t>*---simulation---</a:t>
            </a:r>
          </a:p>
          <a:p>
            <a:r>
              <a:rPr lang="en-IN" dirty="0"/>
              <a:t>.</a:t>
            </a:r>
            <a:r>
              <a:rPr lang="en-IN" dirty="0" err="1"/>
              <a:t>tran</a:t>
            </a:r>
            <a:r>
              <a:rPr lang="en-IN" dirty="0"/>
              <a:t> 10ps 300ps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*----------------------</a:t>
            </a:r>
          </a:p>
          <a:p>
            <a:r>
              <a:rPr lang="en-IN" dirty="0"/>
              <a:t>*Delay </a:t>
            </a:r>
            <a:r>
              <a:rPr lang="en-IN" dirty="0" err="1"/>
              <a:t>calulation</a:t>
            </a:r>
            <a:r>
              <a:rPr lang="en-IN" dirty="0"/>
              <a:t> spice code</a:t>
            </a:r>
          </a:p>
          <a:p>
            <a:r>
              <a:rPr lang="en-IN" dirty="0"/>
              <a:t>*modify this code according to you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0F542-3EE9-3E66-9715-C291415ECBE0}"/>
              </a:ext>
            </a:extLst>
          </p:cNvPr>
          <p:cNvSpPr txBox="1"/>
          <p:nvPr/>
        </p:nvSpPr>
        <p:spPr>
          <a:xfrm>
            <a:off x="6956981" y="1378425"/>
            <a:ext cx="5448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time1 FIND time WHEN V(a)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time2 FIND time WHEN V(y) =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tPHL</a:t>
            </a:r>
            <a:r>
              <a:rPr lang="en-IN" dirty="0"/>
              <a:t> param time2-time1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time3 FIND time WHEN V(a) = 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time4 FIND time WHEN V(y)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tPLH</a:t>
            </a:r>
            <a:r>
              <a:rPr lang="en-IN" dirty="0"/>
              <a:t> param time4-time3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delay param (</a:t>
            </a:r>
            <a:r>
              <a:rPr lang="en-IN" dirty="0" err="1"/>
              <a:t>tPHL+tPLH</a:t>
            </a:r>
            <a:r>
              <a:rPr lang="en-IN" dirty="0"/>
              <a:t>)/2</a:t>
            </a:r>
          </a:p>
          <a:p>
            <a:r>
              <a:rPr lang="en-IN" dirty="0"/>
              <a:t> .end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17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6A8C6-E878-890B-CA0E-A06CDFD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D292E-2DDA-833A-0024-932C29309E07}"/>
              </a:ext>
            </a:extLst>
          </p:cNvPr>
          <p:cNvSpPr/>
          <p:nvPr/>
        </p:nvSpPr>
        <p:spPr>
          <a:xfrm>
            <a:off x="86922" y="-143510"/>
            <a:ext cx="12018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of 50nm which is saved in my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AE02-7390-C7F4-D7CF-44ACE8E3918D}"/>
              </a:ext>
            </a:extLst>
          </p:cNvPr>
          <p:cNvSpPr txBox="1"/>
          <p:nvPr/>
        </p:nvSpPr>
        <p:spPr>
          <a:xfrm>
            <a:off x="310016" y="650232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594335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252EE-7114-6601-012A-1453BDB7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DA60DB-5185-DEC7-DE85-B5BE4765A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0"/>
          <a:stretch/>
        </p:blipFill>
        <p:spPr>
          <a:xfrm>
            <a:off x="0" y="1409741"/>
            <a:ext cx="12192000" cy="42651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24FB1A-F9E0-8904-391B-533D7B45602D}"/>
              </a:ext>
            </a:extLst>
          </p:cNvPr>
          <p:cNvSpPr/>
          <p:nvPr/>
        </p:nvSpPr>
        <p:spPr>
          <a:xfrm>
            <a:off x="871881" y="-20962"/>
            <a:ext cx="10900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Characteristics of NAND Gate</a:t>
            </a:r>
          </a:p>
        </p:txBody>
      </p:sp>
    </p:spTree>
    <p:extLst>
      <p:ext uri="{BB962C8B-B14F-4D97-AF65-F5344CB8AC3E}">
        <p14:creationId xmlns:p14="http://schemas.microsoft.com/office/powerpoint/2010/main" val="685330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2642C-CCF1-1C10-48FE-78280921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65DEC-2CB5-C6A3-38B9-D49FD1A66A7A}"/>
              </a:ext>
            </a:extLst>
          </p:cNvPr>
          <p:cNvSpPr/>
          <p:nvPr/>
        </p:nvSpPr>
        <p:spPr>
          <a:xfrm>
            <a:off x="2034792" y="35599"/>
            <a:ext cx="8122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Scripting code of NOR 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49FF2-432B-34A2-1172-B06457D7A074}"/>
              </a:ext>
            </a:extLst>
          </p:cNvPr>
          <p:cNvSpPr txBox="1"/>
          <p:nvPr/>
        </p:nvSpPr>
        <p:spPr>
          <a:xfrm>
            <a:off x="471341" y="1366887"/>
            <a:ext cx="57126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</a:t>
            </a:r>
            <a:r>
              <a:rPr lang="en-IN" dirty="0" err="1"/>
              <a:t>nor.sp</a:t>
            </a:r>
            <a:endParaRPr lang="en-IN" dirty="0"/>
          </a:p>
          <a:p>
            <a:r>
              <a:rPr lang="en-IN" dirty="0"/>
              <a:t>.param SUPPLY=1.8</a:t>
            </a:r>
          </a:p>
          <a:p>
            <a:r>
              <a:rPr lang="en-IN" dirty="0"/>
              <a:t>.lib "</a:t>
            </a:r>
            <a:r>
              <a:rPr lang="en-IN" b="1" dirty="0"/>
              <a:t>C:\Users\HITIK KUMAR NAYAK\OneDrive\Desktop\nit </a:t>
            </a:r>
            <a:r>
              <a:rPr lang="en-IN" b="1" dirty="0" err="1"/>
              <a:t>raipur</a:t>
            </a:r>
            <a:r>
              <a:rPr lang="en-IN" b="1" dirty="0"/>
              <a:t>\50nm_model.txt</a:t>
            </a:r>
            <a:r>
              <a:rPr lang="en-IN" dirty="0"/>
              <a:t>"</a:t>
            </a:r>
          </a:p>
          <a:p>
            <a:r>
              <a:rPr lang="en-IN" dirty="0"/>
              <a:t>*--------------simulation netlist-------</a:t>
            </a:r>
          </a:p>
          <a:p>
            <a:r>
              <a:rPr lang="en-IN" dirty="0"/>
              <a:t>VDD </a:t>
            </a:r>
            <a:r>
              <a:rPr lang="en-IN" dirty="0" err="1"/>
              <a:t>vdd</a:t>
            </a:r>
            <a:r>
              <a:rPr lang="en-IN" dirty="0"/>
              <a:t> </a:t>
            </a:r>
            <a:r>
              <a:rPr lang="en-IN" dirty="0" err="1"/>
              <a:t>gnd</a:t>
            </a:r>
            <a:r>
              <a:rPr lang="en-IN" dirty="0"/>
              <a:t> 'SUPPLY'</a:t>
            </a:r>
          </a:p>
          <a:p>
            <a:r>
              <a:rPr lang="en-IN" dirty="0"/>
              <a:t>Vin1   a     </a:t>
            </a:r>
            <a:r>
              <a:rPr lang="en-IN" dirty="0" err="1"/>
              <a:t>gnd</a:t>
            </a:r>
            <a:r>
              <a:rPr lang="en-IN" dirty="0"/>
              <a:t>   PULSE  0 'SUPPLY' 0ps 5ps </a:t>
            </a:r>
            <a:r>
              <a:rPr lang="en-IN" dirty="0" err="1"/>
              <a:t>5ps</a:t>
            </a:r>
            <a:r>
              <a:rPr lang="en-IN" dirty="0"/>
              <a:t> 30ps 80ps</a:t>
            </a:r>
          </a:p>
          <a:p>
            <a:r>
              <a:rPr lang="en-IN" dirty="0"/>
              <a:t>vin2   b     </a:t>
            </a:r>
            <a:r>
              <a:rPr lang="en-IN" dirty="0" err="1"/>
              <a:t>gnd</a:t>
            </a:r>
            <a:r>
              <a:rPr lang="en-IN" dirty="0"/>
              <a:t>   PULSE  0 'SUPPLY' 0ps 5ps </a:t>
            </a:r>
            <a:r>
              <a:rPr lang="en-IN" dirty="0" err="1"/>
              <a:t>5ps</a:t>
            </a:r>
            <a:r>
              <a:rPr lang="en-IN" dirty="0"/>
              <a:t> 30ps 80ps</a:t>
            </a:r>
          </a:p>
          <a:p>
            <a:r>
              <a:rPr lang="en-IN" dirty="0"/>
              <a:t>M1    y     a     </a:t>
            </a:r>
            <a:r>
              <a:rPr lang="en-IN" dirty="0" err="1"/>
              <a:t>vdd</a:t>
            </a:r>
            <a:r>
              <a:rPr lang="en-IN" dirty="0"/>
              <a:t>    </a:t>
            </a:r>
            <a:r>
              <a:rPr lang="en-IN" dirty="0" err="1"/>
              <a:t>vdd</a:t>
            </a:r>
            <a:r>
              <a:rPr lang="en-IN" dirty="0"/>
              <a:t>   PMOS   W=200n   L=50n</a:t>
            </a:r>
          </a:p>
          <a:p>
            <a:r>
              <a:rPr lang="en-IN" dirty="0"/>
              <a:t>M2    y     b     </a:t>
            </a:r>
            <a:r>
              <a:rPr lang="en-IN" dirty="0" err="1"/>
              <a:t>vdd</a:t>
            </a:r>
            <a:r>
              <a:rPr lang="en-IN" dirty="0"/>
              <a:t>    </a:t>
            </a:r>
            <a:r>
              <a:rPr lang="en-IN" dirty="0" err="1"/>
              <a:t>vdd</a:t>
            </a:r>
            <a:r>
              <a:rPr lang="en-IN" dirty="0"/>
              <a:t>   PMOS   W=200n   L=50n</a:t>
            </a:r>
          </a:p>
          <a:p>
            <a:r>
              <a:rPr lang="en-IN" dirty="0"/>
              <a:t>M3    y     a     </a:t>
            </a:r>
            <a:r>
              <a:rPr lang="en-IN" dirty="0" err="1"/>
              <a:t>gnd</a:t>
            </a:r>
            <a:r>
              <a:rPr lang="en-IN" dirty="0"/>
              <a:t>    </a:t>
            </a:r>
            <a:r>
              <a:rPr lang="en-IN" dirty="0" err="1"/>
              <a:t>gnd</a:t>
            </a:r>
            <a:r>
              <a:rPr lang="en-IN" dirty="0"/>
              <a:t>   NMOS   W=100n   L=50n</a:t>
            </a:r>
          </a:p>
          <a:p>
            <a:r>
              <a:rPr lang="en-IN" dirty="0"/>
              <a:t>M4    y     b     </a:t>
            </a:r>
            <a:r>
              <a:rPr lang="en-IN" dirty="0" err="1"/>
              <a:t>gnd</a:t>
            </a:r>
            <a:r>
              <a:rPr lang="en-IN" dirty="0"/>
              <a:t>    </a:t>
            </a:r>
            <a:r>
              <a:rPr lang="en-IN" dirty="0" err="1"/>
              <a:t>gnd</a:t>
            </a:r>
            <a:r>
              <a:rPr lang="en-IN" dirty="0"/>
              <a:t>   NMOS   W=100n   L=50n</a:t>
            </a:r>
          </a:p>
          <a:p>
            <a:r>
              <a:rPr lang="en-IN" dirty="0"/>
              <a:t>*---simulation---</a:t>
            </a:r>
          </a:p>
          <a:p>
            <a:r>
              <a:rPr lang="en-IN" dirty="0"/>
              <a:t>.</a:t>
            </a:r>
            <a:r>
              <a:rPr lang="en-IN" dirty="0" err="1"/>
              <a:t>tran</a:t>
            </a:r>
            <a:r>
              <a:rPr lang="en-IN" dirty="0"/>
              <a:t> 10ps 300ps</a:t>
            </a:r>
          </a:p>
          <a:p>
            <a:endParaRPr lang="en-IN" dirty="0"/>
          </a:p>
          <a:p>
            <a:r>
              <a:rPr lang="en-IN" dirty="0"/>
              <a:t>*----------------------</a:t>
            </a:r>
          </a:p>
          <a:p>
            <a:r>
              <a:rPr lang="en-IN" dirty="0"/>
              <a:t>*Delay calculation spice code</a:t>
            </a:r>
          </a:p>
          <a:p>
            <a:r>
              <a:rPr lang="en-IN" dirty="0"/>
              <a:t>*modify this code according to you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EE8D9-8592-BD74-A8B9-FF996B20ED6C}"/>
              </a:ext>
            </a:extLst>
          </p:cNvPr>
          <p:cNvSpPr txBox="1"/>
          <p:nvPr/>
        </p:nvSpPr>
        <p:spPr>
          <a:xfrm>
            <a:off x="6315958" y="1640263"/>
            <a:ext cx="571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time1 FIND time WHEN V(a)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time2 FIND time WHEN V(y) =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tPHL</a:t>
            </a:r>
            <a:r>
              <a:rPr lang="en-IN" dirty="0"/>
              <a:t> param time2-time1</a:t>
            </a:r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time3 FIND time WHEN V(a) =  0.9 FALL=1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time4 FIND time WHEN V(y) = 0.9 RISE=1</a:t>
            </a:r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</a:t>
            </a:r>
            <a:r>
              <a:rPr lang="en-IN" dirty="0" err="1"/>
              <a:t>tPLH</a:t>
            </a:r>
            <a:r>
              <a:rPr lang="en-IN" dirty="0"/>
              <a:t> param time4-time3</a:t>
            </a:r>
          </a:p>
          <a:p>
            <a:endParaRPr lang="en-IN" dirty="0"/>
          </a:p>
          <a:p>
            <a:r>
              <a:rPr lang="en-IN" dirty="0"/>
              <a:t>.</a:t>
            </a:r>
            <a:r>
              <a:rPr lang="en-IN" dirty="0" err="1"/>
              <a:t>meas</a:t>
            </a:r>
            <a:r>
              <a:rPr lang="en-IN" dirty="0"/>
              <a:t> delay param (</a:t>
            </a:r>
            <a:r>
              <a:rPr lang="en-IN" dirty="0" err="1"/>
              <a:t>tPHL+tPLH</a:t>
            </a:r>
            <a:r>
              <a:rPr lang="en-IN" dirty="0"/>
              <a:t>)/2</a:t>
            </a:r>
          </a:p>
          <a:p>
            <a:r>
              <a:rPr lang="en-IN" dirty="0"/>
              <a:t>.end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2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D95A-6658-EEE1-226C-55EB5204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Cmos</a:t>
            </a:r>
            <a:r>
              <a:rPr lang="en-US" dirty="0"/>
              <a:t>   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2C6D-D713-68A7-FE9E-5F9421CDB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Defines as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 of the dimension </a:t>
            </a:r>
            <a:r>
              <a:rPr lang="en-US" sz="2000" dirty="0"/>
              <a:t>of different </a:t>
            </a:r>
            <a:r>
              <a:rPr lang="en-US" sz="2000" b="1" u="sng" dirty="0"/>
              <a:t>parameters</a:t>
            </a:r>
            <a:r>
              <a:rPr lang="en-US" sz="2000" dirty="0"/>
              <a:t> of MOSFET.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Why Scaling ???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Increase device </a:t>
            </a:r>
            <a:r>
              <a:rPr lang="en-US" sz="2400" u="sng" dirty="0"/>
              <a:t>packing density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Improve </a:t>
            </a:r>
            <a:r>
              <a:rPr lang="en-US" sz="2400" u="sng" dirty="0"/>
              <a:t>speed or frequency </a:t>
            </a:r>
            <a:r>
              <a:rPr lang="en-US" sz="2000" dirty="0"/>
              <a:t>response (1/L).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Improve current drive (</a:t>
            </a:r>
            <a:r>
              <a:rPr lang="en-US" sz="2400" u="sng" dirty="0"/>
              <a:t>Transconductance Gm</a:t>
            </a:r>
            <a:r>
              <a:rPr lang="en-IN" sz="2000" dirty="0"/>
              <a:t>)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Decrease </a:t>
            </a:r>
            <a:r>
              <a:rPr lang="en-US" sz="2400" u="sng" dirty="0"/>
              <a:t>Power consumption</a:t>
            </a:r>
            <a:endParaRPr lang="en-IN" sz="24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BC11D-FBE2-24B9-18BE-6485BDE5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4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6A8C6-E878-890B-CA0E-A06CDFD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D292E-2DDA-833A-0024-932C29309E07}"/>
              </a:ext>
            </a:extLst>
          </p:cNvPr>
          <p:cNvSpPr/>
          <p:nvPr/>
        </p:nvSpPr>
        <p:spPr>
          <a:xfrm>
            <a:off x="86922" y="-143510"/>
            <a:ext cx="12018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of 50nm which is saved in my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AE02-7390-C7F4-D7CF-44ACE8E3918D}"/>
              </a:ext>
            </a:extLst>
          </p:cNvPr>
          <p:cNvSpPr txBox="1"/>
          <p:nvPr/>
        </p:nvSpPr>
        <p:spPr>
          <a:xfrm>
            <a:off x="310016" y="650232"/>
            <a:ext cx="11881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.model P_50n </a:t>
            </a:r>
            <a:r>
              <a:rPr lang="en-IN" dirty="0" err="1"/>
              <a:t>pmos</a:t>
            </a:r>
            <a:r>
              <a:rPr lang="en-IN" dirty="0"/>
              <a:t> level=54 +</a:t>
            </a:r>
            <a:r>
              <a:rPr lang="en-IN" dirty="0" err="1"/>
              <a:t>binunit</a:t>
            </a:r>
            <a:r>
              <a:rPr lang="en-IN" dirty="0"/>
              <a:t>=1 </a:t>
            </a:r>
            <a:r>
              <a:rPr lang="en-IN" dirty="0" err="1"/>
              <a:t>paramchk</a:t>
            </a:r>
            <a:r>
              <a:rPr lang="en-IN" dirty="0"/>
              <a:t>=1 </a:t>
            </a:r>
            <a:r>
              <a:rPr lang="en-IN" dirty="0" err="1"/>
              <a:t>mobmod</a:t>
            </a:r>
            <a:r>
              <a:rPr lang="en-IN" dirty="0"/>
              <a:t>=0 +</a:t>
            </a:r>
            <a:r>
              <a:rPr lang="en-IN" dirty="0" err="1"/>
              <a:t>capmod</a:t>
            </a:r>
            <a:r>
              <a:rPr lang="en-IN" dirty="0"/>
              <a:t>=2 </a:t>
            </a:r>
            <a:r>
              <a:rPr lang="en-IN" dirty="0" err="1"/>
              <a:t>igcmod</a:t>
            </a:r>
            <a:r>
              <a:rPr lang="en-IN" dirty="0"/>
              <a:t>=1 </a:t>
            </a:r>
            <a:r>
              <a:rPr lang="en-IN" dirty="0" err="1"/>
              <a:t>igbmod</a:t>
            </a:r>
            <a:r>
              <a:rPr lang="en-IN" dirty="0"/>
              <a:t>=1 </a:t>
            </a:r>
            <a:r>
              <a:rPr lang="en-IN" dirty="0" err="1"/>
              <a:t>geomod</a:t>
            </a:r>
            <a:r>
              <a:rPr lang="en-IN" dirty="0"/>
              <a:t>=0 +</a:t>
            </a:r>
            <a:r>
              <a:rPr lang="en-IN" dirty="0" err="1"/>
              <a:t>diomod</a:t>
            </a:r>
            <a:r>
              <a:rPr lang="en-IN" dirty="0"/>
              <a:t>=1 </a:t>
            </a:r>
            <a:r>
              <a:rPr lang="en-IN" dirty="0" err="1"/>
              <a:t>rdsmod</a:t>
            </a:r>
            <a:r>
              <a:rPr lang="en-IN" dirty="0"/>
              <a:t>=0 </a:t>
            </a:r>
            <a:r>
              <a:rPr lang="en-IN" dirty="0" err="1"/>
              <a:t>rbodymod</a:t>
            </a:r>
            <a:r>
              <a:rPr lang="en-IN" dirty="0"/>
              <a:t>=1 </a:t>
            </a:r>
            <a:r>
              <a:rPr lang="en-IN" dirty="0" err="1"/>
              <a:t>rgatemod</a:t>
            </a:r>
            <a:r>
              <a:rPr lang="en-IN" dirty="0"/>
              <a:t>=1 +</a:t>
            </a:r>
            <a:r>
              <a:rPr lang="en-IN" dirty="0" err="1"/>
              <a:t>permod</a:t>
            </a:r>
            <a:r>
              <a:rPr lang="en-IN" dirty="0"/>
              <a:t>=1 </a:t>
            </a:r>
            <a:r>
              <a:rPr lang="en-IN" dirty="0" err="1"/>
              <a:t>acnqsmod</a:t>
            </a:r>
            <a:r>
              <a:rPr lang="en-IN" dirty="0"/>
              <a:t>=0 </a:t>
            </a:r>
            <a:r>
              <a:rPr lang="en-IN" dirty="0" err="1"/>
              <a:t>trnqsmod</a:t>
            </a:r>
            <a:r>
              <a:rPr lang="en-IN" dirty="0"/>
              <a:t>=0 +</a:t>
            </a:r>
            <a:r>
              <a:rPr lang="en-IN" dirty="0" err="1"/>
              <a:t>tnom</a:t>
            </a:r>
            <a:r>
              <a:rPr lang="en-IN" dirty="0"/>
              <a:t>=27 </a:t>
            </a:r>
            <a:r>
              <a:rPr lang="en-IN" dirty="0" err="1"/>
              <a:t>toxe</a:t>
            </a:r>
            <a:r>
              <a:rPr lang="en-IN" dirty="0"/>
              <a:t>=1.4e-009 </a:t>
            </a:r>
            <a:r>
              <a:rPr lang="en-IN" dirty="0" err="1"/>
              <a:t>toxp</a:t>
            </a:r>
            <a:r>
              <a:rPr lang="en-IN" dirty="0"/>
              <a:t>=7e-010 </a:t>
            </a:r>
            <a:r>
              <a:rPr lang="en-IN" dirty="0" err="1"/>
              <a:t>toxm</a:t>
            </a:r>
            <a:r>
              <a:rPr lang="en-IN" dirty="0"/>
              <a:t>=1.4e-009 +</a:t>
            </a:r>
            <a:r>
              <a:rPr lang="en-IN" dirty="0" err="1"/>
              <a:t>epsrox</a:t>
            </a:r>
            <a:r>
              <a:rPr lang="en-IN" dirty="0"/>
              <a:t>=3.9 </a:t>
            </a:r>
            <a:r>
              <a:rPr lang="en-IN" dirty="0" err="1"/>
              <a:t>wint</a:t>
            </a:r>
            <a:r>
              <a:rPr lang="en-IN" dirty="0"/>
              <a:t>=5e-009 lint=1.2e-008 +</a:t>
            </a:r>
            <a:r>
              <a:rPr lang="en-IN" dirty="0" err="1"/>
              <a:t>ll</a:t>
            </a:r>
            <a:r>
              <a:rPr lang="en-IN" dirty="0"/>
              <a:t>=0 </a:t>
            </a:r>
            <a:r>
              <a:rPr lang="en-IN" dirty="0" err="1"/>
              <a:t>wl</a:t>
            </a:r>
            <a:r>
              <a:rPr lang="en-IN" dirty="0"/>
              <a:t>=0 </a:t>
            </a:r>
            <a:r>
              <a:rPr lang="en-IN" dirty="0" err="1"/>
              <a:t>lln</a:t>
            </a:r>
            <a:r>
              <a:rPr lang="en-IN" dirty="0"/>
              <a:t>=1 </a:t>
            </a:r>
            <a:r>
              <a:rPr lang="en-IN" dirty="0" err="1"/>
              <a:t>wln</a:t>
            </a:r>
            <a:r>
              <a:rPr lang="en-IN" dirty="0"/>
              <a:t>=1 +</a:t>
            </a:r>
            <a:r>
              <a:rPr lang="en-IN" dirty="0" err="1"/>
              <a:t>lw</a:t>
            </a:r>
            <a:r>
              <a:rPr lang="en-IN" dirty="0"/>
              <a:t>=0 ww=0 </a:t>
            </a:r>
            <a:r>
              <a:rPr lang="en-IN" dirty="0" err="1"/>
              <a:t>lwn</a:t>
            </a:r>
            <a:r>
              <a:rPr lang="en-IN" dirty="0"/>
              <a:t>=1 </a:t>
            </a:r>
            <a:r>
              <a:rPr lang="en-IN" dirty="0" err="1"/>
              <a:t>wwn</a:t>
            </a:r>
            <a:r>
              <a:rPr lang="en-IN" dirty="0"/>
              <a:t>=1 +</a:t>
            </a:r>
            <a:r>
              <a:rPr lang="en-IN" dirty="0" err="1"/>
              <a:t>lwl</a:t>
            </a:r>
            <a:r>
              <a:rPr lang="en-IN" dirty="0"/>
              <a:t>=0 </a:t>
            </a:r>
            <a:r>
              <a:rPr lang="en-IN" dirty="0" err="1"/>
              <a:t>wwl</a:t>
            </a:r>
            <a:r>
              <a:rPr lang="en-IN" dirty="0"/>
              <a:t>=0 </a:t>
            </a:r>
            <a:r>
              <a:rPr lang="en-IN" dirty="0" err="1"/>
              <a:t>xpart</a:t>
            </a:r>
            <a:r>
              <a:rPr lang="en-IN" dirty="0"/>
              <a:t>=0 </a:t>
            </a:r>
            <a:r>
              <a:rPr lang="en-IN" dirty="0" err="1"/>
              <a:t>toxref</a:t>
            </a:r>
            <a:r>
              <a:rPr lang="en-IN" dirty="0"/>
              <a:t>=1.4e-009 +vth0=-0.22 k1=0.39 k2=0.05 k3=0 +k3b=0 w0=2.5e-006 dvt0=3.9 dvt1=0.635 +dvt2=-0.032 dvt0w=0 dvt1w=0 dvt2w=0 +</a:t>
            </a:r>
            <a:r>
              <a:rPr lang="en-IN" dirty="0" err="1"/>
              <a:t>dsub</a:t>
            </a:r>
            <a:r>
              <a:rPr lang="en-IN" dirty="0"/>
              <a:t>=0.7 </a:t>
            </a:r>
            <a:r>
              <a:rPr lang="en-IN" dirty="0" err="1"/>
              <a:t>minv</a:t>
            </a:r>
            <a:r>
              <a:rPr lang="en-IN" dirty="0"/>
              <a:t>=0.05 </a:t>
            </a:r>
            <a:r>
              <a:rPr lang="en-IN" dirty="0" err="1"/>
              <a:t>voffl</a:t>
            </a:r>
            <a:r>
              <a:rPr lang="en-IN" dirty="0"/>
              <a:t>=0 dvtp0=0.5e-008 +dvtp1=0.05 lpe0=5.75e-008 </a:t>
            </a:r>
            <a:r>
              <a:rPr lang="en-IN" dirty="0" err="1"/>
              <a:t>lpeb</a:t>
            </a:r>
            <a:r>
              <a:rPr lang="en-IN" dirty="0"/>
              <a:t>=2.3e-010 </a:t>
            </a:r>
            <a:r>
              <a:rPr lang="en-IN" dirty="0" err="1"/>
              <a:t>xj</a:t>
            </a:r>
            <a:r>
              <a:rPr lang="en-IN" dirty="0"/>
              <a:t>=2e-008 +</a:t>
            </a:r>
            <a:r>
              <a:rPr lang="en-IN" dirty="0" err="1"/>
              <a:t>ngate</a:t>
            </a:r>
            <a:r>
              <a:rPr lang="en-IN" dirty="0"/>
              <a:t>=5e+020 </a:t>
            </a:r>
            <a:r>
              <a:rPr lang="en-IN" dirty="0" err="1"/>
              <a:t>ndep</a:t>
            </a:r>
            <a:r>
              <a:rPr lang="en-IN" dirty="0"/>
              <a:t>=2.8e+018 </a:t>
            </a:r>
            <a:r>
              <a:rPr lang="en-IN" dirty="0" err="1"/>
              <a:t>nsd</a:t>
            </a:r>
            <a:r>
              <a:rPr lang="en-IN" dirty="0"/>
              <a:t>=1e+020 </a:t>
            </a:r>
            <a:r>
              <a:rPr lang="en-IN" dirty="0" err="1"/>
              <a:t>phin</a:t>
            </a:r>
            <a:r>
              <a:rPr lang="en-IN" dirty="0"/>
              <a:t>=0 +</a:t>
            </a:r>
            <a:r>
              <a:rPr lang="en-IN" dirty="0" err="1"/>
              <a:t>cdsc</a:t>
            </a:r>
            <a:r>
              <a:rPr lang="en-IN" dirty="0"/>
              <a:t>=0.000258 </a:t>
            </a:r>
            <a:r>
              <a:rPr lang="en-IN" dirty="0" err="1"/>
              <a:t>cdscb</a:t>
            </a:r>
            <a:r>
              <a:rPr lang="en-IN" dirty="0"/>
              <a:t>=0 </a:t>
            </a:r>
            <a:r>
              <a:rPr lang="en-IN" dirty="0" err="1"/>
              <a:t>cdscd</a:t>
            </a:r>
            <a:r>
              <a:rPr lang="en-IN" dirty="0"/>
              <a:t>=6.1e-008 </a:t>
            </a:r>
            <a:r>
              <a:rPr lang="en-IN" dirty="0" err="1"/>
              <a:t>cit</a:t>
            </a:r>
            <a:r>
              <a:rPr lang="en-IN" dirty="0"/>
              <a:t>=0 +</a:t>
            </a:r>
            <a:r>
              <a:rPr lang="en-IN" dirty="0" err="1"/>
              <a:t>voff</a:t>
            </a:r>
            <a:r>
              <a:rPr lang="en-IN" dirty="0"/>
              <a:t>=-0.15 </a:t>
            </a:r>
            <a:r>
              <a:rPr lang="en-IN" dirty="0" err="1"/>
              <a:t>nfactor</a:t>
            </a:r>
            <a:r>
              <a:rPr lang="en-IN" dirty="0"/>
              <a:t>=2 eta0=0.15 </a:t>
            </a:r>
            <a:r>
              <a:rPr lang="en-IN" dirty="0" err="1"/>
              <a:t>etab</a:t>
            </a:r>
            <a:r>
              <a:rPr lang="en-IN" dirty="0"/>
              <a:t>=0 +</a:t>
            </a:r>
            <a:r>
              <a:rPr lang="en-IN" dirty="0" err="1"/>
              <a:t>vfb</a:t>
            </a:r>
            <a:r>
              <a:rPr lang="en-IN" dirty="0"/>
              <a:t>=0.55 u0=0.0095 </a:t>
            </a:r>
            <a:r>
              <a:rPr lang="en-IN" dirty="0" err="1"/>
              <a:t>ua</a:t>
            </a:r>
            <a:r>
              <a:rPr lang="en-IN" dirty="0"/>
              <a:t>=1.6e-009 </a:t>
            </a:r>
            <a:r>
              <a:rPr lang="en-IN" dirty="0" err="1"/>
              <a:t>ub</a:t>
            </a:r>
            <a:r>
              <a:rPr lang="en-IN" dirty="0"/>
              <a:t>=8e-018 +uc=4.6e-013 </a:t>
            </a:r>
            <a:r>
              <a:rPr lang="en-IN" dirty="0" err="1"/>
              <a:t>vsat</a:t>
            </a:r>
            <a:r>
              <a:rPr lang="en-IN" dirty="0"/>
              <a:t>=90000 a0=1.2 </a:t>
            </a:r>
            <a:r>
              <a:rPr lang="en-IN" dirty="0" err="1"/>
              <a:t>ags</a:t>
            </a:r>
            <a:r>
              <a:rPr lang="en-IN" dirty="0"/>
              <a:t>=1e-020 +a1=0 a2=1 b0=-1e-020 b1=0 +keta=-0.047 </a:t>
            </a:r>
            <a:r>
              <a:rPr lang="en-IN" dirty="0" err="1"/>
              <a:t>dwg</a:t>
            </a:r>
            <a:r>
              <a:rPr lang="en-IN" dirty="0"/>
              <a:t>=0 </a:t>
            </a:r>
            <a:r>
              <a:rPr lang="en-IN" dirty="0" err="1"/>
              <a:t>dwb</a:t>
            </a:r>
            <a:r>
              <a:rPr lang="en-IN" dirty="0"/>
              <a:t>=0 </a:t>
            </a:r>
            <a:r>
              <a:rPr lang="en-IN" dirty="0" err="1"/>
              <a:t>pclm</a:t>
            </a:r>
            <a:r>
              <a:rPr lang="en-IN" dirty="0"/>
              <a:t>=0.55 +pdiblc1=0.03 pdiblc2=0.0055 </a:t>
            </a:r>
            <a:r>
              <a:rPr lang="en-IN" dirty="0" err="1"/>
              <a:t>pdiblcb</a:t>
            </a:r>
            <a:r>
              <a:rPr lang="en-IN" dirty="0"/>
              <a:t>=3.4e-008 </a:t>
            </a:r>
            <a:r>
              <a:rPr lang="en-IN" dirty="0" err="1"/>
              <a:t>drout</a:t>
            </a:r>
            <a:r>
              <a:rPr lang="en-IN" dirty="0"/>
              <a:t>=0.56 +</a:t>
            </a:r>
            <a:r>
              <a:rPr lang="en-IN" dirty="0" err="1"/>
              <a:t>pvag</a:t>
            </a:r>
            <a:r>
              <a:rPr lang="en-IN" dirty="0"/>
              <a:t>=1e-020 delta=0.014 pscbe1=8.14e+008 pscbe2=9.58e-007 +</a:t>
            </a:r>
            <a:r>
              <a:rPr lang="en-IN" dirty="0" err="1"/>
              <a:t>fprout</a:t>
            </a:r>
            <a:r>
              <a:rPr lang="en-IN" dirty="0"/>
              <a:t>=0.2 </a:t>
            </a:r>
            <a:r>
              <a:rPr lang="en-IN" dirty="0" err="1"/>
              <a:t>pdits</a:t>
            </a:r>
            <a:r>
              <a:rPr lang="en-IN" dirty="0"/>
              <a:t>=0.2 </a:t>
            </a:r>
            <a:r>
              <a:rPr lang="en-IN" dirty="0" err="1"/>
              <a:t>pditsd</a:t>
            </a:r>
            <a:r>
              <a:rPr lang="en-IN" dirty="0"/>
              <a:t>=0.23 </a:t>
            </a:r>
            <a:r>
              <a:rPr lang="en-IN" dirty="0" err="1"/>
              <a:t>pditsl</a:t>
            </a:r>
            <a:r>
              <a:rPr lang="en-IN" dirty="0"/>
              <a:t>=2.3e+006 +</a:t>
            </a:r>
            <a:r>
              <a:rPr lang="en-IN" dirty="0" err="1"/>
              <a:t>rsh</a:t>
            </a:r>
            <a:r>
              <a:rPr lang="en-IN" dirty="0"/>
              <a:t>=3 </a:t>
            </a:r>
            <a:r>
              <a:rPr lang="en-IN" dirty="0" err="1"/>
              <a:t>rdsw</a:t>
            </a:r>
            <a:r>
              <a:rPr lang="en-IN" dirty="0"/>
              <a:t>=250 </a:t>
            </a:r>
            <a:r>
              <a:rPr lang="en-IN" dirty="0" err="1"/>
              <a:t>rsw</a:t>
            </a:r>
            <a:r>
              <a:rPr lang="en-IN" dirty="0"/>
              <a:t>=160 </a:t>
            </a:r>
            <a:r>
              <a:rPr lang="en-IN" dirty="0" err="1"/>
              <a:t>rdw</a:t>
            </a:r>
            <a:r>
              <a:rPr lang="en-IN" dirty="0"/>
              <a:t>=160 +</a:t>
            </a:r>
            <a:r>
              <a:rPr lang="en-IN" dirty="0" err="1"/>
              <a:t>rdswmin</a:t>
            </a:r>
            <a:r>
              <a:rPr lang="en-IN" dirty="0"/>
              <a:t>=0 </a:t>
            </a:r>
            <a:r>
              <a:rPr lang="en-IN" dirty="0" err="1"/>
              <a:t>rdwmin</a:t>
            </a:r>
            <a:r>
              <a:rPr lang="en-IN" dirty="0"/>
              <a:t>=0 </a:t>
            </a:r>
            <a:r>
              <a:rPr lang="en-IN" dirty="0" err="1"/>
              <a:t>rswmin</a:t>
            </a:r>
            <a:r>
              <a:rPr lang="en-IN" dirty="0"/>
              <a:t>=0 </a:t>
            </a:r>
            <a:r>
              <a:rPr lang="en-IN" dirty="0" err="1"/>
              <a:t>prwg</a:t>
            </a:r>
            <a:r>
              <a:rPr lang="en-IN" dirty="0"/>
              <a:t>=3.22e-008 +</a:t>
            </a:r>
            <a:r>
              <a:rPr lang="en-IN" dirty="0" err="1"/>
              <a:t>prwb</a:t>
            </a:r>
            <a:r>
              <a:rPr lang="en-IN" dirty="0"/>
              <a:t>=6.8e-011 </a:t>
            </a:r>
            <a:r>
              <a:rPr lang="en-IN" dirty="0" err="1"/>
              <a:t>wr</a:t>
            </a:r>
            <a:r>
              <a:rPr lang="en-IN" dirty="0"/>
              <a:t>=1 alpha0=0.074 alpha1=0.005 +beta0=30 </a:t>
            </a:r>
            <a:r>
              <a:rPr lang="en-IN" dirty="0" err="1"/>
              <a:t>agidl</a:t>
            </a:r>
            <a:r>
              <a:rPr lang="en-IN" dirty="0"/>
              <a:t>=0.0002 </a:t>
            </a:r>
            <a:r>
              <a:rPr lang="en-IN" dirty="0" err="1"/>
              <a:t>bgidl</a:t>
            </a:r>
            <a:r>
              <a:rPr lang="en-IN" dirty="0"/>
              <a:t>=2.1e+009 </a:t>
            </a:r>
            <a:r>
              <a:rPr lang="en-IN" dirty="0" err="1"/>
              <a:t>cgidl</a:t>
            </a:r>
            <a:r>
              <a:rPr lang="en-IN" dirty="0"/>
              <a:t>=0.0002 +</a:t>
            </a:r>
            <a:r>
              <a:rPr lang="en-IN" dirty="0" err="1"/>
              <a:t>egidl</a:t>
            </a:r>
            <a:r>
              <a:rPr lang="en-IN" dirty="0"/>
              <a:t>=0.8 +</a:t>
            </a:r>
            <a:r>
              <a:rPr lang="en-IN" dirty="0" err="1"/>
              <a:t>aigbacc</a:t>
            </a:r>
            <a:r>
              <a:rPr lang="en-IN" dirty="0"/>
              <a:t>=0.012 </a:t>
            </a:r>
            <a:r>
              <a:rPr lang="en-IN" dirty="0" err="1"/>
              <a:t>bigbacc</a:t>
            </a:r>
            <a:r>
              <a:rPr lang="en-IN" dirty="0"/>
              <a:t>=0.0028 </a:t>
            </a:r>
            <a:r>
              <a:rPr lang="en-IN" dirty="0" err="1"/>
              <a:t>cigbacc</a:t>
            </a:r>
            <a:r>
              <a:rPr lang="en-IN" dirty="0"/>
              <a:t>=0.002 +</a:t>
            </a:r>
            <a:r>
              <a:rPr lang="en-IN" dirty="0" err="1"/>
              <a:t>nigbacc</a:t>
            </a:r>
            <a:r>
              <a:rPr lang="en-IN" dirty="0"/>
              <a:t>=1 </a:t>
            </a:r>
            <a:r>
              <a:rPr lang="en-IN" dirty="0" err="1"/>
              <a:t>aigbinv</a:t>
            </a:r>
            <a:r>
              <a:rPr lang="en-IN" dirty="0"/>
              <a:t>=0.014 </a:t>
            </a:r>
            <a:r>
              <a:rPr lang="en-IN" dirty="0" err="1"/>
              <a:t>bigbinv</a:t>
            </a:r>
            <a:r>
              <a:rPr lang="en-IN" dirty="0"/>
              <a:t>=0.004 </a:t>
            </a:r>
            <a:r>
              <a:rPr lang="en-IN" dirty="0" err="1"/>
              <a:t>cigbinv</a:t>
            </a:r>
            <a:r>
              <a:rPr lang="en-IN" dirty="0"/>
              <a:t>=0.004 +</a:t>
            </a:r>
            <a:r>
              <a:rPr lang="en-IN" dirty="0" err="1"/>
              <a:t>eigbinv</a:t>
            </a:r>
            <a:r>
              <a:rPr lang="en-IN" dirty="0"/>
              <a:t>=1.1 </a:t>
            </a:r>
            <a:r>
              <a:rPr lang="en-IN" dirty="0" err="1"/>
              <a:t>nigbinv</a:t>
            </a:r>
            <a:r>
              <a:rPr lang="en-IN" dirty="0"/>
              <a:t>=3 </a:t>
            </a:r>
            <a:r>
              <a:rPr lang="en-IN" dirty="0" err="1"/>
              <a:t>aigc</a:t>
            </a:r>
            <a:r>
              <a:rPr lang="en-IN" dirty="0"/>
              <a:t>=0.69 </a:t>
            </a:r>
            <a:r>
              <a:rPr lang="en-IN" dirty="0" err="1"/>
              <a:t>bigc</a:t>
            </a:r>
            <a:r>
              <a:rPr lang="en-IN" dirty="0"/>
              <a:t>=0.0012 +</a:t>
            </a:r>
            <a:r>
              <a:rPr lang="en-IN" dirty="0" err="1"/>
              <a:t>cigc</a:t>
            </a:r>
            <a:r>
              <a:rPr lang="en-IN" dirty="0"/>
              <a:t>=0.0008 </a:t>
            </a:r>
            <a:r>
              <a:rPr lang="en-IN" dirty="0" err="1"/>
              <a:t>aigsd</a:t>
            </a:r>
            <a:r>
              <a:rPr lang="en-IN" dirty="0"/>
              <a:t>=0.0087 </a:t>
            </a:r>
            <a:r>
              <a:rPr lang="en-IN" dirty="0" err="1"/>
              <a:t>bigsd</a:t>
            </a:r>
            <a:r>
              <a:rPr lang="en-IN" dirty="0"/>
              <a:t>=0.0012 </a:t>
            </a:r>
            <a:r>
              <a:rPr lang="en-IN" dirty="0" err="1"/>
              <a:t>cigsd</a:t>
            </a:r>
            <a:r>
              <a:rPr lang="en-IN" dirty="0"/>
              <a:t>=0.0008 +</a:t>
            </a:r>
            <a:r>
              <a:rPr lang="en-IN" dirty="0" err="1"/>
              <a:t>nigc</a:t>
            </a:r>
            <a:r>
              <a:rPr lang="en-IN" dirty="0"/>
              <a:t>=1 </a:t>
            </a:r>
            <a:r>
              <a:rPr lang="en-IN" dirty="0" err="1"/>
              <a:t>poxedge</a:t>
            </a:r>
            <a:r>
              <a:rPr lang="en-IN" dirty="0"/>
              <a:t>=1 </a:t>
            </a:r>
            <a:r>
              <a:rPr lang="en-IN" dirty="0" err="1"/>
              <a:t>pigcd</a:t>
            </a:r>
            <a:r>
              <a:rPr lang="en-IN" dirty="0"/>
              <a:t>=1 </a:t>
            </a:r>
            <a:r>
              <a:rPr lang="en-IN" dirty="0" err="1"/>
              <a:t>ntox</a:t>
            </a:r>
            <a:r>
              <a:rPr lang="en-IN" dirty="0"/>
              <a:t>=1 +xrcrg1=12 xrcrg2=5 +</a:t>
            </a:r>
            <a:r>
              <a:rPr lang="en-IN" dirty="0" err="1"/>
              <a:t>cgso</a:t>
            </a:r>
            <a:r>
              <a:rPr lang="en-IN" dirty="0"/>
              <a:t>=7.43e-010 </a:t>
            </a:r>
            <a:r>
              <a:rPr lang="en-IN" dirty="0" err="1"/>
              <a:t>cgdo</a:t>
            </a:r>
            <a:r>
              <a:rPr lang="en-IN" dirty="0"/>
              <a:t>=7.43e-010 </a:t>
            </a:r>
            <a:r>
              <a:rPr lang="en-IN" dirty="0" err="1"/>
              <a:t>cgbo</a:t>
            </a:r>
            <a:r>
              <a:rPr lang="en-IN" dirty="0"/>
              <a:t>=2.56e-011 </a:t>
            </a:r>
            <a:r>
              <a:rPr lang="en-IN" dirty="0" err="1"/>
              <a:t>cgdl</a:t>
            </a:r>
            <a:r>
              <a:rPr lang="en-IN" dirty="0"/>
              <a:t>=1e-014 +</a:t>
            </a:r>
            <a:r>
              <a:rPr lang="en-IN" dirty="0" err="1"/>
              <a:t>cgsl</a:t>
            </a:r>
            <a:r>
              <a:rPr lang="en-IN" dirty="0"/>
              <a:t>=1e-014 </a:t>
            </a:r>
            <a:r>
              <a:rPr lang="en-IN" dirty="0" err="1"/>
              <a:t>ckappas</a:t>
            </a:r>
            <a:r>
              <a:rPr lang="en-IN" dirty="0"/>
              <a:t>=0.5 </a:t>
            </a:r>
            <a:r>
              <a:rPr lang="en-IN" dirty="0" err="1"/>
              <a:t>ckappad</a:t>
            </a:r>
            <a:r>
              <a:rPr lang="en-IN" dirty="0"/>
              <a:t>=0.5 </a:t>
            </a:r>
            <a:r>
              <a:rPr lang="en-IN" dirty="0" err="1"/>
              <a:t>acde</a:t>
            </a:r>
            <a:r>
              <a:rPr lang="en-IN" dirty="0"/>
              <a:t>=1 +</a:t>
            </a:r>
            <a:r>
              <a:rPr lang="en-IN" dirty="0" err="1"/>
              <a:t>moin</a:t>
            </a:r>
            <a:r>
              <a:rPr lang="en-IN" dirty="0"/>
              <a:t>=15 </a:t>
            </a:r>
            <a:r>
              <a:rPr lang="en-IN" dirty="0" err="1"/>
              <a:t>noff</a:t>
            </a:r>
            <a:r>
              <a:rPr lang="en-IN" dirty="0"/>
              <a:t>=0.9 </a:t>
            </a:r>
            <a:r>
              <a:rPr lang="en-IN" dirty="0" err="1"/>
              <a:t>voffcv</a:t>
            </a:r>
            <a:r>
              <a:rPr lang="en-IN" dirty="0"/>
              <a:t>=0.02 +kt1=-0.19 kt1l=0 kt2=-0.052 </a:t>
            </a:r>
            <a:r>
              <a:rPr lang="en-IN" dirty="0" err="1"/>
              <a:t>ute</a:t>
            </a:r>
            <a:r>
              <a:rPr lang="en-IN" dirty="0"/>
              <a:t>=-1.5 +ua1=-1e-009 ub1=2e-018 uc1=0 </a:t>
            </a:r>
            <a:r>
              <a:rPr lang="en-IN" dirty="0" err="1"/>
              <a:t>prt</a:t>
            </a:r>
            <a:r>
              <a:rPr lang="en-IN" dirty="0"/>
              <a:t>=0 +at=33000 +</a:t>
            </a:r>
            <a:r>
              <a:rPr lang="en-IN" dirty="0" err="1"/>
              <a:t>fnoimod</a:t>
            </a:r>
            <a:r>
              <a:rPr lang="en-IN" dirty="0"/>
              <a:t>=1 </a:t>
            </a:r>
            <a:r>
              <a:rPr lang="en-IN" dirty="0" err="1"/>
              <a:t>tnoimod</a:t>
            </a:r>
            <a:r>
              <a:rPr lang="en-IN" dirty="0"/>
              <a:t>=0 +</a:t>
            </a:r>
            <a:r>
              <a:rPr lang="en-IN" dirty="0" err="1"/>
              <a:t>jss</a:t>
            </a:r>
            <a:r>
              <a:rPr lang="en-IN" dirty="0"/>
              <a:t>=0.0001 </a:t>
            </a:r>
            <a:r>
              <a:rPr lang="en-IN" dirty="0" err="1"/>
              <a:t>jsws</a:t>
            </a:r>
            <a:r>
              <a:rPr lang="en-IN" dirty="0"/>
              <a:t>=1e-011 </a:t>
            </a:r>
            <a:r>
              <a:rPr lang="en-IN" dirty="0" err="1"/>
              <a:t>jswgs</a:t>
            </a:r>
            <a:r>
              <a:rPr lang="en-IN" dirty="0"/>
              <a:t>=1e-010 </a:t>
            </a:r>
            <a:r>
              <a:rPr lang="en-IN" dirty="0" err="1"/>
              <a:t>njs</a:t>
            </a:r>
            <a:r>
              <a:rPr lang="en-IN" dirty="0"/>
              <a:t>=1 +</a:t>
            </a:r>
            <a:r>
              <a:rPr lang="en-IN" dirty="0" err="1"/>
              <a:t>ijthsfwd</a:t>
            </a:r>
            <a:r>
              <a:rPr lang="en-IN" dirty="0"/>
              <a:t>=0.01 </a:t>
            </a:r>
            <a:r>
              <a:rPr lang="en-IN" dirty="0" err="1"/>
              <a:t>ijthsrev</a:t>
            </a:r>
            <a:r>
              <a:rPr lang="en-IN" dirty="0"/>
              <a:t>=0.001 </a:t>
            </a:r>
            <a:r>
              <a:rPr lang="en-IN" dirty="0" err="1"/>
              <a:t>bvs</a:t>
            </a:r>
            <a:r>
              <a:rPr lang="en-IN" dirty="0"/>
              <a:t>=10 </a:t>
            </a:r>
            <a:r>
              <a:rPr lang="en-IN" dirty="0" err="1"/>
              <a:t>xjbvs</a:t>
            </a:r>
            <a:r>
              <a:rPr lang="en-IN" dirty="0"/>
              <a:t>=1 +</a:t>
            </a:r>
            <a:r>
              <a:rPr lang="en-IN" dirty="0" err="1"/>
              <a:t>jsd</a:t>
            </a:r>
            <a:r>
              <a:rPr lang="en-IN" dirty="0"/>
              <a:t>=0.0001 </a:t>
            </a:r>
            <a:r>
              <a:rPr lang="en-IN" dirty="0" err="1"/>
              <a:t>jswd</a:t>
            </a:r>
            <a:r>
              <a:rPr lang="en-IN" dirty="0"/>
              <a:t>=1e-011 </a:t>
            </a:r>
            <a:r>
              <a:rPr lang="en-IN" dirty="0" err="1"/>
              <a:t>jswgd</a:t>
            </a:r>
            <a:r>
              <a:rPr lang="en-IN" dirty="0"/>
              <a:t>=1e-010 </a:t>
            </a:r>
            <a:r>
              <a:rPr lang="en-IN" dirty="0" err="1"/>
              <a:t>njd</a:t>
            </a:r>
            <a:r>
              <a:rPr lang="en-IN" dirty="0"/>
              <a:t>=1 +</a:t>
            </a:r>
            <a:r>
              <a:rPr lang="en-IN" dirty="0" err="1"/>
              <a:t>ijthdfwd</a:t>
            </a:r>
            <a:r>
              <a:rPr lang="en-IN" dirty="0"/>
              <a:t>=0.01 </a:t>
            </a:r>
            <a:r>
              <a:rPr lang="en-IN" dirty="0" err="1"/>
              <a:t>ijthdrev</a:t>
            </a:r>
            <a:r>
              <a:rPr lang="en-IN" dirty="0"/>
              <a:t>=0.001 </a:t>
            </a:r>
            <a:r>
              <a:rPr lang="en-IN" dirty="0" err="1"/>
              <a:t>bvd</a:t>
            </a:r>
            <a:r>
              <a:rPr lang="en-IN" dirty="0"/>
              <a:t>=10 </a:t>
            </a:r>
            <a:r>
              <a:rPr lang="en-IN" dirty="0" err="1"/>
              <a:t>xjbvd</a:t>
            </a:r>
            <a:r>
              <a:rPr lang="en-IN" dirty="0"/>
              <a:t>=1 +pbs=1 </a:t>
            </a:r>
            <a:r>
              <a:rPr lang="en-IN" dirty="0" err="1"/>
              <a:t>cjs</a:t>
            </a:r>
            <a:r>
              <a:rPr lang="en-IN" dirty="0"/>
              <a:t>=0.0005 </a:t>
            </a:r>
            <a:r>
              <a:rPr lang="en-IN" dirty="0" err="1"/>
              <a:t>mjs</a:t>
            </a:r>
            <a:r>
              <a:rPr lang="en-IN" dirty="0"/>
              <a:t>=0.5 </a:t>
            </a:r>
            <a:r>
              <a:rPr lang="en-IN" dirty="0" err="1"/>
              <a:t>pbsws</a:t>
            </a:r>
            <a:r>
              <a:rPr lang="en-IN" dirty="0"/>
              <a:t>=1 +</a:t>
            </a:r>
            <a:r>
              <a:rPr lang="en-IN" dirty="0" err="1"/>
              <a:t>cjsws</a:t>
            </a:r>
            <a:r>
              <a:rPr lang="en-IN" dirty="0"/>
              <a:t>=5e-010 </a:t>
            </a:r>
            <a:r>
              <a:rPr lang="en-IN" dirty="0" err="1"/>
              <a:t>mjsws</a:t>
            </a:r>
            <a:r>
              <a:rPr lang="en-IN" dirty="0"/>
              <a:t>=0.33 </a:t>
            </a:r>
            <a:r>
              <a:rPr lang="en-IN" dirty="0" err="1"/>
              <a:t>pbswgs</a:t>
            </a:r>
            <a:r>
              <a:rPr lang="en-IN" dirty="0"/>
              <a:t>=1 </a:t>
            </a:r>
            <a:r>
              <a:rPr lang="en-IN" dirty="0" err="1"/>
              <a:t>cjswgs</a:t>
            </a:r>
            <a:r>
              <a:rPr lang="en-IN" dirty="0"/>
              <a:t>=5e-010 +</a:t>
            </a:r>
            <a:r>
              <a:rPr lang="en-IN" dirty="0" err="1"/>
              <a:t>mjswgs</a:t>
            </a:r>
            <a:r>
              <a:rPr lang="en-IN" dirty="0"/>
              <a:t>=0.33 </a:t>
            </a:r>
            <a:r>
              <a:rPr lang="en-IN" dirty="0" err="1"/>
              <a:t>pbd</a:t>
            </a:r>
            <a:r>
              <a:rPr lang="en-IN" dirty="0"/>
              <a:t>=1 </a:t>
            </a:r>
            <a:r>
              <a:rPr lang="en-IN" dirty="0" err="1"/>
              <a:t>cjd</a:t>
            </a:r>
            <a:r>
              <a:rPr lang="en-IN" dirty="0"/>
              <a:t>=0.0005 </a:t>
            </a:r>
            <a:r>
              <a:rPr lang="en-IN" dirty="0" err="1"/>
              <a:t>mjd</a:t>
            </a:r>
            <a:r>
              <a:rPr lang="en-IN" dirty="0"/>
              <a:t>=0.5 +</a:t>
            </a:r>
            <a:r>
              <a:rPr lang="en-IN" dirty="0" err="1"/>
              <a:t>pbswd</a:t>
            </a:r>
            <a:r>
              <a:rPr lang="en-IN" dirty="0"/>
              <a:t>=1 </a:t>
            </a:r>
            <a:r>
              <a:rPr lang="en-IN" dirty="0" err="1"/>
              <a:t>cjswd</a:t>
            </a:r>
            <a:r>
              <a:rPr lang="en-IN" dirty="0"/>
              <a:t>=5e-010 </a:t>
            </a:r>
            <a:r>
              <a:rPr lang="en-IN" dirty="0" err="1"/>
              <a:t>mjswd</a:t>
            </a:r>
            <a:r>
              <a:rPr lang="en-IN" dirty="0"/>
              <a:t>=0.33 </a:t>
            </a:r>
            <a:r>
              <a:rPr lang="en-IN" dirty="0" err="1"/>
              <a:t>pbswgd</a:t>
            </a:r>
            <a:r>
              <a:rPr lang="en-IN" dirty="0"/>
              <a:t>=1 +</a:t>
            </a:r>
            <a:r>
              <a:rPr lang="en-IN" dirty="0" err="1"/>
              <a:t>cjswgd</a:t>
            </a:r>
            <a:r>
              <a:rPr lang="en-IN" dirty="0"/>
              <a:t>=5e-010 </a:t>
            </a:r>
            <a:r>
              <a:rPr lang="en-IN" dirty="0" err="1"/>
              <a:t>mjswgd</a:t>
            </a:r>
            <a:r>
              <a:rPr lang="en-IN" dirty="0"/>
              <a:t>=0.33 </a:t>
            </a:r>
            <a:r>
              <a:rPr lang="en-IN" dirty="0" err="1"/>
              <a:t>tpb</a:t>
            </a:r>
            <a:r>
              <a:rPr lang="en-IN" dirty="0"/>
              <a:t>=0.005 </a:t>
            </a:r>
            <a:r>
              <a:rPr lang="en-IN" dirty="0" err="1"/>
              <a:t>tcj</a:t>
            </a:r>
            <a:r>
              <a:rPr lang="en-IN" dirty="0"/>
              <a:t>=0.001 +</a:t>
            </a:r>
            <a:r>
              <a:rPr lang="en-IN" dirty="0" err="1"/>
              <a:t>tpbsw</a:t>
            </a:r>
            <a:r>
              <a:rPr lang="en-IN" dirty="0"/>
              <a:t>=0.005 </a:t>
            </a:r>
            <a:r>
              <a:rPr lang="en-IN" dirty="0" err="1"/>
              <a:t>tcjsw</a:t>
            </a:r>
            <a:r>
              <a:rPr lang="en-IN" dirty="0"/>
              <a:t>=0.001 </a:t>
            </a:r>
            <a:r>
              <a:rPr lang="en-IN" dirty="0" err="1"/>
              <a:t>tpbswg</a:t>
            </a:r>
            <a:r>
              <a:rPr lang="en-IN" dirty="0"/>
              <a:t>=0.005 </a:t>
            </a:r>
            <a:r>
              <a:rPr lang="en-IN" dirty="0" err="1"/>
              <a:t>tcjswg</a:t>
            </a:r>
            <a:r>
              <a:rPr lang="en-IN" dirty="0"/>
              <a:t>=0.001 +</a:t>
            </a:r>
            <a:r>
              <a:rPr lang="en-IN" dirty="0" err="1"/>
              <a:t>xtis</a:t>
            </a:r>
            <a:r>
              <a:rPr lang="en-IN" dirty="0"/>
              <a:t>=3 </a:t>
            </a:r>
            <a:r>
              <a:rPr lang="en-IN" dirty="0" err="1"/>
              <a:t>xtid</a:t>
            </a:r>
            <a:r>
              <a:rPr lang="en-IN" dirty="0"/>
              <a:t>=3 +</a:t>
            </a:r>
            <a:r>
              <a:rPr lang="en-IN" dirty="0" err="1"/>
              <a:t>dmcg</a:t>
            </a:r>
            <a:r>
              <a:rPr lang="en-IN" dirty="0"/>
              <a:t>=0e-006 </a:t>
            </a:r>
            <a:r>
              <a:rPr lang="en-IN" dirty="0" err="1"/>
              <a:t>dmci</a:t>
            </a:r>
            <a:r>
              <a:rPr lang="en-IN" dirty="0"/>
              <a:t>=0e-006 </a:t>
            </a:r>
            <a:r>
              <a:rPr lang="en-IN" dirty="0" err="1"/>
              <a:t>dmdg</a:t>
            </a:r>
            <a:r>
              <a:rPr lang="en-IN" dirty="0"/>
              <a:t>=0e-006 </a:t>
            </a:r>
            <a:r>
              <a:rPr lang="en-IN" dirty="0" err="1"/>
              <a:t>dmcgt</a:t>
            </a:r>
            <a:r>
              <a:rPr lang="en-IN" dirty="0"/>
              <a:t>=0e-007 +</a:t>
            </a:r>
            <a:r>
              <a:rPr lang="en-IN" dirty="0" err="1"/>
              <a:t>dwj</a:t>
            </a:r>
            <a:r>
              <a:rPr lang="en-IN" dirty="0"/>
              <a:t>=0e-008 </a:t>
            </a:r>
            <a:r>
              <a:rPr lang="en-IN" dirty="0" err="1"/>
              <a:t>xgw</a:t>
            </a:r>
            <a:r>
              <a:rPr lang="en-IN" dirty="0"/>
              <a:t>=0e-007 </a:t>
            </a:r>
            <a:r>
              <a:rPr lang="en-IN" dirty="0" err="1"/>
              <a:t>xgl</a:t>
            </a:r>
            <a:r>
              <a:rPr lang="en-IN" dirty="0"/>
              <a:t>=0e-008 +</a:t>
            </a:r>
            <a:r>
              <a:rPr lang="en-IN" dirty="0" err="1"/>
              <a:t>rshg</a:t>
            </a:r>
            <a:r>
              <a:rPr lang="en-IN" dirty="0"/>
              <a:t>=0.4 </a:t>
            </a:r>
            <a:r>
              <a:rPr lang="en-IN" dirty="0" err="1"/>
              <a:t>gbmin</a:t>
            </a:r>
            <a:r>
              <a:rPr lang="en-IN" dirty="0"/>
              <a:t>=1e-010 </a:t>
            </a:r>
            <a:r>
              <a:rPr lang="en-IN" dirty="0" err="1"/>
              <a:t>rbpb</a:t>
            </a:r>
            <a:r>
              <a:rPr lang="en-IN" dirty="0"/>
              <a:t>=5 </a:t>
            </a:r>
            <a:r>
              <a:rPr lang="en-IN" dirty="0" err="1"/>
              <a:t>rbpd</a:t>
            </a:r>
            <a:r>
              <a:rPr lang="en-IN" dirty="0"/>
              <a:t>=15 +</a:t>
            </a:r>
            <a:r>
              <a:rPr lang="en-IN" dirty="0" err="1"/>
              <a:t>rbps</a:t>
            </a:r>
            <a:r>
              <a:rPr lang="en-IN" dirty="0"/>
              <a:t>=15 </a:t>
            </a:r>
            <a:r>
              <a:rPr lang="en-IN" dirty="0" err="1"/>
              <a:t>rbdb</a:t>
            </a:r>
            <a:r>
              <a:rPr lang="en-IN" dirty="0"/>
              <a:t>=15 </a:t>
            </a:r>
            <a:r>
              <a:rPr lang="en-IN" dirty="0" err="1"/>
              <a:t>rbsb</a:t>
            </a:r>
            <a:r>
              <a:rPr lang="en-IN" dirty="0"/>
              <a:t>=15 </a:t>
            </a:r>
            <a:r>
              <a:rPr lang="en-IN" dirty="0" err="1"/>
              <a:t>ngcon</a:t>
            </a:r>
            <a:r>
              <a:rPr lang="en-IN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724827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21483-D7D0-1009-F9BB-D277F96B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A4C292-7416-C025-2CE1-8AB1BEF8AE1D}"/>
              </a:ext>
            </a:extLst>
          </p:cNvPr>
          <p:cNvSpPr/>
          <p:nvPr/>
        </p:nvSpPr>
        <p:spPr>
          <a:xfrm>
            <a:off x="3676453" y="-134084"/>
            <a:ext cx="50056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Sub-Circuit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794B-150E-6328-48EB-7E345DB343A9}"/>
              </a:ext>
            </a:extLst>
          </p:cNvPr>
          <p:cNvSpPr txBox="1"/>
          <p:nvPr/>
        </p:nvSpPr>
        <p:spPr>
          <a:xfrm>
            <a:off x="1590642" y="1252552"/>
            <a:ext cx="5809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ui-sans-serif"/>
              </a:rPr>
              <a:t>In CMOS (Complementary Metal-Oxide-Semiconductor) technology, a sub-circuit refers to a distinct functional block within a larger integrated circuit (IC). Here are the key points: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Functional Blocks</a:t>
            </a:r>
            <a:r>
              <a:rPr lang="en-US" b="0" i="0" dirty="0">
                <a:effectLst/>
                <a:latin typeface="ui-sans-serif"/>
              </a:rPr>
              <a:t>: Examples include logic gates (AND, OR, NOT), flip-flops, multiplexers, and memory cells.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Modularity</a:t>
            </a:r>
            <a:r>
              <a:rPr lang="en-US" b="0" i="0" dirty="0">
                <a:effectLst/>
                <a:latin typeface="ui-sans-serif"/>
              </a:rPr>
              <a:t>: Sub-circuits help in designing complex CMOS circuits by breaking them into smaller, manageable modules.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Hierarchical Design</a:t>
            </a:r>
            <a:r>
              <a:rPr lang="en-US" b="0" i="0" dirty="0">
                <a:effectLst/>
                <a:latin typeface="ui-sans-serif"/>
              </a:rPr>
              <a:t>: CMOS ICs use hierarchical design where sub-circuits are organized into higher-level structures, simplifying design and verification.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Reusable Components</a:t>
            </a:r>
            <a:r>
              <a:rPr lang="en-US" b="0" i="0" dirty="0">
                <a:effectLst/>
                <a:latin typeface="ui-sans-serif"/>
              </a:rPr>
              <a:t>: Standard cells or IP blocks are often used as sub-circuits, allowing reuse across different designs.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Performance Optimization</a:t>
            </a:r>
            <a:r>
              <a:rPr lang="en-US" b="0" i="0" dirty="0">
                <a:effectLst/>
                <a:latin typeface="ui-sans-serif"/>
              </a:rPr>
              <a:t>: Sub-circuits are individually optimized for power, speed, </a:t>
            </a:r>
            <a:r>
              <a:rPr lang="en-US" b="0" i="0" dirty="0">
                <a:effectLst/>
                <a:latin typeface="Sitka Subheading Semibold" pitchFamily="2" charset="0"/>
              </a:rPr>
              <a:t>and area before integrating </a:t>
            </a:r>
            <a:r>
              <a:rPr lang="en-US" b="0" i="0" dirty="0">
                <a:effectLst/>
                <a:latin typeface="ui-sans-serif"/>
              </a:rPr>
              <a:t>into the larger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230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13023-1370-6B43-D1B1-9F3FEC2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44A35-2D22-EB4C-A729-AD3453F79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69768"/>
              </p:ext>
            </p:extLst>
          </p:nvPr>
        </p:nvGraphicFramePr>
        <p:xfrm>
          <a:off x="1720915" y="2635682"/>
          <a:ext cx="8128000" cy="19081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013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1261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241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842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Vdd</a:t>
                      </a:r>
                      <a:r>
                        <a:rPr lang="en-US" dirty="0"/>
                        <a:t> (in V)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Delay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Delay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A.P.D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37633"/>
                  </a:ext>
                </a:extLst>
              </a:tr>
              <a:tr h="429915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205.1ps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1.9mW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32.8ps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6.2uW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1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32.8ps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30.8uW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2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68.3ps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158.8uW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650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3B0193-4B42-77A2-879B-062A2CC4174D}"/>
              </a:ext>
            </a:extLst>
          </p:cNvPr>
          <p:cNvSpPr/>
          <p:nvPr/>
        </p:nvSpPr>
        <p:spPr>
          <a:xfrm>
            <a:off x="-187972" y="601207"/>
            <a:ext cx="113047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16</a:t>
            </a:r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nm model of </a:t>
            </a:r>
            <a:r>
              <a:rPr lang="en-US" sz="54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ConventionalFull</a:t>
            </a:r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1118798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13023-1370-6B43-D1B1-9F3FEC2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44A35-2D22-EB4C-A729-AD3453F79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53234"/>
              </p:ext>
            </p:extLst>
          </p:nvPr>
        </p:nvGraphicFramePr>
        <p:xfrm>
          <a:off x="1774413" y="3167406"/>
          <a:ext cx="8128000" cy="19081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013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1261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241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842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Vdd</a:t>
                      </a:r>
                      <a:r>
                        <a:rPr lang="en-US" dirty="0"/>
                        <a:t> (in V)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Delay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Delay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A.P.D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37633"/>
                  </a:ext>
                </a:extLst>
              </a:tr>
              <a:tr h="429915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59.6ps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2.19mW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29.6ps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1.8uW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1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55.3ps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2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29.17ps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81.4uW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650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3B0193-4B42-77A2-879B-062A2CC4174D}"/>
              </a:ext>
            </a:extLst>
          </p:cNvPr>
          <p:cNvSpPr/>
          <p:nvPr/>
        </p:nvSpPr>
        <p:spPr>
          <a:xfrm>
            <a:off x="53069" y="770889"/>
            <a:ext cx="110729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2nm model of Conventional Full Adder</a:t>
            </a:r>
          </a:p>
        </p:txBody>
      </p:sp>
    </p:spTree>
    <p:extLst>
      <p:ext uri="{BB962C8B-B14F-4D97-AF65-F5344CB8AC3E}">
        <p14:creationId xmlns:p14="http://schemas.microsoft.com/office/powerpoint/2010/main" val="2370652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13023-1370-6B43-D1B1-9F3FEC2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144A35-2D22-EB4C-A729-AD3453F79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63844"/>
              </p:ext>
            </p:extLst>
          </p:nvPr>
        </p:nvGraphicFramePr>
        <p:xfrm>
          <a:off x="1909452" y="2663963"/>
          <a:ext cx="8128000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013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21261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241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842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Vdd</a:t>
                      </a:r>
                      <a:r>
                        <a:rPr lang="en-US" dirty="0"/>
                        <a:t> (in V)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Delay (in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Delay(in ns)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A.P.D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3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 </a:t>
                      </a:r>
                      <a:r>
                        <a:rPr lang="en-US" dirty="0" err="1"/>
                        <a:t>nW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929.3 </a:t>
                      </a:r>
                      <a:r>
                        <a:rPr lang="en-US" dirty="0" err="1"/>
                        <a:t>nW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1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</a:t>
                      </a:r>
                      <a:r>
                        <a:rPr lang="en-US" dirty="0" err="1"/>
                        <a:t>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2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 </a:t>
                      </a:r>
                      <a:r>
                        <a:rPr lang="en-US" dirty="0" err="1"/>
                        <a:t>uW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7650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3B0193-4B42-77A2-879B-062A2CC4174D}"/>
              </a:ext>
            </a:extLst>
          </p:cNvPr>
          <p:cNvSpPr/>
          <p:nvPr/>
        </p:nvSpPr>
        <p:spPr>
          <a:xfrm>
            <a:off x="320593" y="620060"/>
            <a:ext cx="109255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32nm model of Conventional Full Adder</a:t>
            </a:r>
          </a:p>
        </p:txBody>
      </p:sp>
    </p:spTree>
    <p:extLst>
      <p:ext uri="{BB962C8B-B14F-4D97-AF65-F5344CB8AC3E}">
        <p14:creationId xmlns:p14="http://schemas.microsoft.com/office/powerpoint/2010/main" val="2155145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93FB6-EABF-FDA2-1FD8-C939979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3259329-ECFF-5208-4A65-173555E0B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277116"/>
              </p:ext>
            </p:extLst>
          </p:nvPr>
        </p:nvGraphicFramePr>
        <p:xfrm>
          <a:off x="824948" y="1053549"/>
          <a:ext cx="4293705" cy="42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0F3045-31FF-B1E7-E025-73FC65304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781715"/>
              </p:ext>
            </p:extLst>
          </p:nvPr>
        </p:nvGraphicFramePr>
        <p:xfrm>
          <a:off x="6096000" y="1131450"/>
          <a:ext cx="5715000" cy="43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40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750E1-2BD6-6E5C-43CC-FF64B0E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5C711-378C-D0E0-E2E0-3C7F604351CF}"/>
              </a:ext>
            </a:extLst>
          </p:cNvPr>
          <p:cNvSpPr txBox="1"/>
          <p:nvPr/>
        </p:nvSpPr>
        <p:spPr>
          <a:xfrm>
            <a:off x="954682" y="1287379"/>
            <a:ext cx="103694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sng" dirty="0">
                <a:solidFill>
                  <a:srgbClr val="1F1F1F"/>
                </a:solidFill>
                <a:effectLst/>
                <a:latin typeface="ElsevierGulliver"/>
              </a:rPr>
              <a:t>Highlights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ElsevierGulliver"/>
              </a:rPr>
              <a:t>•Design of high performance 20T Hybrid full adder (FA) is proposed.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ElsevierGulliver"/>
              </a:rPr>
              <a:t>•Best performance at supply voltage (0.</a:t>
            </a:r>
            <a:r>
              <a:rPr lang="en-US" sz="3200" dirty="0">
                <a:solidFill>
                  <a:srgbClr val="1F1F1F"/>
                </a:solidFill>
                <a:latin typeface="ElsevierGulliver"/>
              </a:rPr>
              <a:t>8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ElsevierGulliver"/>
              </a:rPr>
              <a:t>–1.5V) and process corner.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ElsevierGulliver"/>
              </a:rPr>
              <a:t>•Full voltage swing at all the internal and external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ElsevierGulliver"/>
              </a:rPr>
              <a:t>•Proposed Hybrid FA reported low delay and power delay product (PDP) against reviewed circuits.</a:t>
            </a:r>
          </a:p>
        </p:txBody>
      </p:sp>
    </p:spTree>
    <p:extLst>
      <p:ext uri="{BB962C8B-B14F-4D97-AF65-F5344CB8AC3E}">
        <p14:creationId xmlns:p14="http://schemas.microsoft.com/office/powerpoint/2010/main" val="912412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A4D58-AD17-A538-C53F-14E42220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6BD73-93C6-A27F-EAFE-2200586A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" y="84842"/>
            <a:ext cx="11967313" cy="67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0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5E185-39B9-0D4C-6622-E89B2A31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50E8A-C7F7-3E22-B507-3E1B023B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t="13270" r="35516" b="3108"/>
          <a:stretch/>
        </p:blipFill>
        <p:spPr>
          <a:xfrm>
            <a:off x="141402" y="433633"/>
            <a:ext cx="11048214" cy="60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2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79734-22E1-DC29-4DCF-501F4BA6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0A8877-D5CB-BDFF-2F80-468FD6C94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5737"/>
              </p:ext>
            </p:extLst>
          </p:nvPr>
        </p:nvGraphicFramePr>
        <p:xfrm>
          <a:off x="1470581" y="389727"/>
          <a:ext cx="8129930" cy="2224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9185">
                  <a:extLst>
                    <a:ext uri="{9D8B030D-6E8A-4147-A177-3AD203B41FA5}">
                      <a16:colId xmlns:a16="http://schemas.microsoft.com/office/drawing/2014/main" val="13890636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0159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6369091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59178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5857526"/>
                    </a:ext>
                  </a:extLst>
                </a:gridCol>
                <a:gridCol w="1130484">
                  <a:extLst>
                    <a:ext uri="{9D8B030D-6E8A-4147-A177-3AD203B41FA5}">
                      <a16:colId xmlns:a16="http://schemas.microsoft.com/office/drawing/2014/main" val="499077984"/>
                    </a:ext>
                  </a:extLst>
                </a:gridCol>
                <a:gridCol w="1191802">
                  <a:extLst>
                    <a:ext uri="{9D8B030D-6E8A-4147-A177-3AD203B41FA5}">
                      <a16:colId xmlns:a16="http://schemas.microsoft.com/office/drawing/2014/main" val="59753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7794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r>
                        <a:rPr lang="en-US" b="1" dirty="0" err="1"/>
                        <a:t>Vdd</a:t>
                      </a:r>
                      <a:r>
                        <a:rPr lang="en-US" b="1" dirty="0"/>
                        <a:t>(in Volt)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CARRY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CARRY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CARRY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4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18.4ps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38.6ps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7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18.6ps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18.7ps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84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10.1ps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7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45205-D1B3-3BD8-62F4-E6671DCF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76814"/>
              </p:ext>
            </p:extLst>
          </p:nvPr>
        </p:nvGraphicFramePr>
        <p:xfrm>
          <a:off x="989814" y="3048086"/>
          <a:ext cx="8764834" cy="276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9634">
                  <a:extLst>
                    <a:ext uri="{9D8B030D-6E8A-4147-A177-3AD203B41FA5}">
                      <a16:colId xmlns:a16="http://schemas.microsoft.com/office/drawing/2014/main" val="883252450"/>
                    </a:ext>
                  </a:extLst>
                </a:gridCol>
                <a:gridCol w="822226">
                  <a:extLst>
                    <a:ext uri="{9D8B030D-6E8A-4147-A177-3AD203B41FA5}">
                      <a16:colId xmlns:a16="http://schemas.microsoft.com/office/drawing/2014/main" val="1857531508"/>
                    </a:ext>
                  </a:extLst>
                </a:gridCol>
                <a:gridCol w="803374">
                  <a:extLst>
                    <a:ext uri="{9D8B030D-6E8A-4147-A177-3AD203B41FA5}">
                      <a16:colId xmlns:a16="http://schemas.microsoft.com/office/drawing/2014/main" val="3380175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8587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9631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7082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0905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9652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5388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055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32nm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4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Vdd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inVolt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Avg P</a:t>
                      </a:r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uW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 PDP (</a:t>
                      </a:r>
                      <a:r>
                        <a:rPr lang="en-US" b="1" dirty="0" err="1"/>
                        <a:t>aJ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Carry PDP (</a:t>
                      </a:r>
                      <a:r>
                        <a:rPr lang="en-US" b="1" dirty="0" err="1"/>
                        <a:t>aJ</a:t>
                      </a:r>
                      <a:r>
                        <a:rPr lang="en-US" b="1" dirty="0"/>
                        <a:t>)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Avg P</a:t>
                      </a:r>
                      <a:endParaRPr lang="en-IN" b="1" dirty="0"/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uW</a:t>
                      </a:r>
                      <a:r>
                        <a:rPr lang="en-US" b="1" dirty="0"/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Sum PDP (</a:t>
                      </a:r>
                      <a:r>
                        <a:rPr lang="en-US" b="1" dirty="0" err="1"/>
                        <a:t>aJ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Carry PDP (</a:t>
                      </a:r>
                      <a:r>
                        <a:rPr lang="en-US" b="1" dirty="0" err="1"/>
                        <a:t>aJ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Avg P</a:t>
                      </a:r>
                      <a:endParaRPr lang="en-IN" b="1" dirty="0"/>
                    </a:p>
                    <a:p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uW</a:t>
                      </a:r>
                      <a:r>
                        <a:rPr lang="en-US" b="1" dirty="0"/>
                        <a:t>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Sum PDP (</a:t>
                      </a:r>
                      <a:r>
                        <a:rPr lang="en-US" b="1" dirty="0" err="1"/>
                        <a:t>uW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Carry PDP (</a:t>
                      </a:r>
                      <a:r>
                        <a:rPr lang="en-US" b="1" dirty="0" err="1"/>
                        <a:t>uW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41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272.6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226.8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47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1.5V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685.1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658.5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623.3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585.2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552.4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28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1D39E-7C9C-B0EF-A1D3-2A0FEAB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F752C-0774-31E9-16F2-3361D8D09A12}"/>
              </a:ext>
            </a:extLst>
          </p:cNvPr>
          <p:cNvSpPr txBox="1"/>
          <p:nvPr/>
        </p:nvSpPr>
        <p:spPr>
          <a:xfrm>
            <a:off x="2994581" y="245096"/>
            <a:ext cx="43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SCALING</a:t>
            </a:r>
            <a:endParaRPr lang="en-IN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9996D-9544-0EB0-3237-97BF76E52A65}"/>
              </a:ext>
            </a:extLst>
          </p:cNvPr>
          <p:cNvSpPr txBox="1"/>
          <p:nvPr/>
        </p:nvSpPr>
        <p:spPr>
          <a:xfrm>
            <a:off x="443060" y="961534"/>
            <a:ext cx="114441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en-US" sz="2800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Constant Field Scaling or Full Scaling:</a:t>
            </a:r>
            <a:endParaRPr lang="en-US" sz="2800" dirty="0"/>
          </a:p>
          <a:p>
            <a:pPr algn="l" fontAlgn="base"/>
            <a:r>
              <a:rPr lang="en-US" dirty="0"/>
              <a:t>       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In this, all the parameter of the MOSFET is scaled to understand it in a better way we will consider a case, suppose the scaling factor is “S” who’s values greater than 1 (S&gt;1) now consider all the parameters of MOSFET is scaled by scaling factor “S” then it’s all parameter will get changed to a new value.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20B0502040204020203" pitchFamily="2" charset="0"/>
              </a:rPr>
              <a:t>For example, if the original gate length is “L” then after scaling it will become L’ = L/S</a:t>
            </a:r>
          </a:p>
          <a:p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In a similar way, all parameters of the MOSFET will get changed to their new value hence this type of scaling is known as the Full Scaling.</a:t>
            </a:r>
          </a:p>
          <a:p>
            <a:endParaRPr lang="en-US" sz="2800" dirty="0">
              <a:solidFill>
                <a:srgbClr val="3D3D3D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r>
              <a:rPr lang="en-US" sz="2800" dirty="0">
                <a:solidFill>
                  <a:srgbClr val="3D3D3D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2) </a:t>
            </a:r>
            <a:r>
              <a:rPr lang="en-IN" sz="2800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Constant Voltage Scaling:</a:t>
            </a:r>
          </a:p>
          <a:p>
            <a:r>
              <a:rPr lang="en-IN" sz="2800" dirty="0">
                <a:solidFill>
                  <a:srgbClr val="3D3D3D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  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In this only, the physical parameters of the </a:t>
            </a:r>
            <a:r>
              <a:rPr lang="en-US" b="0" i="0" u="none" strike="noStrike" dirty="0">
                <a:solidFill>
                  <a:srgbClr val="23AA77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hlinkClick r:id="rId2"/>
              </a:rPr>
              <a:t>MOSFET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are Scaled-down such as the Gate length of the MOSFET is decreased, and this result In a </a:t>
            </a:r>
            <a:r>
              <a:rPr lang="en-US" b="1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Short Channel Effect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which will directly affect the Drain Current, therefore the drain </a:t>
            </a:r>
            <a:r>
              <a:rPr lang="en-US" b="0" i="0" u="none" strike="noStrike" dirty="0">
                <a:solidFill>
                  <a:srgbClr val="23AA77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hlinkClick r:id="rId3"/>
              </a:rPr>
              <a:t>Current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is Inversely proportional to gate length. And electrical Parameters are kept constant, such as the terminal voltage of the MOSFET is kept constant.</a:t>
            </a:r>
            <a:endParaRPr lang="en-IN" b="0" i="0" dirty="0">
              <a:solidFill>
                <a:srgbClr val="3D3D3D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24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DCE97-585C-4B04-F04C-3547E616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5A01FD-B4D9-9733-F44C-BAD152626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987071"/>
              </p:ext>
            </p:extLst>
          </p:nvPr>
        </p:nvGraphicFramePr>
        <p:xfrm>
          <a:off x="457723" y="267179"/>
          <a:ext cx="10379609" cy="647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2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2EC97-A171-37DD-2403-E5C14233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A33C4B-6A01-3D79-612C-783B95A54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477674"/>
              </p:ext>
            </p:extLst>
          </p:nvPr>
        </p:nvGraphicFramePr>
        <p:xfrm>
          <a:off x="2526382" y="719666"/>
          <a:ext cx="77278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50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C22D6-3B30-3027-6553-630C139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39E765-AB63-339C-BAF1-8BB42C0B5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514919"/>
              </p:ext>
            </p:extLst>
          </p:nvPr>
        </p:nvGraphicFramePr>
        <p:xfrm>
          <a:off x="2032000" y="5876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12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C5BDA-A345-0BF3-5D8F-1AF3549D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D03C8C-CD8D-8F72-DC4D-6756DBE85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341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7249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02B2F-A57A-7E64-4617-73FE9D82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5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DCE97-585C-4B04-F04C-3547E616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5A01FD-B4D9-9733-F44C-BAD152626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03408"/>
              </p:ext>
            </p:extLst>
          </p:nvPr>
        </p:nvGraphicFramePr>
        <p:xfrm>
          <a:off x="457723" y="267179"/>
          <a:ext cx="10379609" cy="647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795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2EC97-A171-37DD-2403-E5C14233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A33C4B-6A01-3D79-612C-783B95A54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136061"/>
              </p:ext>
            </p:extLst>
          </p:nvPr>
        </p:nvGraphicFramePr>
        <p:xfrm>
          <a:off x="2526382" y="719666"/>
          <a:ext cx="77278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261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C22D6-3B30-3027-6553-630C139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39E765-AB63-339C-BAF1-8BB42C0B5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541684"/>
              </p:ext>
            </p:extLst>
          </p:nvPr>
        </p:nvGraphicFramePr>
        <p:xfrm>
          <a:off x="2032000" y="5876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535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C5BDA-A345-0BF3-5D8F-1AF3549D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D03C8C-CD8D-8F72-DC4D-6756DBE85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148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648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8F963-D141-78CB-ECA3-218376E8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1D39E-7C9C-B0EF-A1D3-2A0FEAB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9996D-9544-0EB0-3237-97BF76E52A65}"/>
              </a:ext>
            </a:extLst>
          </p:cNvPr>
          <p:cNvSpPr txBox="1"/>
          <p:nvPr/>
        </p:nvSpPr>
        <p:spPr>
          <a:xfrm>
            <a:off x="443060" y="961534"/>
            <a:ext cx="114441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3)   </a:t>
            </a:r>
            <a:r>
              <a:rPr lang="en-US" sz="2800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Lateral Scaling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: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         In this type of scaling only the width of the gate channel is scaled. It’s commonly called a </a:t>
            </a:r>
            <a:r>
              <a:rPr lang="en-US" b="1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inherit"/>
              </a:rPr>
              <a:t>gate shrink.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  This type of scaling is used only in specific applications. the disadvantage associate with this type is the high electric field through the channel and hence it also causes a </a:t>
            </a:r>
            <a:r>
              <a:rPr lang="en-US" b="1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inherit"/>
              </a:rPr>
              <a:t>short channel effect.</a:t>
            </a:r>
            <a:endParaRPr lang="en-US" b="0" i="0" dirty="0">
              <a:solidFill>
                <a:srgbClr val="3D3D3D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br>
              <a:rPr lang="en-US" u="none" strike="noStrike" dirty="0">
                <a:solidFill>
                  <a:srgbClr val="23AA77"/>
                </a:solidFill>
                <a:effectLst/>
                <a:latin typeface="inherit"/>
                <a:hlinkClick r:id="rId2"/>
              </a:rPr>
            </a:br>
            <a:endParaRPr lang="en-IN" b="0" i="0" dirty="0">
              <a:solidFill>
                <a:srgbClr val="3D3D3D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B5C8A-368B-992B-BB6F-E6412DBD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33" y="2705493"/>
            <a:ext cx="5232307" cy="3127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F5B54-D727-318A-0689-534F92E9D9ED}"/>
              </a:ext>
            </a:extLst>
          </p:cNvPr>
          <p:cNvSpPr txBox="1"/>
          <p:nvPr/>
        </p:nvSpPr>
        <p:spPr>
          <a:xfrm>
            <a:off x="4980149" y="616031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OF MOSFET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112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C0529-FECB-C5EE-7228-A8D8E1F1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5CEBE1-F55E-6916-5E3E-A0DC044B5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1663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585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36E4E-F260-521F-6553-ED9813B6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E69FB9-2506-F621-679F-E9F3F46FB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535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04633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6F99C-3127-1D6B-FDA6-DD71FC92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EEA083-5C25-BD8D-78F4-C6B26EC77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407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84577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1EDB5-CDC6-2E76-D4CC-BD8D13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F85DCA-C90A-027A-FEF8-A5624F159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8213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148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Hitik Kumar Nayak</a:t>
            </a:r>
          </a:p>
          <a:p>
            <a:r>
              <a:rPr lang="en-US" dirty="0"/>
              <a:t>7978594517</a:t>
            </a:r>
          </a:p>
          <a:p>
            <a:r>
              <a:rPr lang="en-US" dirty="0"/>
              <a:t>hitikkumarnayak22@gmail.com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1D39E-7C9C-B0EF-A1D3-2A0FEAB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358020-55FC-6D30-0BBF-1F107E045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6168"/>
              </p:ext>
            </p:extLst>
          </p:nvPr>
        </p:nvGraphicFramePr>
        <p:xfrm>
          <a:off x="853440" y="433633"/>
          <a:ext cx="10722674" cy="61303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2948">
                  <a:extLst>
                    <a:ext uri="{9D8B030D-6E8A-4147-A177-3AD203B41FA5}">
                      <a16:colId xmlns:a16="http://schemas.microsoft.com/office/drawing/2014/main" val="2003172206"/>
                    </a:ext>
                  </a:extLst>
                </a:gridCol>
                <a:gridCol w="1570994">
                  <a:extLst>
                    <a:ext uri="{9D8B030D-6E8A-4147-A177-3AD203B41FA5}">
                      <a16:colId xmlns:a16="http://schemas.microsoft.com/office/drawing/2014/main" val="1141459071"/>
                    </a:ext>
                  </a:extLst>
                </a:gridCol>
                <a:gridCol w="2654409">
                  <a:extLst>
                    <a:ext uri="{9D8B030D-6E8A-4147-A177-3AD203B41FA5}">
                      <a16:colId xmlns:a16="http://schemas.microsoft.com/office/drawing/2014/main" val="2775352548"/>
                    </a:ext>
                  </a:extLst>
                </a:gridCol>
                <a:gridCol w="3714323">
                  <a:extLst>
                    <a:ext uri="{9D8B030D-6E8A-4147-A177-3AD203B41FA5}">
                      <a16:colId xmlns:a16="http://schemas.microsoft.com/office/drawing/2014/main" val="3487920729"/>
                    </a:ext>
                  </a:extLst>
                </a:gridCol>
              </a:tblGrid>
              <a:tr h="433590"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BEFORE SCALING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AFTER SCALING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24521"/>
                  </a:ext>
                </a:extLst>
              </a:tr>
              <a:tr h="58450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SCALING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 CONSTANT SCALING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69838"/>
                  </a:ext>
                </a:extLst>
              </a:tr>
              <a:tr h="433590">
                <a:tc>
                  <a:txBody>
                    <a:bodyPr/>
                    <a:lstStyle/>
                    <a:p>
                      <a:r>
                        <a:rPr lang="en-US" dirty="0"/>
                        <a:t>Channel length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L’ =L</a:t>
                      </a:r>
                      <a:r>
                        <a:rPr lang="en-IN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L’ =L</a:t>
                      </a:r>
                      <a:r>
                        <a:rPr lang="en-IN" dirty="0"/>
                        <a:t>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87179"/>
                  </a:ext>
                </a:extLst>
              </a:tr>
              <a:tr h="433590">
                <a:tc>
                  <a:txBody>
                    <a:bodyPr/>
                    <a:lstStyle/>
                    <a:p>
                      <a:r>
                        <a:rPr lang="en-US" dirty="0"/>
                        <a:t>Channel width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W’ =W/s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W’ =W/s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468511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Gate oxide thickness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t</a:t>
                      </a:r>
                      <a:r>
                        <a:rPr lang="en-US" sz="1400" dirty="0">
                          <a:latin typeface="Bahnschrift Light" panose="020B0502040204020203" pitchFamily="34" charset="0"/>
                        </a:rPr>
                        <a:t>ox</a:t>
                      </a:r>
                      <a:endParaRPr lang="en-IN" dirty="0">
                        <a:latin typeface="Bahnschrift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t</a:t>
                      </a:r>
                      <a:r>
                        <a:rPr lang="en-US" sz="1400" dirty="0">
                          <a:latin typeface="Bahnschrift Light" panose="020B0502040204020203" pitchFamily="34" charset="0"/>
                        </a:rPr>
                        <a:t>ox</a:t>
                      </a:r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’ =tox/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s</a:t>
                      </a:r>
                      <a:endParaRPr lang="en-IN" sz="1800" dirty="0">
                        <a:latin typeface="Bahnschrift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t</a:t>
                      </a:r>
                      <a:r>
                        <a:rPr lang="en-US" sz="1400" dirty="0">
                          <a:latin typeface="Bahnschrift Light" panose="020B0502040204020203" pitchFamily="34" charset="0"/>
                        </a:rPr>
                        <a:t>ox</a:t>
                      </a:r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’ =tox/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s</a:t>
                      </a:r>
                      <a:endParaRPr lang="en-IN" sz="1800" dirty="0">
                        <a:latin typeface="Bahnschrift 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0073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Junction depth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</a:t>
                      </a:r>
                      <a:r>
                        <a:rPr lang="en-US" sz="1400" dirty="0" err="1">
                          <a:latin typeface="Bahnschrift Light" panose="020B0502040204020203" pitchFamily="34" charset="0"/>
                        </a:rPr>
                        <a:t>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</a:t>
                      </a:r>
                      <a:r>
                        <a:rPr lang="en-US" sz="1400" dirty="0" err="1">
                          <a:latin typeface="Bahnschrift Light" panose="020B0502040204020203" pitchFamily="34" charset="0"/>
                        </a:rPr>
                        <a:t>j</a:t>
                      </a:r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’ 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=</a:t>
                      </a:r>
                      <a:r>
                        <a:rPr lang="en-US" sz="1800" dirty="0" err="1">
                          <a:latin typeface="Bahnschrift Light" panose="020B0502040204020203" pitchFamily="34" charset="0"/>
                        </a:rPr>
                        <a:t>X</a:t>
                      </a:r>
                      <a:r>
                        <a:rPr lang="en-US" sz="1400" dirty="0" err="1">
                          <a:latin typeface="Bahnschrift Light" panose="020B0502040204020203" pitchFamily="34" charset="0"/>
                        </a:rPr>
                        <a:t>j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/s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</a:t>
                      </a:r>
                      <a:r>
                        <a:rPr lang="en-US" sz="1400" dirty="0" err="1">
                          <a:latin typeface="Bahnschrift Light" panose="020B0502040204020203" pitchFamily="34" charset="0"/>
                        </a:rPr>
                        <a:t>j</a:t>
                      </a:r>
                      <a:r>
                        <a:rPr lang="en-US" sz="2000" dirty="0">
                          <a:latin typeface="Bahnschrift Light" panose="020B0502040204020203" pitchFamily="34" charset="0"/>
                        </a:rPr>
                        <a:t>’ 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=</a:t>
                      </a:r>
                      <a:r>
                        <a:rPr lang="en-US" sz="1800" dirty="0" err="1">
                          <a:latin typeface="Bahnschrift Light" panose="020B0502040204020203" pitchFamily="34" charset="0"/>
                        </a:rPr>
                        <a:t>X</a:t>
                      </a:r>
                      <a:r>
                        <a:rPr lang="en-US" sz="1400" dirty="0" err="1">
                          <a:latin typeface="Bahnschrift Light" panose="020B0502040204020203" pitchFamily="34" charset="0"/>
                        </a:rPr>
                        <a:t>j</a:t>
                      </a:r>
                      <a:r>
                        <a:rPr lang="en-US" sz="1800" dirty="0">
                          <a:latin typeface="Bahnschrift Light" panose="020B0502040204020203" pitchFamily="34" charset="0"/>
                        </a:rPr>
                        <a:t>/s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565842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Power supply voltage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400" dirty="0"/>
                        <a:t>DD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400" dirty="0"/>
                        <a:t>DD</a:t>
                      </a:r>
                      <a:r>
                        <a:rPr lang="en-US" sz="2000" dirty="0"/>
                        <a:t>’ </a:t>
                      </a:r>
                      <a:r>
                        <a:rPr lang="en-US" sz="1800" dirty="0"/>
                        <a:t>=V</a:t>
                      </a:r>
                      <a:r>
                        <a:rPr lang="en-US" sz="1400" dirty="0"/>
                        <a:t>DD</a:t>
                      </a:r>
                      <a:r>
                        <a:rPr lang="en-US" sz="1800" dirty="0"/>
                        <a:t>/</a:t>
                      </a:r>
                      <a:r>
                        <a:rPr lang="en-US" sz="2000" dirty="0"/>
                        <a:t>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400" dirty="0"/>
                        <a:t>DD</a:t>
                      </a:r>
                      <a:r>
                        <a:rPr lang="en-US" sz="2000" dirty="0"/>
                        <a:t>’ </a:t>
                      </a:r>
                      <a:r>
                        <a:rPr lang="en-US" sz="1800" dirty="0"/>
                        <a:t>=V</a:t>
                      </a:r>
                      <a:r>
                        <a:rPr lang="en-US" sz="1400" dirty="0"/>
                        <a:t>DD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20914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Threshold voltage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600" dirty="0"/>
                        <a:t>T</a:t>
                      </a:r>
                      <a:r>
                        <a:rPr lang="en-US" sz="1200" dirty="0"/>
                        <a:t>O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600" dirty="0"/>
                        <a:t>T</a:t>
                      </a:r>
                      <a:r>
                        <a:rPr lang="en-US" sz="1200" dirty="0"/>
                        <a:t>O</a:t>
                      </a:r>
                      <a:r>
                        <a:rPr lang="en-US" sz="2000" dirty="0"/>
                        <a:t>’ =V</a:t>
                      </a:r>
                      <a:r>
                        <a:rPr lang="en-US" sz="1600" dirty="0"/>
                        <a:t>T</a:t>
                      </a:r>
                      <a:r>
                        <a:rPr lang="en-US" sz="1200" dirty="0"/>
                        <a:t>O</a:t>
                      </a:r>
                      <a:r>
                        <a:rPr lang="en-US" sz="2000" dirty="0"/>
                        <a:t>/s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</a:t>
                      </a:r>
                      <a:r>
                        <a:rPr lang="en-US" sz="1600" dirty="0"/>
                        <a:t>T</a:t>
                      </a:r>
                      <a:r>
                        <a:rPr lang="en-US" sz="1200" dirty="0"/>
                        <a:t>O</a:t>
                      </a:r>
                      <a:r>
                        <a:rPr lang="en-US" sz="2000" dirty="0"/>
                        <a:t>’ =V</a:t>
                      </a:r>
                      <a:r>
                        <a:rPr lang="en-US" sz="1600" dirty="0"/>
                        <a:t>T</a:t>
                      </a:r>
                      <a:r>
                        <a:rPr lang="en-US" sz="1200" dirty="0"/>
                        <a:t>O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287199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Doping density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  <a:r>
                        <a:rPr lang="en-US" sz="1400" dirty="0"/>
                        <a:t>A</a:t>
                      </a:r>
                      <a:r>
                        <a:rPr lang="en-US" sz="2000" dirty="0"/>
                        <a:t>, N</a:t>
                      </a:r>
                      <a:r>
                        <a:rPr lang="en-US" sz="1400" dirty="0"/>
                        <a:t>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  <a:r>
                        <a:rPr lang="en-US" sz="1400" dirty="0"/>
                        <a:t>A</a:t>
                      </a:r>
                      <a:r>
                        <a:rPr lang="en-US" sz="2000" dirty="0"/>
                        <a:t>’, N</a:t>
                      </a:r>
                      <a:r>
                        <a:rPr lang="en-US" sz="1400" dirty="0"/>
                        <a:t>D</a:t>
                      </a:r>
                      <a:r>
                        <a:rPr lang="en-US" sz="2000" dirty="0"/>
                        <a:t>’ =</a:t>
                      </a:r>
                      <a:r>
                        <a:rPr lang="en-US" sz="2000" dirty="0" err="1"/>
                        <a:t>sN</a:t>
                      </a:r>
                      <a:r>
                        <a:rPr lang="en-US" sz="1400" dirty="0" err="1"/>
                        <a:t>A</a:t>
                      </a:r>
                      <a:r>
                        <a:rPr lang="en-US" sz="1400" dirty="0"/>
                        <a:t>,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sN</a:t>
                      </a:r>
                      <a:r>
                        <a:rPr lang="en-US" sz="1400" dirty="0" err="1"/>
                        <a:t>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  <a:r>
                        <a:rPr lang="en-US" sz="1400" dirty="0"/>
                        <a:t>A</a:t>
                      </a:r>
                      <a:r>
                        <a:rPr lang="en-US" sz="2000" dirty="0"/>
                        <a:t>’, N</a:t>
                      </a:r>
                      <a:r>
                        <a:rPr lang="en-US" sz="1400" dirty="0"/>
                        <a:t>D</a:t>
                      </a:r>
                      <a:r>
                        <a:rPr lang="en-US" sz="2000" dirty="0"/>
                        <a:t>’ =s²N</a:t>
                      </a:r>
                      <a:r>
                        <a:rPr lang="en-US" sz="1400" dirty="0"/>
                        <a:t>A,</a:t>
                      </a:r>
                      <a:r>
                        <a:rPr lang="en-US" sz="2000" dirty="0"/>
                        <a:t> s²N</a:t>
                      </a:r>
                      <a:r>
                        <a:rPr lang="en-US" sz="1400" dirty="0"/>
                        <a:t>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58971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Oxide capacitance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US" sz="1400" dirty="0"/>
                        <a:t>OX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US" sz="1400" dirty="0"/>
                        <a:t>OX</a:t>
                      </a:r>
                      <a:r>
                        <a:rPr lang="en-US" sz="2000" dirty="0"/>
                        <a:t>’ =</a:t>
                      </a: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OX</a:t>
                      </a:r>
                      <a:r>
                        <a:rPr lang="en-US" sz="2000" dirty="0"/>
                        <a:t>/s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US" sz="1400" dirty="0"/>
                        <a:t>OX</a:t>
                      </a:r>
                      <a:r>
                        <a:rPr lang="en-US" sz="2000" dirty="0"/>
                        <a:t>’ =</a:t>
                      </a:r>
                      <a:r>
                        <a:rPr lang="en-US" sz="1800" dirty="0"/>
                        <a:t>C</a:t>
                      </a:r>
                      <a:r>
                        <a:rPr lang="en-US" sz="1400" dirty="0"/>
                        <a:t>OX</a:t>
                      </a:r>
                      <a:r>
                        <a:rPr lang="en-US" sz="2000" dirty="0"/>
                        <a:t>/S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56581"/>
                  </a:ext>
                </a:extLst>
              </a:tr>
              <a:tr h="605838">
                <a:tc>
                  <a:txBody>
                    <a:bodyPr/>
                    <a:lstStyle/>
                    <a:p>
                      <a:r>
                        <a:rPr lang="en-US" dirty="0"/>
                        <a:t>Drain current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lgerian" panose="04020705040A02060702" pitchFamily="82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lgerian" panose="04020705040A02060702" pitchFamily="82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lang="en-US" sz="2000" dirty="0"/>
                        <a:t> =</a:t>
                      </a:r>
                      <a:r>
                        <a:rPr lang="en-US" sz="2800" dirty="0"/>
                        <a:t>s</a:t>
                      </a:r>
                      <a:r>
                        <a:rPr lang="en-US" sz="2000" dirty="0"/>
                        <a:t>.</a:t>
                      </a:r>
                      <a:r>
                        <a:rPr lang="en-US" sz="2400" dirty="0">
                          <a:latin typeface="Algerian" panose="04020705040A02060702" pitchFamily="82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lgerian" panose="04020705040A02060702" pitchFamily="82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lang="en-US" sz="2000" dirty="0"/>
                        <a:t> =</a:t>
                      </a:r>
                      <a:r>
                        <a:rPr lang="en-US" sz="2800" dirty="0"/>
                        <a:t>s</a:t>
                      </a:r>
                      <a:r>
                        <a:rPr lang="en-US" sz="2000" dirty="0"/>
                        <a:t>.</a:t>
                      </a:r>
                      <a:r>
                        <a:rPr lang="en-US" sz="2400" dirty="0">
                          <a:latin typeface="Algerian" panose="04020705040A02060702" pitchFamily="82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93084"/>
                  </a:ext>
                </a:extLst>
              </a:tr>
              <a:tr h="463288">
                <a:tc>
                  <a:txBody>
                    <a:bodyPr/>
                    <a:lstStyle/>
                    <a:p>
                      <a:r>
                        <a:rPr lang="en-US" dirty="0"/>
                        <a:t>Power dissipation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  <a:r>
                        <a:rPr lang="en-US" sz="1400" dirty="0"/>
                        <a:t>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  <a:r>
                        <a:rPr lang="en-US" sz="1400" dirty="0"/>
                        <a:t>D</a:t>
                      </a:r>
                      <a:r>
                        <a:rPr lang="en-US" sz="2000" dirty="0"/>
                        <a:t>’ =P</a:t>
                      </a:r>
                      <a:r>
                        <a:rPr lang="en-US" sz="1400" dirty="0"/>
                        <a:t>D</a:t>
                      </a:r>
                      <a:r>
                        <a:rPr lang="en-US" sz="2000" dirty="0"/>
                        <a:t>/s</a:t>
                      </a: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  <a:r>
                        <a:rPr lang="en-US" sz="1400" dirty="0"/>
                        <a:t>D</a:t>
                      </a:r>
                      <a:r>
                        <a:rPr lang="en-US" sz="2000" dirty="0"/>
                        <a:t>’ =S.P</a:t>
                      </a:r>
                      <a:r>
                        <a:rPr lang="en-US" sz="1400" dirty="0"/>
                        <a:t>D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99344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r>
                        <a:rPr lang="en-US" dirty="0"/>
                        <a:t>Power density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</a:t>
                      </a:r>
                      <a:r>
                        <a:rPr lang="en-US" sz="1200" dirty="0"/>
                        <a:t>D</a:t>
                      </a:r>
                      <a:r>
                        <a:rPr lang="en-US" sz="2000" dirty="0"/>
                        <a:t>/Area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</a:t>
                      </a:r>
                      <a:r>
                        <a:rPr lang="en-US" sz="1200" dirty="0"/>
                        <a:t>D</a:t>
                      </a:r>
                      <a:r>
                        <a:rPr lang="en-US" sz="2000" dirty="0"/>
                        <a:t>/Area’</a:t>
                      </a:r>
                      <a:r>
                        <a:rPr lang="en-US" sz="1800" dirty="0"/>
                        <a:t> =P</a:t>
                      </a:r>
                      <a:r>
                        <a:rPr lang="en-US" sz="1100" dirty="0"/>
                        <a:t>D</a:t>
                      </a:r>
                      <a:r>
                        <a:rPr lang="en-US" sz="1800" dirty="0"/>
                        <a:t>/Area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</a:t>
                      </a:r>
                      <a:r>
                        <a:rPr lang="en-US" sz="1200" dirty="0"/>
                        <a:t>D</a:t>
                      </a:r>
                      <a:r>
                        <a:rPr lang="en-US" sz="2000" dirty="0"/>
                        <a:t>/Area’</a:t>
                      </a:r>
                      <a:r>
                        <a:rPr lang="en-US" sz="1800" dirty="0"/>
                        <a:t> =s³.P</a:t>
                      </a:r>
                      <a:r>
                        <a:rPr lang="en-US" sz="1100" dirty="0"/>
                        <a:t>D</a:t>
                      </a:r>
                      <a:r>
                        <a:rPr lang="en-US" sz="1800" dirty="0"/>
                        <a:t>/Area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0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6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300186"/>
          </a:xfrm>
        </p:spPr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cmos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9699" y="1668544"/>
            <a:ext cx="8154186" cy="47322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1963</a:t>
            </a:r>
            <a:r>
              <a:rPr lang="en-US" sz="2000" dirty="0"/>
              <a:t>: Invention by Frank </a:t>
            </a:r>
            <a:r>
              <a:rPr lang="en-US" sz="2000" dirty="0" err="1"/>
              <a:t>Wanlass</a:t>
            </a:r>
            <a:r>
              <a:rPr lang="en-US" sz="2000" dirty="0"/>
              <a:t> at Fairchild Semiconductor.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1970s</a:t>
            </a:r>
            <a:r>
              <a:rPr lang="en-US" sz="2000" dirty="0"/>
              <a:t>: Commercial adoption for low-power devices.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1980s</a:t>
            </a:r>
            <a:r>
              <a:rPr lang="en-US" sz="2000" dirty="0"/>
              <a:t>: Dominance in microprocessors and memory.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1990s</a:t>
            </a:r>
            <a:r>
              <a:rPr lang="en-US" sz="2000" dirty="0"/>
              <a:t>: Key to the rise of personal computing.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2000s</a:t>
            </a:r>
            <a:r>
              <a:rPr lang="en-US" sz="2000" dirty="0"/>
              <a:t>: Central to the mobile device revolution.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2010s</a:t>
            </a:r>
            <a:r>
              <a:rPr lang="en-US" sz="2000" dirty="0"/>
              <a:t>: Advanced techniques like </a:t>
            </a:r>
            <a:r>
              <a:rPr lang="en-US" sz="2000" dirty="0" err="1"/>
              <a:t>FinFETs</a:t>
            </a:r>
            <a:r>
              <a:rPr lang="en-US" sz="2000" dirty="0"/>
              <a:t> and high-k/metal gates.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u="sng" dirty="0"/>
              <a:t>2020s</a:t>
            </a:r>
            <a:r>
              <a:rPr lang="en-US" sz="2000" dirty="0"/>
              <a:t>: Innovations in materials, 3D integration, and quantum computing.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8BB3C9C5-E42A-059A-1FC1-AF46C3FD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6165" y="669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4765</TotalTime>
  <Words>11494</Words>
  <Application>Microsoft Office PowerPoint</Application>
  <PresentationFormat>Widescreen</PresentationFormat>
  <Paragraphs>637</Paragraphs>
  <Slides>74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3" baseType="lpstr">
      <vt:lpstr>Agency FB</vt:lpstr>
      <vt:lpstr>Algerian</vt:lpstr>
      <vt:lpstr>Arial</vt:lpstr>
      <vt:lpstr>Arial Unicode MS</vt:lpstr>
      <vt:lpstr>Bahnschrift Light</vt:lpstr>
      <vt:lpstr>Calibri</vt:lpstr>
      <vt:lpstr>Cambria Math</vt:lpstr>
      <vt:lpstr>Courier New</vt:lpstr>
      <vt:lpstr>ElsevierGulliver</vt:lpstr>
      <vt:lpstr>inherit</vt:lpstr>
      <vt:lpstr>Poppins</vt:lpstr>
      <vt:lpstr>Sitka Subheading Semibold</vt:lpstr>
      <vt:lpstr>system-ui</vt:lpstr>
      <vt:lpstr>Tw Cen MT</vt:lpstr>
      <vt:lpstr>Tw Cen MT Condensed</vt:lpstr>
      <vt:lpstr>ui-sans-serif</vt:lpstr>
      <vt:lpstr>Wingdings</vt:lpstr>
      <vt:lpstr>Wingdings 3</vt:lpstr>
      <vt:lpstr>Integral</vt:lpstr>
      <vt:lpstr>CMOS  Summer internship ppt</vt:lpstr>
      <vt:lpstr>CMOS {internship}</vt:lpstr>
      <vt:lpstr>Introduction to cmos</vt:lpstr>
      <vt:lpstr>PowerPoint Presentation</vt:lpstr>
      <vt:lpstr>Cmos   scaling</vt:lpstr>
      <vt:lpstr>PowerPoint Presentation</vt:lpstr>
      <vt:lpstr>PowerPoint Presentation</vt:lpstr>
      <vt:lpstr>PowerPoint Presentation</vt:lpstr>
      <vt:lpstr>History of cmos</vt:lpstr>
      <vt:lpstr>Working of cmos</vt:lpstr>
      <vt:lpstr>PowerPoint Presentation</vt:lpstr>
      <vt:lpstr>Cmos structure of INVERTER</vt:lpstr>
      <vt:lpstr>Cmos structure of nand gate</vt:lpstr>
      <vt:lpstr>Cmos structure of nor gate</vt:lpstr>
      <vt:lpstr>Fin-FET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 summer internship</dc:title>
  <dc:subject/>
  <dc:creator>Hitik Kumar Nayak</dc:creator>
  <cp:keywords>ppt</cp:keywords>
  <cp:lastModifiedBy>Hitik Kumar Nayak</cp:lastModifiedBy>
  <cp:revision>32</cp:revision>
  <dcterms:created xsi:type="dcterms:W3CDTF">2024-05-24T01:04:37Z</dcterms:created>
  <dcterms:modified xsi:type="dcterms:W3CDTF">2024-07-04T17:43:17Z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