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8" r:id="rId8"/>
    <p:sldId id="269" r:id="rId9"/>
    <p:sldId id="263" r:id="rId10"/>
    <p:sldId id="264" r:id="rId11"/>
    <p:sldId id="265" r:id="rId12"/>
    <p:sldId id="266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76" d="100"/>
          <a:sy n="76" d="100"/>
        </p:scale>
        <p:origin x="-48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77C3-EE4D-1B43-BFC6-AE2C64DD64D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AD09-A21F-FF41-AEE1-10A6160E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1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77C3-EE4D-1B43-BFC6-AE2C64DD64D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AD09-A21F-FF41-AEE1-10A6160E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1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77C3-EE4D-1B43-BFC6-AE2C64DD64D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AD09-A21F-FF41-AEE1-10A6160E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0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77C3-EE4D-1B43-BFC6-AE2C64DD64D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AD09-A21F-FF41-AEE1-10A6160E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9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77C3-EE4D-1B43-BFC6-AE2C64DD64D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AD09-A21F-FF41-AEE1-10A6160E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0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77C3-EE4D-1B43-BFC6-AE2C64DD64D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AD09-A21F-FF41-AEE1-10A6160E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5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77C3-EE4D-1B43-BFC6-AE2C64DD64D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AD09-A21F-FF41-AEE1-10A6160E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7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77C3-EE4D-1B43-BFC6-AE2C64DD64D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AD09-A21F-FF41-AEE1-10A6160E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8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77C3-EE4D-1B43-BFC6-AE2C64DD64D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AD09-A21F-FF41-AEE1-10A6160E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3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77C3-EE4D-1B43-BFC6-AE2C64DD64D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AD09-A21F-FF41-AEE1-10A6160E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5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77C3-EE4D-1B43-BFC6-AE2C64DD64D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AD09-A21F-FF41-AEE1-10A6160E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77C3-EE4D-1B43-BFC6-AE2C64DD64D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0AD09-A21F-FF41-AEE1-10A6160E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6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install.html" TargetMode="External"/><Relationship Id="rId2" Type="http://schemas.openxmlformats.org/officeDocument/2006/relationships/hyperlink" Target="http://www.nltk.org/install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IMC Programming Assignment 1: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spcBef>
                <a:spcPts val="6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3200" b="1" dirty="0">
                <a:solidFill>
                  <a:srgbClr val="800000"/>
                </a:solidFill>
                <a:ea typeface="SimSun" pitchFamily="2" charset="-122"/>
              </a:rPr>
              <a:t>Lecturer</a:t>
            </a:r>
            <a:r>
              <a:rPr lang="en-US" altLang="zh-CN" sz="3200" dirty="0">
                <a:solidFill>
                  <a:srgbClr val="800000"/>
                </a:solidFill>
                <a:ea typeface="SimSun" pitchFamily="2" charset="-122"/>
              </a:rPr>
              <a:t>: </a:t>
            </a:r>
            <a:r>
              <a:rPr lang="en-US" altLang="zh-CN" sz="2800" dirty="0">
                <a:solidFill>
                  <a:srgbClr val="800000"/>
                </a:solidFill>
                <a:ea typeface="SimSun" pitchFamily="2" charset="-122"/>
              </a:rPr>
              <a:t>Dr. Rajiv </a:t>
            </a:r>
            <a:r>
              <a:rPr lang="en-US" altLang="zh-CN" sz="2800" dirty="0" err="1">
                <a:solidFill>
                  <a:srgbClr val="800000"/>
                </a:solidFill>
                <a:ea typeface="SimSun" pitchFamily="2" charset="-122"/>
              </a:rPr>
              <a:t>Ratn</a:t>
            </a:r>
            <a:r>
              <a:rPr lang="en-US" altLang="zh-CN" sz="2800" dirty="0">
                <a:solidFill>
                  <a:srgbClr val="800000"/>
                </a:solidFill>
                <a:ea typeface="SimSun" pitchFamily="2" charset="-122"/>
              </a:rPr>
              <a:t> Shah, </a:t>
            </a:r>
            <a:r>
              <a:rPr lang="en-US" altLang="zh-CN" sz="2800" i="1" dirty="0">
                <a:solidFill>
                  <a:srgbClr val="002060"/>
                </a:solidFill>
                <a:ea typeface="SimSun" pitchFamily="2" charset="-122"/>
              </a:rPr>
              <a:t>rajivratn@iiitd.ac.in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3200" b="1" dirty="0">
                <a:solidFill>
                  <a:srgbClr val="800000"/>
                </a:solidFill>
                <a:ea typeface="SimSun" pitchFamily="2" charset="-122"/>
              </a:rPr>
              <a:t>TA</a:t>
            </a:r>
            <a:r>
              <a:rPr lang="en-US" altLang="zh-CN" sz="3200" dirty="0">
                <a:solidFill>
                  <a:srgbClr val="800000"/>
                </a:solidFill>
                <a:ea typeface="SimSun" pitchFamily="2" charset="-122"/>
              </a:rPr>
              <a:t>: </a:t>
            </a:r>
            <a:r>
              <a:rPr lang="it-IT" altLang="zh-CN" sz="2800" dirty="0">
                <a:solidFill>
                  <a:srgbClr val="800000"/>
                </a:solidFill>
                <a:ea typeface="SimSun" pitchFamily="2" charset="-122"/>
              </a:rPr>
              <a:t>Vaishali Dabral, </a:t>
            </a:r>
            <a:r>
              <a:rPr lang="it-IT" altLang="zh-CN" sz="2800" i="1" dirty="0">
                <a:solidFill>
                  <a:srgbClr val="002060"/>
                </a:solidFill>
                <a:ea typeface="SimSun" pitchFamily="2" charset="-122"/>
              </a:rPr>
              <a:t>vaishali17066@iiitd.ac.in</a:t>
            </a:r>
            <a:endParaRPr lang="en-US" altLang="zh-CN" sz="2800" i="1" dirty="0">
              <a:solidFill>
                <a:srgbClr val="002060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02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 (with query extension)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7444" y="1837200"/>
                <a:ext cx="10937111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Implement the </a:t>
                </a:r>
                <a:r>
                  <a:rPr lang="en-US" b="1" dirty="0" smtClean="0"/>
                  <a:t>Pseudo</a:t>
                </a:r>
                <a:r>
                  <a:rPr lang="en-US" dirty="0" smtClean="0"/>
                  <a:t> relevance feedback (see lecture notes):</a:t>
                </a:r>
              </a:p>
              <a:p>
                <a:pPr lvl="1"/>
                <a:r>
                  <a:rPr lang="en-US" dirty="0" smtClean="0"/>
                  <a:t>User issues query Q</a:t>
                </a:r>
              </a:p>
              <a:p>
                <a:pPr lvl="1"/>
                <a:r>
                  <a:rPr lang="en-US" dirty="0" smtClean="0"/>
                  <a:t>System returns top N relevant documents,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}, 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=1,…,</m:t>
                    </m:r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</m:oMath>
                </a14:m>
                <a:endParaRPr lang="en-US" b="0" i="1" dirty="0" smtClean="0">
                  <a:latin typeface="Cambria Math" charset="0"/>
                </a:endParaRPr>
              </a:p>
              <a:p>
                <a:pPr lvl="1"/>
                <a:r>
                  <a:rPr lang="en-US" b="0" dirty="0" smtClean="0"/>
                  <a:t>User provides relevance judgment,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}, 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=1,…,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Compute weights of terms to be added to query: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∗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𝑁𝑅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b="0" dirty="0" smtClean="0">
                    <a:ea typeface="Cambria Math" charset="0"/>
                    <a:cs typeface="Cambria Math" charset="0"/>
                  </a:rPr>
                  <a:t>      (R: relevant documents, NR: non relevant)</a:t>
                </a:r>
                <a:endParaRPr lang="en-US" dirty="0" smtClean="0"/>
              </a:p>
              <a:p>
                <a:pPr lvl="1"/>
                <a:r>
                  <a:rPr lang="en-US" b="0" dirty="0" smtClean="0">
                    <a:ea typeface="Cambria Math" charset="0"/>
                    <a:cs typeface="Cambria Math" charset="0"/>
                  </a:rPr>
                  <a:t>Select top n terms,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}, </m:t>
                    </m:r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</a:rPr>
                      <m:t>=2,…,</m:t>
                    </m:r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}</m:t>
                    </m:r>
                  </m:oMath>
                </a14:m>
                <a:endParaRPr lang="en-US" b="0" dirty="0" smtClean="0"/>
              </a:p>
              <a:p>
                <a:pPr lvl="1"/>
                <a:endParaRPr lang="en-US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444" y="1837200"/>
                <a:ext cx="10937111" cy="4351338"/>
              </a:xfrm>
              <a:blipFill rotWithShape="0">
                <a:blip r:embed="rId2"/>
                <a:stretch>
                  <a:fillRect l="-100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1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glance at the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79" y="2021782"/>
            <a:ext cx="7886700" cy="118110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27444" y="3622876"/>
            <a:ext cx="10937111" cy="2565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 smtClean="0"/>
              <a:t>sim_matrix</a:t>
            </a:r>
            <a:r>
              <a:rPr lang="en-US" i="1" dirty="0" smtClean="0"/>
              <a:t>[</a:t>
            </a:r>
            <a:r>
              <a:rPr lang="en-US" i="1" dirty="0" err="1"/>
              <a:t>i</a:t>
            </a:r>
            <a:r>
              <a:rPr lang="en-US" i="1" dirty="0" err="1" smtClean="0"/>
              <a:t>,j</a:t>
            </a:r>
            <a:r>
              <a:rPr lang="en-US" i="1" dirty="0" smtClean="0"/>
              <a:t>] </a:t>
            </a:r>
            <a:r>
              <a:rPr lang="en-US" dirty="0" smtClean="0"/>
              <a:t>contains the cosine similarity between document </a:t>
            </a:r>
            <a:r>
              <a:rPr lang="en-US" i="1" dirty="0" err="1" smtClean="0"/>
              <a:t>i</a:t>
            </a:r>
            <a:r>
              <a:rPr lang="en-US" dirty="0" smtClean="0"/>
              <a:t> and query </a:t>
            </a:r>
            <a:r>
              <a:rPr lang="en-US" i="1" dirty="0" smtClean="0"/>
              <a:t>j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top k relevant document for query </a:t>
            </a:r>
            <a:r>
              <a:rPr lang="en-US" i="1" dirty="0" smtClean="0"/>
              <a:t>q</a:t>
            </a:r>
            <a:r>
              <a:rPr lang="en-US" dirty="0" smtClean="0"/>
              <a:t> can be obtained with: </a:t>
            </a:r>
            <a:r>
              <a:rPr lang="en-US" i="1" dirty="0" err="1" smtClean="0"/>
              <a:t>np.argsort</a:t>
            </a:r>
            <a:r>
              <a:rPr lang="en-US" i="1" dirty="0" smtClean="0"/>
              <a:t>(-</a:t>
            </a:r>
            <a:r>
              <a:rPr lang="en-US" i="1" dirty="0" err="1" smtClean="0"/>
              <a:t>rf_sim_matrix</a:t>
            </a:r>
            <a:r>
              <a:rPr lang="en-US" i="1" dirty="0" smtClean="0"/>
              <a:t>[:, </a:t>
            </a:r>
            <a:r>
              <a:rPr lang="en-US" i="1" dirty="0" err="1" smtClean="0"/>
              <a:t>i</a:t>
            </a:r>
            <a:r>
              <a:rPr lang="en-US" i="1" dirty="0" smtClean="0"/>
              <a:t>])[:k]</a:t>
            </a:r>
          </a:p>
          <a:p>
            <a:r>
              <a:rPr lang="en-US" i="1" dirty="0" err="1" smtClean="0"/>
              <a:t>Evaluate_retrieval</a:t>
            </a:r>
            <a:r>
              <a:rPr lang="en-US" i="1" dirty="0" smtClean="0"/>
              <a:t>(</a:t>
            </a:r>
            <a:r>
              <a:rPr lang="mr-IN" i="1" dirty="0" smtClean="0"/>
              <a:t>…</a:t>
            </a:r>
            <a:r>
              <a:rPr lang="en-US" i="1" dirty="0" smtClean="0"/>
              <a:t>) </a:t>
            </a:r>
            <a:r>
              <a:rPr lang="en-US" dirty="0" smtClean="0"/>
              <a:t>computes and prints the Mean Average Precision</a:t>
            </a:r>
          </a:p>
          <a:p>
            <a:pPr marL="0" indent="0">
              <a:buNone/>
            </a:pPr>
            <a:endParaRPr lang="en-US" dirty="0"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glance at the code (2)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" t="1784"/>
          <a:stretch/>
        </p:blipFill>
        <p:spPr>
          <a:xfrm>
            <a:off x="1312199" y="1501163"/>
            <a:ext cx="9567602" cy="476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5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444" y="1837200"/>
            <a:ext cx="109371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Relevance feedback (7.5 marks)</a:t>
            </a:r>
          </a:p>
          <a:p>
            <a:pPr lvl="1"/>
            <a:r>
              <a:rPr lang="en-US" dirty="0" smtClean="0"/>
              <a:t>Implementation </a:t>
            </a:r>
          </a:p>
          <a:p>
            <a:pPr lvl="1"/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Folder structure</a:t>
            </a:r>
          </a:p>
          <a:p>
            <a:pPr lvl="1"/>
            <a:r>
              <a:rPr lang="en-US" dirty="0" smtClean="0"/>
              <a:t>README</a:t>
            </a:r>
          </a:p>
          <a:p>
            <a:r>
              <a:rPr lang="en-US" dirty="0" smtClean="0"/>
              <a:t>Additional (</a:t>
            </a:r>
            <a:r>
              <a:rPr lang="en-US" dirty="0" err="1" smtClean="0"/>
              <a:t>Upto</a:t>
            </a:r>
            <a:r>
              <a:rPr lang="en-US" dirty="0" smtClean="0"/>
              <a:t> 2.5 marks)</a:t>
            </a:r>
          </a:p>
          <a:p>
            <a:pPr lvl="1"/>
            <a:r>
              <a:rPr lang="en-US" dirty="0"/>
              <a:t>Enhanced UI</a:t>
            </a:r>
          </a:p>
          <a:p>
            <a:pPr lvl="1"/>
            <a:r>
              <a:rPr lang="en-US" dirty="0" smtClean="0"/>
              <a:t>Details </a:t>
            </a:r>
            <a:r>
              <a:rPr lang="en-US" dirty="0"/>
              <a:t>of </a:t>
            </a:r>
            <a:r>
              <a:rPr lang="en-US" dirty="0" smtClean="0"/>
              <a:t>proposed </a:t>
            </a:r>
            <a:r>
              <a:rPr lang="en-US" dirty="0"/>
              <a:t>advance techniques</a:t>
            </a:r>
          </a:p>
          <a:p>
            <a:pPr lvl="1"/>
            <a:r>
              <a:rPr lang="en-US" dirty="0" smtClean="0"/>
              <a:t>Implementing the proposed advance techniques </a:t>
            </a:r>
          </a:p>
          <a:p>
            <a:pPr lvl="1"/>
            <a:r>
              <a:rPr lang="en-US" dirty="0" smtClean="0"/>
              <a:t>Comparison with Relevance feedback</a:t>
            </a:r>
          </a:p>
          <a:p>
            <a:pPr lvl="1"/>
            <a:endParaRPr lang="en-US" b="0" dirty="0" smtClean="0"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48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Notes</a:t>
            </a:r>
          </a:p>
          <a:p>
            <a:r>
              <a:rPr lang="en-US" dirty="0" smtClean="0"/>
              <a:t>Salton and Buckley, Improving Retrieval Performance by Relevance Feedback, Journal of the American Society for Information Science, 1990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/>
              <a:t>Submit </a:t>
            </a:r>
            <a:r>
              <a:rPr lang="en-US" b="1" dirty="0"/>
              <a:t>to </a:t>
            </a:r>
            <a:r>
              <a:rPr lang="en-US" b="1" dirty="0" err="1"/>
              <a:t>BackPack</a:t>
            </a:r>
            <a:r>
              <a:rPr lang="en-US" b="1" dirty="0"/>
              <a:t> by August </a:t>
            </a:r>
            <a:r>
              <a:rPr lang="en-US" b="1" dirty="0" smtClean="0"/>
              <a:t>31, 2018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task: Text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14" y="2810518"/>
            <a:ext cx="4514356" cy="192352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Given a textual query, rank a collection of documents according to relevancy.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070" y="1620458"/>
            <a:ext cx="6963141" cy="476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Dataset: Medline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of articles from a medical journal</a:t>
            </a:r>
          </a:p>
          <a:p>
            <a:r>
              <a:rPr lang="en-US" dirty="0" smtClean="0"/>
              <a:t>1033 documents, 30 (textual) queries</a:t>
            </a:r>
          </a:p>
          <a:p>
            <a:pPr lvl="1"/>
            <a:r>
              <a:rPr lang="en-US" dirty="0" smtClean="0"/>
              <a:t>Query Example: “electron microscopy of lung or bronchi.”</a:t>
            </a:r>
          </a:p>
          <a:p>
            <a:r>
              <a:rPr lang="en-US" dirty="0" smtClean="0"/>
              <a:t>Three files:</a:t>
            </a:r>
          </a:p>
          <a:p>
            <a:pPr lvl="1"/>
            <a:r>
              <a:rPr lang="en-US" dirty="0" err="1" smtClean="0"/>
              <a:t>med.all</a:t>
            </a:r>
            <a:r>
              <a:rPr lang="en-US" dirty="0" smtClean="0"/>
              <a:t>: contains the 1033 documents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ed.que</a:t>
            </a:r>
            <a:r>
              <a:rPr lang="en-US" dirty="0" smtClean="0"/>
              <a:t>: contains the 30 queries</a:t>
            </a:r>
          </a:p>
          <a:p>
            <a:pPr lvl="1"/>
            <a:r>
              <a:rPr lang="en-US" dirty="0" err="1" smtClean="0"/>
              <a:t>med.rel</a:t>
            </a:r>
            <a:r>
              <a:rPr lang="en-US" dirty="0" smtClean="0"/>
              <a:t>: contains the ground truth (which documents are relevant for each query)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6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provided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(self-explanatory) to do the following operations:</a:t>
            </a:r>
          </a:p>
          <a:p>
            <a:pPr lvl="1"/>
            <a:r>
              <a:rPr lang="en-US" dirty="0" smtClean="0"/>
              <a:t>Loading the dataset</a:t>
            </a:r>
          </a:p>
          <a:p>
            <a:pPr lvl="1"/>
            <a:r>
              <a:rPr lang="en-US" dirty="0" smtClean="0"/>
              <a:t>Performing text search using TF-IDF</a:t>
            </a:r>
          </a:p>
          <a:p>
            <a:pPr lvl="1"/>
            <a:r>
              <a:rPr lang="en-US" dirty="0" smtClean="0"/>
              <a:t>Evaluating performances with MAP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README.txt</a:t>
            </a:r>
            <a:r>
              <a:rPr lang="en-US" dirty="0" smtClean="0"/>
              <a:t> with the instructions to run the code</a:t>
            </a:r>
          </a:p>
        </p:txBody>
      </p:sp>
    </p:spTree>
    <p:extLst>
      <p:ext uri="{BB962C8B-B14F-4D97-AF65-F5344CB8AC3E}">
        <p14:creationId xmlns:p14="http://schemas.microsoft.com/office/powerpoint/2010/main" val="27742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Implement the relevance feedback function (see lecture notes):</a:t>
            </a:r>
          </a:p>
          <a:p>
            <a:pPr lvl="1"/>
            <a:r>
              <a:rPr lang="en-US" dirty="0" smtClean="0"/>
              <a:t>Using vector adjustment only</a:t>
            </a:r>
          </a:p>
          <a:p>
            <a:pPr lvl="1"/>
            <a:r>
              <a:rPr lang="en-US" dirty="0" smtClean="0"/>
              <a:t>Using vector adjustment and query extension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Performance (MAP) is expected to increase with the relevance feedback function</a:t>
            </a:r>
          </a:p>
          <a:p>
            <a:r>
              <a:rPr lang="en-US" dirty="0" smtClean="0"/>
              <a:t>Please, write you code in the file ‘</a:t>
            </a:r>
            <a:r>
              <a:rPr lang="en-US" dirty="0" err="1" smtClean="0"/>
              <a:t>relevance_feedback.py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</a:t>
            </a:r>
            <a:r>
              <a:rPr lang="en-US" dirty="0" smtClean="0"/>
              <a:t>ownload the required Python packages:  </a:t>
            </a:r>
          </a:p>
          <a:p>
            <a:pPr lvl="1"/>
            <a:r>
              <a:rPr lang="en-US" dirty="0" err="1" smtClean="0"/>
              <a:t>nltk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http://www.nltk.org/install.html</a:t>
            </a:r>
            <a:endParaRPr lang="en-US" dirty="0"/>
          </a:p>
          <a:p>
            <a:pPr lvl="1"/>
            <a:r>
              <a:rPr lang="en-US" dirty="0" err="1" smtClean="0"/>
              <a:t>sklearn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http://scikit-learn.org/stable/install.html</a:t>
            </a:r>
            <a:endParaRPr lang="en-US" dirty="0" smtClean="0"/>
          </a:p>
          <a:p>
            <a:r>
              <a:rPr lang="en-US" dirty="0" smtClean="0"/>
              <a:t>Download the package ‘</a:t>
            </a:r>
            <a:r>
              <a:rPr lang="en-US" dirty="0" err="1" smtClean="0"/>
              <a:t>punkt</a:t>
            </a:r>
            <a:r>
              <a:rPr lang="en-US" dirty="0" smtClean="0"/>
              <a:t>’ with </a:t>
            </a:r>
            <a:r>
              <a:rPr lang="en-US" dirty="0" err="1" smtClean="0"/>
              <a:t>nltk</a:t>
            </a:r>
            <a:r>
              <a:rPr lang="en-US" dirty="0" smtClean="0"/>
              <a:t> (for tokenization):</a:t>
            </a:r>
            <a:endParaRPr lang="en-US" dirty="0"/>
          </a:p>
          <a:p>
            <a:pPr lvl="1"/>
            <a:r>
              <a:rPr lang="en-US" dirty="0" smtClean="0"/>
              <a:t>Open Python, run the commands ‘import </a:t>
            </a:r>
            <a:r>
              <a:rPr lang="en-US" dirty="0" err="1" smtClean="0"/>
              <a:t>nltk</a:t>
            </a:r>
            <a:r>
              <a:rPr lang="en-US" dirty="0" smtClean="0"/>
              <a:t>’ and ‘</a:t>
            </a:r>
            <a:r>
              <a:rPr lang="en-US" dirty="0" err="1" smtClean="0"/>
              <a:t>nltk.download</a:t>
            </a:r>
            <a:r>
              <a:rPr lang="en-US" dirty="0" smtClean="0"/>
              <a:t>()’, go to the tab Models and search for the package ‘</a:t>
            </a:r>
            <a:r>
              <a:rPr lang="en-US" dirty="0" err="1" smtClean="0"/>
              <a:t>punkt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Unzip the project file ‘imc_lab1.zip' anywhere on the filesystem</a:t>
            </a:r>
          </a:p>
          <a:p>
            <a:r>
              <a:rPr lang="en-US" dirty="0"/>
              <a:t>U</a:t>
            </a:r>
            <a:r>
              <a:rPr lang="en-US" dirty="0" smtClean="0"/>
              <a:t>nzip the dataset file '</a:t>
            </a:r>
            <a:r>
              <a:rPr lang="en-US" dirty="0" err="1" smtClean="0"/>
              <a:t>med.tar.gz</a:t>
            </a:r>
            <a:r>
              <a:rPr lang="en-US" dirty="0" smtClean="0"/>
              <a:t>' in the folder /data</a:t>
            </a:r>
          </a:p>
          <a:p>
            <a:r>
              <a:rPr lang="en-US" dirty="0"/>
              <a:t>R</a:t>
            </a:r>
            <a:r>
              <a:rPr lang="en-US" dirty="0" smtClean="0"/>
              <a:t>un the python file 'lab1.py' </a:t>
            </a:r>
          </a:p>
          <a:p>
            <a:pPr lvl="1"/>
            <a:r>
              <a:rPr lang="en-US" dirty="0" smtClean="0"/>
              <a:t>on Linux or Mac, open a terminal, cd to ‘imc_lab1/' and execute 'python lab1.py'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midasIIITD</a:t>
            </a:r>
            <a:r>
              <a:rPr lang="en-US" dirty="0" smtClean="0"/>
              <a:t>$  python lab1.py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Baseline Retrieval</a:t>
            </a:r>
            <a:br>
              <a:rPr lang="en-US" dirty="0" smtClean="0"/>
            </a:br>
            <a:r>
              <a:rPr lang="en-US" dirty="0" smtClean="0"/>
              <a:t>MAP</a:t>
            </a:r>
            <a:r>
              <a:rPr lang="en-US" dirty="0"/>
              <a:t>: 0.518385904086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Retrieval with Relevance Feedback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MAP: </a:t>
            </a:r>
            <a:r>
              <a:rPr lang="en-US" dirty="0" smtClean="0"/>
              <a:t>0.518385904086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Retrieval with Relevance </a:t>
            </a:r>
            <a:r>
              <a:rPr lang="en-US" dirty="0" smtClean="0"/>
              <a:t>Feedback and Query Expansion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MAP: 0.518385904086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3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 (vector adjustment only)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7444" y="1837200"/>
                <a:ext cx="10937111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Implement the </a:t>
                </a:r>
                <a:r>
                  <a:rPr lang="en-US" b="1" dirty="0" smtClean="0"/>
                  <a:t>Pseudo</a:t>
                </a:r>
                <a:r>
                  <a:rPr lang="en-US" dirty="0" smtClean="0"/>
                  <a:t> relevance feedback (see lecture notes):</a:t>
                </a:r>
              </a:p>
              <a:p>
                <a:pPr lvl="1"/>
                <a:r>
                  <a:rPr lang="en-US" dirty="0" smtClean="0"/>
                  <a:t>User issues query Q</a:t>
                </a:r>
              </a:p>
              <a:p>
                <a:pPr lvl="1"/>
                <a:r>
                  <a:rPr lang="en-US" dirty="0" smtClean="0"/>
                  <a:t>System returns top N relevant documents,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}, 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=1,…,</m:t>
                    </m:r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</m:oMath>
                </a14:m>
                <a:endParaRPr lang="en-US" b="0" i="1" dirty="0" smtClean="0">
                  <a:latin typeface="Cambria Math" charset="0"/>
                </a:endParaRPr>
              </a:p>
              <a:p>
                <a:pPr lvl="1"/>
                <a:r>
                  <a:rPr lang="en-US" b="0" dirty="0" smtClean="0"/>
                  <a:t>User provides relevance judgment,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}, 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=1,…,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Compute weights of terms to be added to query (vector adjustment):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∗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𝑁𝑅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b="0" dirty="0" smtClean="0">
                    <a:ea typeface="Cambria Math" charset="0"/>
                    <a:cs typeface="Cambria Math" charset="0"/>
                  </a:rPr>
                  <a:t>      (R: relevant documents, NR: non relevant)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Can also:</a:t>
                </a:r>
              </a:p>
              <a:p>
                <a:r>
                  <a:rPr lang="en-US" dirty="0" smtClean="0"/>
                  <a:t>perform more iterations</a:t>
                </a:r>
              </a:p>
              <a:p>
                <a:r>
                  <a:rPr lang="en-US" dirty="0"/>
                  <a:t>t</a:t>
                </a:r>
                <a:r>
                  <a:rPr lang="en-US" b="0" dirty="0" smtClean="0"/>
                  <a:t>ry different values for weights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b="0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endParaRPr lang="en-US" b="0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444" y="1837200"/>
                <a:ext cx="10937111" cy="4351338"/>
              </a:xfrm>
              <a:blipFill rotWithShape="0">
                <a:blip r:embed="rId2"/>
                <a:stretch>
                  <a:fillRect l="-1171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6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707</Words>
  <Application>Microsoft Office PowerPoint</Application>
  <PresentationFormat>Custom</PresentationFormat>
  <Paragraphs>80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IMC Programming Assignment 1: Instructions</vt:lpstr>
      <vt:lpstr>Information</vt:lpstr>
      <vt:lpstr>The task: Text Search</vt:lpstr>
      <vt:lpstr>The Dataset: Medline Collection</vt:lpstr>
      <vt:lpstr>What is provided</vt:lpstr>
      <vt:lpstr>What you need to do</vt:lpstr>
      <vt:lpstr>How to run the code</vt:lpstr>
      <vt:lpstr>How to run the code</vt:lpstr>
      <vt:lpstr>Relevance Feedback (vector adjustment only)</vt:lpstr>
      <vt:lpstr>Relevance Feedback (with query extension) </vt:lpstr>
      <vt:lpstr>A glance at the code</vt:lpstr>
      <vt:lpstr>A glance at the code (2)</vt:lpstr>
      <vt:lpstr>Assessment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CS2108 Lab1 Instructions</dc:title>
  <dc:creator>Gelli Francesco</dc:creator>
  <cp:lastModifiedBy>Anoop</cp:lastModifiedBy>
  <cp:revision>41</cp:revision>
  <dcterms:created xsi:type="dcterms:W3CDTF">2017-08-10T07:34:19Z</dcterms:created>
  <dcterms:modified xsi:type="dcterms:W3CDTF">2018-08-07T07:46:50Z</dcterms:modified>
</cp:coreProperties>
</file>