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480" r:id="rId2"/>
    <p:sldId id="748" r:id="rId3"/>
    <p:sldId id="663" r:id="rId4"/>
    <p:sldId id="749" r:id="rId5"/>
    <p:sldId id="755" r:id="rId6"/>
    <p:sldId id="751" r:id="rId7"/>
    <p:sldId id="687" r:id="rId8"/>
    <p:sldId id="679" r:id="rId9"/>
    <p:sldId id="759" r:id="rId10"/>
    <p:sldId id="761" r:id="rId11"/>
    <p:sldId id="762" r:id="rId12"/>
    <p:sldId id="763" r:id="rId13"/>
    <p:sldId id="764" r:id="rId14"/>
    <p:sldId id="765" r:id="rId15"/>
    <p:sldId id="766" r:id="rId16"/>
    <p:sldId id="767" r:id="rId17"/>
    <p:sldId id="752" r:id="rId18"/>
    <p:sldId id="756" r:id="rId19"/>
    <p:sldId id="75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38" autoAdjust="0"/>
    <p:restoredTop sz="70736" autoAdjust="0"/>
  </p:normalViewPr>
  <p:slideViewPr>
    <p:cSldViewPr snapToGrid="0">
      <p:cViewPr varScale="1">
        <p:scale>
          <a:sx n="61" d="100"/>
          <a:sy n="61" d="100"/>
        </p:scale>
        <p:origin x="3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389B79-8538-434B-B9F6-72C54FCB4A18}" type="datetimeFigureOut">
              <a:rPr lang="en-US" smtClean="0"/>
              <a:t>27/10/2018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CBE04C-4AC9-4378-BC64-D660DA0CD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0820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BE04C-4AC9-4378-BC64-D660DA0CDE9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3877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BE04C-4AC9-4378-BC64-D660DA0CDE9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1331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BE04C-4AC9-4378-BC64-D660DA0CDE9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7696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BE04C-4AC9-4378-BC64-D660DA0CDE9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5608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BE04C-4AC9-4378-BC64-D660DA0CDE9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8914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BE04C-4AC9-4378-BC64-D660DA0CDE9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2214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BE04C-4AC9-4378-BC64-D660DA0CDE9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0947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 startAt="4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BE04C-4AC9-4378-BC64-D660DA0CDE9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0658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 startAt="4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BE04C-4AC9-4378-BC64-D660DA0CDE9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0724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 startAt="4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BE04C-4AC9-4378-BC64-D660DA0CDE9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681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BE04C-4AC9-4378-BC64-D660DA0CDE9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2530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BE04C-4AC9-4378-BC64-D660DA0CDE9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634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BE04C-4AC9-4378-BC64-D660DA0CDE9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5223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 defTabSz="990478"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BE04C-4AC9-4378-BC64-D660DA0CDE9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5886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BE04C-4AC9-4378-BC64-D660DA0CDE9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692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BE04C-4AC9-4378-BC64-D660DA0CDE9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0449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BE04C-4AC9-4378-BC64-D660DA0CDE9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7758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BE04C-4AC9-4378-BC64-D660DA0CDE9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7995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CF98D-6F4C-45D6-8DB6-0029CE9B9B68}" type="datetimeFigureOut">
              <a:rPr lang="en-US" smtClean="0"/>
              <a:t>27/10/2018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0B457-0A89-48DD-A685-615ADCD18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726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CF98D-6F4C-45D6-8DB6-0029CE9B9B68}" type="datetimeFigureOut">
              <a:rPr lang="en-US" smtClean="0"/>
              <a:t>27/10/2018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0B457-0A89-48DD-A685-615ADCD18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008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CF98D-6F4C-45D6-8DB6-0029CE9B9B68}" type="datetimeFigureOut">
              <a:rPr lang="en-US" smtClean="0"/>
              <a:t>27/10/2018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0B457-0A89-48DD-A685-615ADCD18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343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CF98D-6F4C-45D6-8DB6-0029CE9B9B68}" type="datetimeFigureOut">
              <a:rPr lang="en-US" smtClean="0"/>
              <a:t>27/10/2018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0B457-0A89-48DD-A685-615ADCD18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033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CF98D-6F4C-45D6-8DB6-0029CE9B9B68}" type="datetimeFigureOut">
              <a:rPr lang="en-US" smtClean="0"/>
              <a:t>27/10/2018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0B457-0A89-48DD-A685-615ADCD18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783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CF98D-6F4C-45D6-8DB6-0029CE9B9B68}" type="datetimeFigureOut">
              <a:rPr lang="en-US" smtClean="0"/>
              <a:t>27/10/2018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0B457-0A89-48DD-A685-615ADCD18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776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CF98D-6F4C-45D6-8DB6-0029CE9B9B68}" type="datetimeFigureOut">
              <a:rPr lang="en-US" smtClean="0"/>
              <a:t>27/10/2018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0B457-0A89-48DD-A685-615ADCD18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828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CF98D-6F4C-45D6-8DB6-0029CE9B9B68}" type="datetimeFigureOut">
              <a:rPr lang="en-US" smtClean="0"/>
              <a:t>27/10/2018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0B457-0A89-48DD-A685-615ADCD18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366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CF98D-6F4C-45D6-8DB6-0029CE9B9B68}" type="datetimeFigureOut">
              <a:rPr lang="en-US" smtClean="0"/>
              <a:t>27/10/2018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0B457-0A89-48DD-A685-615ADCD18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38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CF98D-6F4C-45D6-8DB6-0029CE9B9B68}" type="datetimeFigureOut">
              <a:rPr lang="en-US" smtClean="0"/>
              <a:t>27/10/2018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0B457-0A89-48DD-A685-615ADCD18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316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CF98D-6F4C-45D6-8DB6-0029CE9B9B68}" type="datetimeFigureOut">
              <a:rPr lang="en-US" smtClean="0"/>
              <a:t>27/10/2018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0B457-0A89-48DD-A685-615ADCD18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053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FCF98D-6F4C-45D6-8DB6-0029CE9B9B68}" type="datetimeFigureOut">
              <a:rPr lang="en-US" smtClean="0"/>
              <a:t>27/10/2018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10B457-0A89-48DD-A685-615ADCD18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658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and Counting </a:t>
            </a:r>
            <a:r>
              <a:rPr lang="en-US" dirty="0" smtClean="0"/>
              <a:t>- </a:t>
            </a:r>
            <a:r>
              <a:rPr lang="en-US" dirty="0"/>
              <a:t>E</a:t>
            </a:r>
            <a:r>
              <a:rPr lang="en-US" dirty="0" smtClean="0"/>
              <a:t>xercises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24557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en-US" sz="1800" dirty="0" smtClean="0"/>
              <a:t>Find </a:t>
            </a:r>
            <a:r>
              <a:rPr lang="en-US" altLang="en-US" sz="1800" dirty="0"/>
              <a:t>top 10 files by size in your home directory including the </a:t>
            </a:r>
            <a:r>
              <a:rPr lang="en-US" altLang="en-US" sz="1800" dirty="0" smtClean="0"/>
              <a:t>subdirectories. Sort them by size and print the result including the size and the name of the file (hint: use find with -size and -exec ls -s parameters)  </a:t>
            </a:r>
            <a:endParaRPr lang="en-US" altLang="en-US" sz="1800" dirty="0"/>
          </a:p>
          <a:p>
            <a:pPr marL="514350" indent="-514350">
              <a:buFont typeface="+mj-lt"/>
              <a:buAutoNum type="arabicPeriod"/>
            </a:pPr>
            <a:r>
              <a:rPr lang="en-US" sz="1800" dirty="0" smtClean="0"/>
              <a:t>Create </a:t>
            </a:r>
            <a:r>
              <a:rPr lang="en-US" sz="1800" dirty="0"/>
              <a:t>a dummy file with this command : </a:t>
            </a:r>
            <a:r>
              <a:rPr lang="en-US" sz="1800" dirty="0" err="1"/>
              <a:t>seq</a:t>
            </a:r>
            <a:r>
              <a:rPr lang="en-US" sz="1800" dirty="0"/>
              <a:t> </a:t>
            </a:r>
            <a:r>
              <a:rPr lang="en-US" sz="1800" dirty="0" smtClean="0"/>
              <a:t>15&gt; 20lines.txt; </a:t>
            </a:r>
            <a:r>
              <a:rPr lang="en-US" sz="1800" dirty="0" err="1" smtClean="0"/>
              <a:t>seq</a:t>
            </a:r>
            <a:r>
              <a:rPr lang="en-US" sz="1800" dirty="0" smtClean="0"/>
              <a:t> 9 1 20 &gt;&gt;</a:t>
            </a:r>
            <a:r>
              <a:rPr lang="en-US" sz="1800" dirty="0"/>
              <a:t> </a:t>
            </a:r>
            <a:r>
              <a:rPr lang="en-US" sz="1800" dirty="0" smtClean="0"/>
              <a:t>20lines.txt; echo"20\n20</a:t>
            </a:r>
            <a:r>
              <a:rPr lang="en-US" sz="1800" dirty="0"/>
              <a:t>" &gt;&gt; </a:t>
            </a:r>
            <a:r>
              <a:rPr lang="en-US" sz="1800" dirty="0" smtClean="0"/>
              <a:t>20lines.txt; (check the content of file first)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sz="1600" dirty="0" smtClean="0"/>
              <a:t>Sort the lines of file based on </a:t>
            </a:r>
            <a:r>
              <a:rPr lang="en-US" sz="1600" dirty="0"/>
              <a:t>alphanumeric </a:t>
            </a:r>
            <a:r>
              <a:rPr lang="en-US" sz="1600" dirty="0" smtClean="0"/>
              <a:t>characters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sz="1600" dirty="0" smtClean="0"/>
              <a:t>Sort the lines of file based on numeric values and eliminate the duplicates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sz="1600" dirty="0" smtClean="0"/>
              <a:t>Print all duplicated lines of the file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sz="1600" dirty="0" smtClean="0"/>
              <a:t>Print the line which has most repetitions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sz="1600" dirty="0" smtClean="0"/>
              <a:t>Print all lines with the number of repetitions sorted by the number of repetitions from lowest to highest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/>
              <a:t>Create </a:t>
            </a:r>
            <a:r>
              <a:rPr lang="en-US" sz="1800" dirty="0" smtClean="0"/>
              <a:t>another file </a:t>
            </a:r>
            <a:r>
              <a:rPr lang="en-US" sz="1800" dirty="0"/>
              <a:t>with this command : </a:t>
            </a:r>
            <a:r>
              <a:rPr lang="en-US" sz="1800" dirty="0" err="1" smtClean="0"/>
              <a:t>seq</a:t>
            </a:r>
            <a:r>
              <a:rPr lang="en-US" sz="1800" dirty="0" smtClean="0"/>
              <a:t> 0 2 40 &gt; 20lines2.txt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sz="1600" dirty="0" smtClean="0"/>
              <a:t>Create 3</a:t>
            </a:r>
            <a:r>
              <a:rPr lang="en-US" sz="1600" baseline="30000" dirty="0" smtClean="0"/>
              <a:t>rd</a:t>
            </a:r>
            <a:r>
              <a:rPr lang="en-US" sz="1600" dirty="0" smtClean="0"/>
              <a:t> file from the first two but without duplicates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sz="1600" dirty="0" smtClean="0"/>
              <a:t>Merge the first two files. Print unique lines together with the number of occurrences  inside the merged file and sorted based on line content.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/>
              <a:t>Go to ~/Data/</a:t>
            </a:r>
            <a:r>
              <a:rPr lang="en-US" sz="1800" dirty="0" err="1"/>
              <a:t>opentraveldata</a:t>
            </a:r>
            <a:r>
              <a:rPr lang="en-US" sz="1800" dirty="0"/>
              <a:t>. Get </a:t>
            </a:r>
            <a:r>
              <a:rPr lang="en-US" sz="1800" dirty="0" smtClean="0"/>
              <a:t>the line with the highest number of engines using sort.</a:t>
            </a:r>
          </a:p>
        </p:txBody>
      </p:sp>
    </p:spTree>
    <p:extLst>
      <p:ext uri="{BB962C8B-B14F-4D97-AF65-F5344CB8AC3E}">
        <p14:creationId xmlns:p14="http://schemas.microsoft.com/office/powerpoint/2010/main" val="827463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compressed </a:t>
            </a:r>
            <a:r>
              <a:rPr lang="en-US" dirty="0" smtClean="0"/>
              <a:t>Files – Exercises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828867" cy="4710642"/>
          </a:xfrm>
        </p:spPr>
        <p:txBody>
          <a:bodyPr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800" dirty="0" err="1"/>
              <a:t>zless</a:t>
            </a:r>
            <a:r>
              <a:rPr lang="en-US" sz="1800" dirty="0"/>
              <a:t> On_Time_On_Time_Performance_2015_1.zip </a:t>
            </a:r>
            <a:endParaRPr lang="en-US" sz="18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1800" dirty="0" err="1" smtClean="0"/>
              <a:t>zcat</a:t>
            </a:r>
            <a:r>
              <a:rPr lang="en-US" sz="1800" dirty="0" smtClean="0"/>
              <a:t> </a:t>
            </a:r>
            <a:r>
              <a:rPr lang="en-US" sz="1800" dirty="0"/>
              <a:t>On_Time_On_Time_Performance_2015_1.zip </a:t>
            </a:r>
            <a:r>
              <a:rPr lang="en-US" sz="1800" dirty="0" smtClean="0"/>
              <a:t>|head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 </a:t>
            </a:r>
            <a:r>
              <a:rPr lang="en-US" sz="1800" dirty="0" err="1" smtClean="0"/>
              <a:t>zcat</a:t>
            </a:r>
            <a:r>
              <a:rPr lang="en-US" sz="1800" dirty="0" smtClean="0"/>
              <a:t> </a:t>
            </a:r>
            <a:r>
              <a:rPr lang="en-US" sz="1800" dirty="0"/>
              <a:t>On_Time_On_Time_Performance_2015_1.zip </a:t>
            </a:r>
            <a:r>
              <a:rPr lang="en-US" sz="1800" dirty="0" smtClean="0"/>
              <a:t>|tail</a:t>
            </a:r>
          </a:p>
          <a:p>
            <a:pPr marL="342900" indent="-342900">
              <a:buFont typeface="+mj-lt"/>
              <a:buAutoNum type="arabicPeriod" startAt="3"/>
            </a:pPr>
            <a:r>
              <a:rPr lang="en-US" sz="1800" dirty="0" smtClean="0"/>
              <a:t>bzip2 optd_por_public.cs</a:t>
            </a:r>
            <a:r>
              <a:rPr lang="en-US" sz="1800" dirty="0"/>
              <a:t>v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 </a:t>
            </a:r>
            <a:r>
              <a:rPr lang="en-US" sz="1800" dirty="0" err="1" smtClean="0"/>
              <a:t>bzcat</a:t>
            </a:r>
            <a:r>
              <a:rPr lang="en-US" sz="1800" dirty="0" smtClean="0"/>
              <a:t> optd_por_public.csv.bz2 | grep -E "^MAD" 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or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 </a:t>
            </a:r>
            <a:r>
              <a:rPr lang="en-US" sz="1800" dirty="0" err="1" smtClean="0"/>
              <a:t>bzgrep</a:t>
            </a:r>
            <a:r>
              <a:rPr lang="en-US" sz="1800" dirty="0" smtClean="0"/>
              <a:t> </a:t>
            </a:r>
            <a:r>
              <a:rPr lang="en-US" sz="1800" dirty="0"/>
              <a:t>-E "^MAD" optd_por_public.csv.bz2 </a:t>
            </a:r>
          </a:p>
          <a:p>
            <a:pPr marL="0" indent="0">
              <a:buNone/>
            </a:pPr>
            <a:endParaRPr lang="en-US" sz="1800" dirty="0" smtClean="0"/>
          </a:p>
          <a:p>
            <a:pPr marL="514350" indent="-514350">
              <a:buFont typeface="+mj-lt"/>
              <a:buAutoNum type="arabicPeriod" startAt="4"/>
            </a:pPr>
            <a:r>
              <a:rPr lang="en-US" sz="1800" dirty="0" smtClean="0"/>
              <a:t>paste </a:t>
            </a:r>
            <a:r>
              <a:rPr lang="en-US" sz="1800" dirty="0"/>
              <a:t>&lt;(</a:t>
            </a:r>
            <a:r>
              <a:rPr lang="en-US" sz="1800" dirty="0" err="1"/>
              <a:t>seq</a:t>
            </a:r>
            <a:r>
              <a:rPr lang="en-US" sz="1800" dirty="0"/>
              <a:t> 110) &lt;(</a:t>
            </a:r>
            <a:r>
              <a:rPr lang="en-US" sz="1800" dirty="0" err="1"/>
              <a:t>zcat</a:t>
            </a:r>
            <a:r>
              <a:rPr lang="en-US" sz="1800" dirty="0"/>
              <a:t> ./On_Time_On_Time_Performance_2015_1.zip  | head -n 1 | </a:t>
            </a:r>
            <a:r>
              <a:rPr lang="en-US" sz="1800" dirty="0" err="1"/>
              <a:t>tr</a:t>
            </a:r>
            <a:r>
              <a:rPr lang="en-US" sz="1800" dirty="0"/>
              <a:t> "," "\n")|grep -</a:t>
            </a:r>
            <a:r>
              <a:rPr lang="en-US" sz="1800" dirty="0" err="1"/>
              <a:t>i</a:t>
            </a:r>
            <a:r>
              <a:rPr lang="en-US" sz="1800" dirty="0"/>
              <a:t> "carrier"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US" sz="1800" dirty="0" smtClean="0"/>
              <a:t>paste </a:t>
            </a:r>
            <a:r>
              <a:rPr lang="en-US" sz="1800" dirty="0"/>
              <a:t>&lt;(</a:t>
            </a:r>
            <a:r>
              <a:rPr lang="en-US" sz="1800" dirty="0" err="1"/>
              <a:t>seq</a:t>
            </a:r>
            <a:r>
              <a:rPr lang="en-US" sz="1800" dirty="0"/>
              <a:t> 110) &lt;(</a:t>
            </a:r>
            <a:r>
              <a:rPr lang="en-US" sz="1800" dirty="0" err="1"/>
              <a:t>zcat</a:t>
            </a:r>
            <a:r>
              <a:rPr lang="en-US" sz="1800" dirty="0"/>
              <a:t> ./On_Time_On_Time_Performance_2015_1.zip  | head -n 1 | </a:t>
            </a:r>
            <a:r>
              <a:rPr lang="en-US" sz="1800" dirty="0" err="1"/>
              <a:t>tr</a:t>
            </a:r>
            <a:r>
              <a:rPr lang="en-US" sz="1800" dirty="0"/>
              <a:t> "," "\n") &lt;(</a:t>
            </a:r>
            <a:r>
              <a:rPr lang="en-US" sz="1800" dirty="0" err="1"/>
              <a:t>zcat</a:t>
            </a:r>
            <a:r>
              <a:rPr lang="en-US" sz="1800" dirty="0"/>
              <a:t> ./On_Time_On_Time_Performance_2015_1.zip  | head -n 2 | tail -1 | </a:t>
            </a:r>
            <a:r>
              <a:rPr lang="en-US" sz="1800" dirty="0" err="1"/>
              <a:t>tr</a:t>
            </a:r>
            <a:r>
              <a:rPr lang="en-US" sz="1800" dirty="0"/>
              <a:t> "," "\n")</a:t>
            </a:r>
          </a:p>
          <a:p>
            <a:pPr marL="342900" indent="-342900">
              <a:buFont typeface="+mj-lt"/>
              <a:buAutoNum type="arabicPeriod"/>
            </a:pPr>
            <a:endParaRPr lang="en-US" sz="1800" dirty="0" smtClean="0"/>
          </a:p>
          <a:p>
            <a:pPr marL="342900" indent="-342900">
              <a:buFont typeface="+mj-lt"/>
              <a:buAutoNum type="arabicPeriod"/>
            </a:pPr>
            <a:endParaRPr lang="en-US" sz="1800" dirty="0" smtClean="0"/>
          </a:p>
          <a:p>
            <a:pPr lvl="1"/>
            <a:endParaRPr lang="en-US" sz="1400" dirty="0" smtClean="0"/>
          </a:p>
          <a:p>
            <a:endParaRPr lang="en-US" sz="1800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274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Shell Script </a:t>
            </a:r>
            <a:r>
              <a:rPr lang="en-US" dirty="0" smtClean="0"/>
              <a:t>– Exercises </a:t>
            </a:r>
            <a:r>
              <a:rPr lang="en-US" dirty="0" smtClean="0"/>
              <a:t>6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1800" dirty="0"/>
              <a:t>Create a script that will return </a:t>
            </a:r>
            <a:r>
              <a:rPr lang="en-US" sz="1800" dirty="0" smtClean="0"/>
              <a:t> </a:t>
            </a:r>
            <a:r>
              <a:rPr lang="en-US" sz="1800" dirty="0"/>
              <a:t>column names together with their column number from the csv files. The first argument should be file name and the second delimiter.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 smtClean="0"/>
              <a:t>Create </a:t>
            </a:r>
            <a:r>
              <a:rPr lang="en-US" sz="1800" dirty="0"/>
              <a:t>a script that accepts a CSV filename as input ($1 inside your script) and returns the model of the aircraft with the highest number of engines. </a:t>
            </a:r>
            <a:r>
              <a:rPr lang="en-US" sz="1800" dirty="0" smtClean="0"/>
              <a:t>(</a:t>
            </a:r>
            <a:r>
              <a:rPr lang="en-US" sz="1800" dirty="0"/>
              <a:t>use it on </a:t>
            </a:r>
            <a:r>
              <a:rPr lang="en-US" sz="1800" dirty="0" smtClean="0"/>
              <a:t> </a:t>
            </a:r>
            <a:r>
              <a:rPr lang="en-US" sz="1800" dirty="0"/>
              <a:t>~/</a:t>
            </a:r>
            <a:r>
              <a:rPr lang="en-US" sz="1800" dirty="0" smtClean="0"/>
              <a:t>Data/</a:t>
            </a:r>
            <a:r>
              <a:rPr lang="en-US" sz="1800" dirty="0" err="1" smtClean="0"/>
              <a:t>opentraveldata</a:t>
            </a:r>
            <a:r>
              <a:rPr lang="en-US" sz="1800" dirty="0" smtClean="0"/>
              <a:t>/optd_aircraft.csv) </a:t>
            </a:r>
            <a:endParaRPr lang="en-US" sz="1800" dirty="0"/>
          </a:p>
          <a:p>
            <a:pPr marL="514350" indent="-514350">
              <a:buFont typeface="+mj-lt"/>
              <a:buAutoNum type="arabicPeriod"/>
            </a:pPr>
            <a:r>
              <a:rPr lang="en-US" sz="1800" dirty="0" smtClean="0"/>
              <a:t>Repeat </a:t>
            </a:r>
            <a:r>
              <a:rPr lang="en-US" sz="1800" dirty="0"/>
              <a:t>script 2</a:t>
            </a:r>
            <a:r>
              <a:rPr lang="en-US" sz="1800" dirty="0" smtClean="0"/>
              <a:t>, </a:t>
            </a:r>
            <a:r>
              <a:rPr lang="en-US" sz="1800" dirty="0"/>
              <a:t>but add a second argument to </a:t>
            </a:r>
            <a:r>
              <a:rPr lang="en-US" sz="1800" dirty="0" smtClean="0"/>
              <a:t>accept number of a column with the number of engines. If </a:t>
            </a:r>
            <a:r>
              <a:rPr lang="en-US" sz="1800" dirty="0"/>
              <a:t>several planes have the highest number of engines, then the script will only show one of them. </a:t>
            </a:r>
            <a:r>
              <a:rPr lang="en-US" sz="1800" dirty="0" smtClean="0"/>
              <a:t> </a:t>
            </a:r>
            <a:r>
              <a:rPr lang="en-US" sz="1800" dirty="0"/>
              <a:t>(use it on  ~/Data/</a:t>
            </a:r>
            <a:r>
              <a:rPr lang="en-US" sz="1800" dirty="0" err="1"/>
              <a:t>opentraveldata</a:t>
            </a:r>
            <a:r>
              <a:rPr lang="en-US" sz="1800" dirty="0"/>
              <a:t>/optd_aircraft.csv)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 smtClean="0"/>
              <a:t>Create a script that accepts as input arguments the name of the CSV file, and a number (number of engines) and returns number of aircrafts that have that number </a:t>
            </a:r>
            <a:r>
              <a:rPr lang="en-US" sz="1800" dirty="0"/>
              <a:t>of engines</a:t>
            </a:r>
            <a:r>
              <a:rPr lang="en-US" sz="1800" dirty="0" smtClean="0"/>
              <a:t>. </a:t>
            </a:r>
            <a:r>
              <a:rPr lang="en-US" sz="1800" dirty="0"/>
              <a:t>(use it on  ~/Data/</a:t>
            </a:r>
            <a:r>
              <a:rPr lang="en-US" sz="1800" dirty="0" err="1"/>
              <a:t>opentraveldata</a:t>
            </a:r>
            <a:r>
              <a:rPr lang="en-US" sz="1800" dirty="0"/>
              <a:t>/optd_aircraft.csv) </a:t>
            </a:r>
            <a:r>
              <a:rPr lang="en-US" sz="1800" dirty="0" smtClean="0"/>
              <a:t>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490605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Shell Script Exercises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1) File: column_name_number.sh                                                   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#!/</a:t>
            </a:r>
            <a:r>
              <a:rPr lang="en-US" dirty="0" err="1"/>
              <a:t>usr</a:t>
            </a:r>
            <a:r>
              <a:rPr lang="en-US" dirty="0"/>
              <a:t>/bin/bash</a:t>
            </a:r>
          </a:p>
          <a:p>
            <a:pPr marL="0" indent="0">
              <a:buNone/>
            </a:pPr>
            <a:r>
              <a:rPr lang="en-US" dirty="0"/>
              <a:t>FILE_INPUT=$1</a:t>
            </a:r>
          </a:p>
          <a:p>
            <a:pPr marL="0" indent="0">
              <a:buNone/>
            </a:pPr>
            <a:r>
              <a:rPr lang="en-US" dirty="0"/>
              <a:t>DELIMITER=$2</a:t>
            </a:r>
          </a:p>
          <a:p>
            <a:pPr marL="0" indent="0">
              <a:buNone/>
            </a:pPr>
            <a:r>
              <a:rPr lang="en-US" dirty="0"/>
              <a:t>#echo "My name is ${0}"</a:t>
            </a:r>
          </a:p>
          <a:p>
            <a:pPr marL="0" indent="0">
              <a:buNone/>
            </a:pPr>
            <a:r>
              <a:rPr lang="en-US" dirty="0"/>
              <a:t>#echo "Delimiter= ${DELIMITER}"</a:t>
            </a:r>
          </a:p>
          <a:p>
            <a:pPr marL="0" indent="0">
              <a:buNone/>
            </a:pPr>
            <a:r>
              <a:rPr lang="en-US" dirty="0"/>
              <a:t>#echo "file=${FILE_INPUT}"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NUM_COLUMNS=$(cat ${FILE_INPUT} | head -1 | </a:t>
            </a:r>
            <a:r>
              <a:rPr lang="en-US" dirty="0" err="1"/>
              <a:t>tr</a:t>
            </a:r>
            <a:r>
              <a:rPr lang="en-US" dirty="0"/>
              <a:t> ${DELIMITER} "\n" | </a:t>
            </a:r>
            <a:r>
              <a:rPr lang="en-US" dirty="0" err="1"/>
              <a:t>wc</a:t>
            </a:r>
            <a:r>
              <a:rPr lang="en-US" dirty="0"/>
              <a:t> -l)</a:t>
            </a:r>
          </a:p>
          <a:p>
            <a:pPr marL="0" indent="0">
              <a:buNone/>
            </a:pPr>
            <a:r>
              <a:rPr lang="en-US" dirty="0"/>
              <a:t>#echo "Column Number=${NUM_COLUMNS}"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paste &lt;(</a:t>
            </a:r>
            <a:r>
              <a:rPr lang="en-US" dirty="0" err="1"/>
              <a:t>seq</a:t>
            </a:r>
            <a:r>
              <a:rPr lang="en-US" dirty="0"/>
              <a:t> ${NUM_COLUMNS}) &lt;(head -1 ${FILE_INPUT} | </a:t>
            </a:r>
            <a:r>
              <a:rPr lang="en-US" dirty="0" err="1"/>
              <a:t>tr</a:t>
            </a:r>
            <a:r>
              <a:rPr lang="en-US" dirty="0"/>
              <a:t> ${DELIMITER} "\n")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840273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Shell Script Exercises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2</a:t>
            </a:r>
            <a:r>
              <a:rPr lang="en-US" dirty="0" smtClean="0"/>
              <a:t>) File: model_with_most_engines.sh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#!/</a:t>
            </a:r>
            <a:r>
              <a:rPr lang="en-US" dirty="0" err="1"/>
              <a:t>usr</a:t>
            </a:r>
            <a:r>
              <a:rPr lang="en-US" dirty="0"/>
              <a:t>/bin/bash</a:t>
            </a:r>
          </a:p>
          <a:p>
            <a:pPr marL="0" indent="0">
              <a:buNone/>
            </a:pPr>
            <a:r>
              <a:rPr lang="en-US" dirty="0"/>
              <a:t>FILE_INPUT=$1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MODEL=$(sort -t "^" -k 7nr </a:t>
            </a:r>
            <a:r>
              <a:rPr lang="en-US" dirty="0" smtClean="0"/>
              <a:t>${FILE_INPUT}|</a:t>
            </a:r>
            <a:r>
              <a:rPr lang="en-US" dirty="0"/>
              <a:t>head -1 | cut -d "^" -f </a:t>
            </a:r>
            <a:r>
              <a:rPr lang="en-US" dirty="0" smtClean="0"/>
              <a:t>3)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echo "The model is ${MODEL}"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746097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Shell Script Exercises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3) File: model_with_most_engines2.sh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#!/</a:t>
            </a:r>
            <a:r>
              <a:rPr lang="en-US" dirty="0" err="1"/>
              <a:t>usr</a:t>
            </a:r>
            <a:r>
              <a:rPr lang="en-US" dirty="0"/>
              <a:t>/bin/bash</a:t>
            </a:r>
          </a:p>
          <a:p>
            <a:pPr marL="0" indent="0">
              <a:buNone/>
            </a:pPr>
            <a:r>
              <a:rPr lang="en-US" dirty="0"/>
              <a:t>FILE_INPUT=$</a:t>
            </a:r>
            <a:r>
              <a:rPr lang="en-US" dirty="0" smtClean="0"/>
              <a:t>1</a:t>
            </a:r>
          </a:p>
          <a:p>
            <a:pPr marL="0" indent="0">
              <a:buNone/>
            </a:pPr>
            <a:r>
              <a:rPr lang="en-US" dirty="0" smtClean="0"/>
              <a:t>COLUMN_INPUT=$2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MODEL=$(sort -t "^" -k </a:t>
            </a:r>
            <a:r>
              <a:rPr lang="en-US" dirty="0" smtClean="0"/>
              <a:t>${</a:t>
            </a:r>
            <a:r>
              <a:rPr lang="en-US" dirty="0"/>
              <a:t>COLUMN_INPUT</a:t>
            </a:r>
            <a:r>
              <a:rPr lang="en-US" dirty="0" smtClean="0"/>
              <a:t>}</a:t>
            </a:r>
            <a:r>
              <a:rPr lang="en-US" dirty="0" err="1" smtClean="0"/>
              <a:t>nr</a:t>
            </a:r>
            <a:r>
              <a:rPr lang="en-US" dirty="0" smtClean="0"/>
              <a:t> ${FILE_INPUT}|</a:t>
            </a:r>
            <a:r>
              <a:rPr lang="en-US" dirty="0"/>
              <a:t>head -1 | cut -d "^" -f </a:t>
            </a:r>
            <a:r>
              <a:rPr lang="en-US" dirty="0" smtClean="0"/>
              <a:t>3)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echo "The model is ${MODEL}"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372923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Shell Script Exercises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4) File: num_of_engines2.sh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#!/</a:t>
            </a:r>
            <a:r>
              <a:rPr lang="en-US" dirty="0" err="1"/>
              <a:t>usr</a:t>
            </a:r>
            <a:r>
              <a:rPr lang="en-US" dirty="0"/>
              <a:t>/bin/bash</a:t>
            </a:r>
          </a:p>
          <a:p>
            <a:pPr marL="0" indent="0">
              <a:buNone/>
            </a:pPr>
            <a:r>
              <a:rPr lang="en-US" dirty="0"/>
              <a:t>FILE_INPUT=$</a:t>
            </a:r>
            <a:r>
              <a:rPr lang="en-US" dirty="0" smtClean="0"/>
              <a:t>1</a:t>
            </a:r>
          </a:p>
          <a:p>
            <a:pPr marL="0" indent="0">
              <a:buNone/>
            </a:pPr>
            <a:r>
              <a:rPr lang="en-US" dirty="0" smtClean="0"/>
              <a:t>NUM_ENGINES=$2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cut -d "^" -f 7 ${FILE_INPUT}| </a:t>
            </a:r>
            <a:r>
              <a:rPr lang="en-US" dirty="0" smtClean="0"/>
              <a:t> </a:t>
            </a:r>
            <a:r>
              <a:rPr lang="en-US" dirty="0"/>
              <a:t>grep </a:t>
            </a:r>
            <a:r>
              <a:rPr lang="en-US" dirty="0" smtClean="0"/>
              <a:t>"${</a:t>
            </a:r>
            <a:r>
              <a:rPr lang="en-US" dirty="0"/>
              <a:t>NUM_ENGINES</a:t>
            </a:r>
            <a:r>
              <a:rPr lang="en-US" dirty="0" smtClean="0"/>
              <a:t>}"| </a:t>
            </a:r>
            <a:r>
              <a:rPr lang="en-US" dirty="0" err="1"/>
              <a:t>uniq</a:t>
            </a:r>
            <a:r>
              <a:rPr lang="en-US" dirty="0"/>
              <a:t> -c | </a:t>
            </a:r>
            <a:r>
              <a:rPr lang="en-US" dirty="0" err="1"/>
              <a:t>tr</a:t>
            </a:r>
            <a:r>
              <a:rPr lang="en-US" dirty="0"/>
              <a:t> -s " " | cut -d " " -f </a:t>
            </a:r>
            <a:r>
              <a:rPr lang="en-US" dirty="0" smtClean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9117808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CSVkit</a:t>
            </a:r>
            <a:r>
              <a:rPr lang="en-US" dirty="0" smtClean="0"/>
              <a:t> – Exercises 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000" dirty="0"/>
          </a:p>
          <a:p>
            <a:pPr marL="514350" indent="-514350">
              <a:buAutoNum type="arabicPeriod"/>
            </a:pPr>
            <a:r>
              <a:rPr lang="en-US" sz="2000" dirty="0" smtClean="0"/>
              <a:t>Use </a:t>
            </a:r>
            <a:r>
              <a:rPr lang="en-US" sz="2000" dirty="0"/>
              <a:t>csvstat to find out how many different manufactures are in the </a:t>
            </a:r>
            <a:r>
              <a:rPr lang="en-US" sz="2000" dirty="0" smtClean="0"/>
              <a:t>file</a:t>
            </a:r>
          </a:p>
          <a:p>
            <a:pPr marL="514350" indent="-514350">
              <a:buAutoNum type="arabicPeriod"/>
            </a:pPr>
            <a:r>
              <a:rPr lang="en-US" sz="2000" dirty="0"/>
              <a:t>Extract the column manufacturer and using pipes, use sort, </a:t>
            </a:r>
            <a:r>
              <a:rPr lang="en-US" sz="2000" dirty="0" err="1"/>
              <a:t>uniq</a:t>
            </a:r>
            <a:r>
              <a:rPr lang="en-US" sz="2000" dirty="0"/>
              <a:t> and </a:t>
            </a:r>
            <a:r>
              <a:rPr lang="en-US" sz="2000" dirty="0" err="1"/>
              <a:t>wc</a:t>
            </a:r>
            <a:r>
              <a:rPr lang="en-US" sz="2000" dirty="0"/>
              <a:t>  find out how many manufacturers are in the file. Why does this number differ to the number reported in csvstat?</a:t>
            </a:r>
            <a:endParaRPr lang="en-US" sz="2000" dirty="0" smtClean="0"/>
          </a:p>
          <a:p>
            <a:pPr marL="514350" indent="-514350">
              <a:buAutoNum type="arabicPeriod"/>
            </a:pPr>
            <a:r>
              <a:rPr lang="en-US" sz="2000" dirty="0" smtClean="0"/>
              <a:t>What </a:t>
            </a:r>
            <a:r>
              <a:rPr lang="en-US" sz="2000" dirty="0"/>
              <a:t>are the top 5 manufacturers? </a:t>
            </a:r>
            <a:endParaRPr lang="en-US" sz="2000" dirty="0" smtClean="0"/>
          </a:p>
          <a:p>
            <a:pPr marL="514350" indent="-514350">
              <a:buAutoNum type="arabicPeriod"/>
            </a:pPr>
            <a:r>
              <a:rPr lang="en-US" sz="2000" dirty="0" smtClean="0"/>
              <a:t>Using </a:t>
            </a:r>
            <a:r>
              <a:rPr lang="en-US" sz="2000" dirty="0"/>
              <a:t>csvgrep, get only the records with manufacturer equal to </a:t>
            </a:r>
            <a:r>
              <a:rPr lang="en-US" sz="2000" i="1" dirty="0" smtClean="0"/>
              <a:t>Airbus</a:t>
            </a:r>
            <a:r>
              <a:rPr lang="en-US" sz="2000" dirty="0" smtClean="0"/>
              <a:t> and save them to a file with pipe (|) delimiter.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920303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CSVkit</a:t>
            </a:r>
            <a:r>
              <a:rPr lang="en-US" dirty="0" smtClean="0"/>
              <a:t> – Exercises 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>
            <a:normAutofit/>
          </a:bodyPr>
          <a:lstStyle/>
          <a:p>
            <a:pPr>
              <a:buAutoNum type="arabicParenR"/>
            </a:pPr>
            <a:r>
              <a:rPr lang="en-US" sz="2000" dirty="0" smtClean="0"/>
              <a:t> </a:t>
            </a:r>
            <a:r>
              <a:rPr lang="en-US" sz="2000" dirty="0" err="1" smtClean="0"/>
              <a:t>csvstat</a:t>
            </a:r>
            <a:r>
              <a:rPr lang="en-US" sz="2000" dirty="0" smtClean="0"/>
              <a:t> </a:t>
            </a:r>
            <a:r>
              <a:rPr lang="en-US" sz="2000" dirty="0"/>
              <a:t>-d "^" -c manufacturer </a:t>
            </a:r>
            <a:r>
              <a:rPr lang="en-US" sz="2000" dirty="0" smtClean="0"/>
              <a:t>optd_aircraft.csv</a:t>
            </a:r>
          </a:p>
          <a:p>
            <a:pPr>
              <a:buAutoNum type="arabicParenR"/>
            </a:pPr>
            <a:endParaRPr lang="en-US" sz="2000" dirty="0"/>
          </a:p>
          <a:p>
            <a:pPr>
              <a:buAutoNum type="arabicParenR"/>
            </a:pPr>
            <a:r>
              <a:rPr lang="en-US" sz="2000" dirty="0" smtClean="0"/>
              <a:t> </a:t>
            </a:r>
            <a:r>
              <a:rPr lang="en-US" sz="2000" dirty="0" err="1" smtClean="0"/>
              <a:t>csvcut</a:t>
            </a:r>
            <a:r>
              <a:rPr lang="en-US" sz="2000" dirty="0" smtClean="0"/>
              <a:t> </a:t>
            </a:r>
            <a:r>
              <a:rPr lang="en-US" sz="2000" dirty="0"/>
              <a:t>-d '^' -c manufacturer optd_aircraft.csv | tail -n+2 | sort | </a:t>
            </a:r>
            <a:r>
              <a:rPr lang="en-US" sz="2000" dirty="0" err="1"/>
              <a:t>uniq</a:t>
            </a:r>
            <a:r>
              <a:rPr lang="en-US" sz="2000" dirty="0"/>
              <a:t> | </a:t>
            </a:r>
            <a:r>
              <a:rPr lang="en-US" sz="2000" dirty="0" err="1"/>
              <a:t>wc</a:t>
            </a:r>
            <a:r>
              <a:rPr lang="en-US" sz="2000" dirty="0"/>
              <a:t> –</a:t>
            </a:r>
            <a:r>
              <a:rPr lang="en-US" sz="2000" dirty="0" smtClean="0"/>
              <a:t>l</a:t>
            </a:r>
          </a:p>
          <a:p>
            <a:pPr>
              <a:buAutoNum type="arabicParenR"/>
            </a:pPr>
            <a:endParaRPr lang="en-US" sz="2000" dirty="0"/>
          </a:p>
          <a:p>
            <a:pPr>
              <a:buAutoNum type="arabicParenR"/>
            </a:pPr>
            <a:r>
              <a:rPr lang="en-US" sz="2000" dirty="0" smtClean="0"/>
              <a:t> tail </a:t>
            </a:r>
            <a:r>
              <a:rPr lang="en-US" sz="2000" dirty="0"/>
              <a:t>-n+2 optd_aircraft.csv </a:t>
            </a:r>
            <a:r>
              <a:rPr lang="en-US" sz="2000" dirty="0" smtClean="0"/>
              <a:t>| </a:t>
            </a:r>
            <a:r>
              <a:rPr lang="en-US" sz="2000" dirty="0"/>
              <a:t>cut -d '^' -f 2 | sort | </a:t>
            </a:r>
            <a:r>
              <a:rPr lang="en-US" sz="2000" dirty="0" err="1"/>
              <a:t>uniq</a:t>
            </a:r>
            <a:r>
              <a:rPr lang="en-US" sz="2000" dirty="0"/>
              <a:t> -c | sort -</a:t>
            </a:r>
            <a:r>
              <a:rPr lang="en-US" sz="2000" dirty="0" err="1"/>
              <a:t>nr</a:t>
            </a:r>
            <a:r>
              <a:rPr lang="en-US" sz="2000" dirty="0"/>
              <a:t> | head -5</a:t>
            </a:r>
          </a:p>
          <a:p>
            <a:pPr marL="0" indent="0">
              <a:buNone/>
            </a:pPr>
            <a:r>
              <a:rPr lang="en-US" sz="2000" dirty="0" smtClean="0"/>
              <a:t>   or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  </a:t>
            </a:r>
            <a:r>
              <a:rPr lang="en-US" sz="2000" dirty="0" err="1" smtClean="0"/>
              <a:t>csvcut</a:t>
            </a:r>
            <a:r>
              <a:rPr lang="en-US" sz="2000" dirty="0" smtClean="0"/>
              <a:t> </a:t>
            </a:r>
            <a:r>
              <a:rPr lang="en-US" sz="2000" dirty="0"/>
              <a:t>-d '^' -c manufacturer optd_aircraft.csv |</a:t>
            </a:r>
            <a:r>
              <a:rPr lang="en-US" sz="2000" dirty="0" err="1"/>
              <a:t>csvsort</a:t>
            </a:r>
            <a:r>
              <a:rPr lang="en-US" sz="2000" dirty="0"/>
              <a:t> | tail -n+2 | </a:t>
            </a:r>
            <a:r>
              <a:rPr lang="en-US" sz="2000" dirty="0" err="1"/>
              <a:t>uniq</a:t>
            </a:r>
            <a:r>
              <a:rPr lang="en-US" sz="2000" dirty="0"/>
              <a:t> -c |sort -</a:t>
            </a:r>
            <a:r>
              <a:rPr lang="en-US" sz="2000" dirty="0" err="1"/>
              <a:t>nr</a:t>
            </a:r>
            <a:r>
              <a:rPr lang="en-US" sz="2000" dirty="0"/>
              <a:t> | head -</a:t>
            </a:r>
            <a:r>
              <a:rPr lang="en-US" sz="2000" dirty="0" smtClean="0"/>
              <a:t>5</a:t>
            </a:r>
          </a:p>
          <a:p>
            <a:pPr marL="0" indent="0">
              <a:buNone/>
            </a:pPr>
            <a:endParaRPr lang="en-US" sz="2000" dirty="0"/>
          </a:p>
          <a:p>
            <a:pPr lvl="0">
              <a:lnSpc>
                <a:spcPct val="100000"/>
              </a:lnSpc>
              <a:spcBef>
                <a:spcPts val="0"/>
              </a:spcBef>
              <a:buFont typeface="+mj-lt"/>
              <a:buAutoNum type="arabicParenR" startAt="4"/>
              <a:defRPr/>
            </a:pPr>
            <a:r>
              <a:rPr lang="en-US" sz="2000" dirty="0" err="1"/>
              <a:t>csvgrep</a:t>
            </a:r>
            <a:r>
              <a:rPr lang="en-US" sz="2000" dirty="0"/>
              <a:t> -d '^' -c manufacturer -m Airbus optd_aircraft.csv | </a:t>
            </a:r>
            <a:r>
              <a:rPr lang="en-US" sz="2000" dirty="0" err="1"/>
              <a:t>tr</a:t>
            </a:r>
            <a:r>
              <a:rPr lang="en-US" sz="2000" dirty="0"/>
              <a:t> "," "|" &gt; airbus.csv </a:t>
            </a:r>
            <a:endParaRPr lang="en-US" sz="2000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2000" dirty="0" smtClean="0"/>
              <a:t>    or</a:t>
            </a:r>
            <a:endParaRPr lang="en-US" sz="2000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2000" dirty="0"/>
              <a:t>    </a:t>
            </a:r>
            <a:r>
              <a:rPr lang="en-US" sz="2000" dirty="0" err="1" smtClean="0"/>
              <a:t>csvgrep</a:t>
            </a:r>
            <a:r>
              <a:rPr lang="en-US" sz="2000" dirty="0" smtClean="0"/>
              <a:t> </a:t>
            </a:r>
            <a:r>
              <a:rPr lang="en-US" sz="2000" dirty="0"/>
              <a:t>-d '^' -c manufacturer -m Airbus optd_aircraft.csv | </a:t>
            </a:r>
            <a:r>
              <a:rPr lang="en-US" sz="2000" dirty="0" err="1"/>
              <a:t>csvformat</a:t>
            </a:r>
            <a:r>
              <a:rPr lang="en-US" sz="2000" dirty="0"/>
              <a:t>  -D '|' &gt; airbus.csv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499838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</a:t>
            </a:r>
            <a:r>
              <a:rPr lang="en-US" dirty="0"/>
              <a:t>- </a:t>
            </a:r>
            <a:r>
              <a:rPr lang="en-US" dirty="0" smtClean="0"/>
              <a:t>Exercises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sz="2000" dirty="0" smtClean="0"/>
              <a:t>Import </a:t>
            </a:r>
            <a:r>
              <a:rPr lang="en-US" sz="2000" dirty="0"/>
              <a:t>optd_aircraft.csv y optd_airlines.csv a </a:t>
            </a:r>
            <a:r>
              <a:rPr lang="en-US" sz="2000" dirty="0" smtClean="0"/>
              <a:t>Postgres ( </a:t>
            </a:r>
            <a:r>
              <a:rPr lang="en-US" sz="2000" dirty="0"/>
              <a:t>/Data/</a:t>
            </a:r>
            <a:r>
              <a:rPr lang="en-US" sz="2000" dirty="0" err="1"/>
              <a:t>opentraveldata</a:t>
            </a:r>
            <a:r>
              <a:rPr lang="en-US" sz="2000" dirty="0" smtClean="0"/>
              <a:t>/).</a:t>
            </a:r>
          </a:p>
          <a:p>
            <a:pPr marL="457200" indent="-457200">
              <a:buAutoNum type="arabicPeriod"/>
            </a:pPr>
            <a:r>
              <a:rPr lang="es-ES" sz="2000" dirty="0" smtClean="0"/>
              <a:t>Que </a:t>
            </a:r>
            <a:r>
              <a:rPr lang="es-ES" sz="2000" dirty="0"/>
              <a:t>modelo de </a:t>
            </a:r>
            <a:r>
              <a:rPr lang="es-ES" sz="2000" dirty="0" err="1"/>
              <a:t>avion</a:t>
            </a:r>
            <a:r>
              <a:rPr lang="es-ES" sz="2000" dirty="0"/>
              <a:t> tiene mayor numero de motores</a:t>
            </a:r>
            <a:r>
              <a:rPr lang="es-ES" sz="2000" dirty="0" smtClean="0"/>
              <a:t>? </a:t>
            </a:r>
            <a:r>
              <a:rPr lang="en-US" sz="2000" dirty="0" smtClean="0"/>
              <a:t>(</a:t>
            </a:r>
            <a:r>
              <a:rPr lang="en-US" sz="2000" dirty="0" err="1" smtClean="0"/>
              <a:t>optd_aircraft</a:t>
            </a:r>
            <a:r>
              <a:rPr lang="en-US" sz="2000" dirty="0" smtClean="0"/>
              <a:t>)</a:t>
            </a:r>
          </a:p>
          <a:p>
            <a:pPr marL="457200" indent="-457200">
              <a:buAutoNum type="arabicPeriod"/>
            </a:pPr>
            <a:r>
              <a:rPr lang="es-ES" sz="2000" dirty="0" smtClean="0"/>
              <a:t>Que </a:t>
            </a:r>
            <a:r>
              <a:rPr lang="es-ES" sz="2000" dirty="0"/>
              <a:t>numero de motores es más común en los aviones</a:t>
            </a:r>
            <a:r>
              <a:rPr lang="es-ES" sz="2000" dirty="0" smtClean="0"/>
              <a:t>? </a:t>
            </a:r>
            <a:r>
              <a:rPr lang="en-US" sz="2000" dirty="0" smtClean="0"/>
              <a:t>(</a:t>
            </a:r>
            <a:r>
              <a:rPr lang="en-US" sz="2000" dirty="0" err="1"/>
              <a:t>optd_aircraft</a:t>
            </a:r>
            <a:r>
              <a:rPr lang="en-US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771941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</a:t>
            </a:r>
            <a:r>
              <a:rPr lang="en-US" dirty="0"/>
              <a:t>- Quick </a:t>
            </a:r>
            <a:r>
              <a:rPr lang="en-US" dirty="0" smtClean="0"/>
              <a:t>exercises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1825624"/>
            <a:ext cx="11772900" cy="503237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100" dirty="0" smtClean="0"/>
              <a:t>1.     </a:t>
            </a:r>
            <a:r>
              <a:rPr lang="en-US" sz="2100" b="1" dirty="0" smtClean="0"/>
              <a:t>1a)Execute in </a:t>
            </a:r>
            <a:r>
              <a:rPr lang="en-US" sz="2100" b="1" dirty="0" err="1" smtClean="0"/>
              <a:t>psql</a:t>
            </a:r>
            <a:r>
              <a:rPr lang="en-US" sz="2100" b="1" dirty="0" smtClean="0"/>
              <a:t>:</a:t>
            </a:r>
          </a:p>
          <a:p>
            <a:pPr marL="457200" lvl="1" indent="0">
              <a:buNone/>
            </a:pPr>
            <a:r>
              <a:rPr lang="en-US" sz="2100" dirty="0" smtClean="0"/>
              <a:t>create </a:t>
            </a:r>
            <a:r>
              <a:rPr lang="en-US" sz="2100" dirty="0"/>
              <a:t>database </a:t>
            </a:r>
            <a:r>
              <a:rPr lang="en-US" sz="2100" dirty="0" err="1"/>
              <a:t>optd</a:t>
            </a:r>
            <a:r>
              <a:rPr lang="en-US" sz="2100" dirty="0"/>
              <a:t>;</a:t>
            </a:r>
          </a:p>
          <a:p>
            <a:pPr marL="457200" lvl="1" indent="0">
              <a:buNone/>
            </a:pPr>
            <a:r>
              <a:rPr lang="en-US" sz="2100" b="1" dirty="0" smtClean="0"/>
              <a:t>1b) Execute @shell inside </a:t>
            </a:r>
            <a:r>
              <a:rPr lang="en-US" sz="2100" b="1" dirty="0"/>
              <a:t>( </a:t>
            </a:r>
            <a:r>
              <a:rPr lang="en-US" sz="2100" b="1" dirty="0" smtClean="0"/>
              <a:t>~/</a:t>
            </a:r>
            <a:r>
              <a:rPr lang="en-US" sz="2100" b="1" dirty="0"/>
              <a:t>Data/</a:t>
            </a:r>
            <a:r>
              <a:rPr lang="en-US" sz="2100" b="1" dirty="0" err="1"/>
              <a:t>opentraveldata</a:t>
            </a:r>
            <a:r>
              <a:rPr lang="en-US" sz="2100" b="1" dirty="0" smtClean="0"/>
              <a:t>/) : </a:t>
            </a:r>
          </a:p>
          <a:p>
            <a:pPr marL="457200" lvl="1" indent="0">
              <a:buNone/>
            </a:pPr>
            <a:r>
              <a:rPr lang="en-US" sz="2100" dirty="0" err="1" smtClean="0"/>
              <a:t>csvsql</a:t>
            </a:r>
            <a:r>
              <a:rPr lang="en-US" sz="2100" dirty="0" smtClean="0"/>
              <a:t> </a:t>
            </a:r>
            <a:r>
              <a:rPr lang="en-US" sz="2100" dirty="0"/>
              <a:t>-d '^' optd_aircraft.csv -</a:t>
            </a:r>
            <a:r>
              <a:rPr lang="en-US" sz="2100" dirty="0" err="1"/>
              <a:t>i</a:t>
            </a:r>
            <a:r>
              <a:rPr lang="en-US" sz="2100" dirty="0"/>
              <a:t> </a:t>
            </a:r>
            <a:r>
              <a:rPr lang="en-US" sz="2100" dirty="0" err="1"/>
              <a:t>postgresql</a:t>
            </a:r>
            <a:r>
              <a:rPr lang="en-US" sz="2100" dirty="0"/>
              <a:t> &gt; </a:t>
            </a:r>
            <a:r>
              <a:rPr lang="en-US" sz="2100" dirty="0" smtClean="0"/>
              <a:t>psql_create_optd_aircraft.txt </a:t>
            </a:r>
          </a:p>
          <a:p>
            <a:pPr marL="457200" lvl="1" indent="0">
              <a:buNone/>
            </a:pPr>
            <a:r>
              <a:rPr lang="en-US" sz="2100" dirty="0" err="1"/>
              <a:t>csvsql</a:t>
            </a:r>
            <a:r>
              <a:rPr lang="en-US" sz="2100" dirty="0"/>
              <a:t> -d '^' optd_airlines.csv -</a:t>
            </a:r>
            <a:r>
              <a:rPr lang="en-US" sz="2100" dirty="0" err="1"/>
              <a:t>i</a:t>
            </a:r>
            <a:r>
              <a:rPr lang="en-US" sz="2100" dirty="0"/>
              <a:t> </a:t>
            </a:r>
            <a:r>
              <a:rPr lang="en-US" sz="2100" dirty="0" err="1"/>
              <a:t>postgresql</a:t>
            </a:r>
            <a:r>
              <a:rPr lang="en-US" sz="2100" dirty="0"/>
              <a:t> &gt; psql_create_optd_airlines.txt </a:t>
            </a:r>
            <a:endParaRPr lang="en-US" sz="2100" dirty="0" smtClean="0"/>
          </a:p>
          <a:p>
            <a:pPr marL="457200" lvl="1" indent="0">
              <a:buNone/>
            </a:pPr>
            <a:r>
              <a:rPr lang="en-US" sz="2100" dirty="0" err="1"/>
              <a:t>psql</a:t>
            </a:r>
            <a:r>
              <a:rPr lang="en-US" sz="2100" dirty="0"/>
              <a:t> -d </a:t>
            </a:r>
            <a:r>
              <a:rPr lang="en-US" sz="2100" dirty="0" err="1"/>
              <a:t>optd</a:t>
            </a:r>
            <a:r>
              <a:rPr lang="en-US" sz="2100" dirty="0"/>
              <a:t> -f </a:t>
            </a:r>
            <a:r>
              <a:rPr lang="en-US" sz="2100" dirty="0" smtClean="0"/>
              <a:t>psql_create_optd_aircraft.txt</a:t>
            </a:r>
          </a:p>
          <a:p>
            <a:pPr marL="457200" lvl="1" indent="0">
              <a:buNone/>
            </a:pPr>
            <a:r>
              <a:rPr lang="en-US" sz="2100" dirty="0" err="1"/>
              <a:t>psql</a:t>
            </a:r>
            <a:r>
              <a:rPr lang="en-US" sz="2100" dirty="0"/>
              <a:t> -d </a:t>
            </a:r>
            <a:r>
              <a:rPr lang="en-US" sz="2100" dirty="0" err="1"/>
              <a:t>optd</a:t>
            </a:r>
            <a:r>
              <a:rPr lang="en-US" sz="2100" dirty="0"/>
              <a:t> -f psql_create_optd_airlines.txt </a:t>
            </a:r>
            <a:endParaRPr lang="en-US" sz="2100" dirty="0" smtClean="0"/>
          </a:p>
          <a:p>
            <a:pPr marL="457200" lvl="1" indent="0">
              <a:buNone/>
            </a:pPr>
            <a:r>
              <a:rPr lang="en-US" sz="2100" b="1" dirty="0" smtClean="0"/>
              <a:t>1c) Execute in </a:t>
            </a:r>
            <a:r>
              <a:rPr lang="en-US" sz="2100" b="1" dirty="0" err="1" smtClean="0"/>
              <a:t>psql</a:t>
            </a:r>
            <a:r>
              <a:rPr lang="en-US" sz="2100" b="1" dirty="0" smtClean="0"/>
              <a:t>:</a:t>
            </a:r>
          </a:p>
          <a:p>
            <a:pPr marL="457200" lvl="1" indent="0">
              <a:buNone/>
            </a:pPr>
            <a:r>
              <a:rPr lang="en-US" sz="2100" dirty="0" smtClean="0"/>
              <a:t>\cd </a:t>
            </a:r>
            <a:r>
              <a:rPr lang="en-US" sz="2100" dirty="0"/>
              <a:t>~/Data/</a:t>
            </a:r>
            <a:r>
              <a:rPr lang="en-US" sz="2100" dirty="0" err="1"/>
              <a:t>opentraveldata</a:t>
            </a:r>
            <a:r>
              <a:rPr lang="en-US" sz="2100" dirty="0" smtClean="0"/>
              <a:t>/</a:t>
            </a:r>
          </a:p>
          <a:p>
            <a:pPr marL="457200" lvl="1" indent="0">
              <a:buNone/>
            </a:pPr>
            <a:r>
              <a:rPr lang="en-US" sz="2100" dirty="0"/>
              <a:t>\copy </a:t>
            </a:r>
            <a:r>
              <a:rPr lang="en-US" sz="2100" dirty="0" err="1"/>
              <a:t>optd_aircraft</a:t>
            </a:r>
            <a:r>
              <a:rPr lang="en-US" sz="2100" dirty="0"/>
              <a:t> from './optd_aircraft.csv' delimiter '^' csv header</a:t>
            </a:r>
            <a:r>
              <a:rPr lang="en-US" sz="2100" dirty="0" smtClean="0"/>
              <a:t>;</a:t>
            </a:r>
          </a:p>
          <a:p>
            <a:pPr marL="457200" lvl="1" indent="0">
              <a:buNone/>
            </a:pPr>
            <a:r>
              <a:rPr lang="en-US" sz="2100" dirty="0"/>
              <a:t>\copy </a:t>
            </a:r>
            <a:r>
              <a:rPr lang="en-US" sz="2100" dirty="0" err="1"/>
              <a:t>optd_airlines</a:t>
            </a:r>
            <a:r>
              <a:rPr lang="en-US" sz="2100" dirty="0"/>
              <a:t> from './optd_airlines.csv' delimiter '^' csv header</a:t>
            </a:r>
            <a:r>
              <a:rPr lang="en-US" sz="2100" dirty="0" smtClean="0"/>
              <a:t>;</a:t>
            </a:r>
          </a:p>
          <a:p>
            <a:pPr marL="0" indent="0">
              <a:buNone/>
            </a:pPr>
            <a:endParaRPr lang="en-US" sz="2100" dirty="0" smtClean="0"/>
          </a:p>
          <a:p>
            <a:pPr marL="0" indent="0">
              <a:buNone/>
            </a:pPr>
            <a:r>
              <a:rPr lang="en-US" sz="2100" dirty="0" smtClean="0"/>
              <a:t>2.     select </a:t>
            </a:r>
            <a:r>
              <a:rPr lang="en-US" sz="2100" dirty="0"/>
              <a:t>manufacturer, model, </a:t>
            </a:r>
            <a:r>
              <a:rPr lang="en-US" sz="2100" dirty="0" err="1"/>
              <a:t>nb_engines</a:t>
            </a:r>
            <a:r>
              <a:rPr lang="en-US" sz="2100" dirty="0"/>
              <a:t> from </a:t>
            </a:r>
            <a:r>
              <a:rPr lang="en-US" sz="2100" dirty="0" err="1"/>
              <a:t>optd_aircraft</a:t>
            </a:r>
            <a:r>
              <a:rPr lang="en-US" sz="2100" dirty="0"/>
              <a:t> where </a:t>
            </a:r>
            <a:r>
              <a:rPr lang="en-US" sz="2100" dirty="0" err="1"/>
              <a:t>nb_engines</a:t>
            </a:r>
            <a:r>
              <a:rPr lang="en-US" sz="2100" dirty="0"/>
              <a:t> is NOT  </a:t>
            </a:r>
            <a:r>
              <a:rPr lang="en-US" sz="2100" dirty="0" smtClean="0"/>
              <a:t>NULL </a:t>
            </a:r>
            <a:r>
              <a:rPr lang="en-US" sz="2100" dirty="0"/>
              <a:t>order by </a:t>
            </a:r>
            <a:r>
              <a:rPr lang="en-US" sz="2100" dirty="0" err="1"/>
              <a:t>nb_engines</a:t>
            </a:r>
            <a:r>
              <a:rPr lang="en-US" sz="2100" dirty="0"/>
              <a:t> DESC limit 1</a:t>
            </a:r>
            <a:r>
              <a:rPr lang="en-US" sz="2100" dirty="0" smtClean="0"/>
              <a:t>;</a:t>
            </a:r>
          </a:p>
          <a:p>
            <a:pPr marL="0" indent="0">
              <a:buNone/>
            </a:pPr>
            <a:endParaRPr lang="en-US" sz="2100" dirty="0" smtClean="0"/>
          </a:p>
          <a:p>
            <a:pPr marL="0" indent="0">
              <a:buNone/>
            </a:pPr>
            <a:r>
              <a:rPr lang="en-US" sz="2100" dirty="0" smtClean="0"/>
              <a:t>3</a:t>
            </a:r>
            <a:r>
              <a:rPr lang="en-US" sz="2100" dirty="0"/>
              <a:t>. </a:t>
            </a:r>
            <a:r>
              <a:rPr lang="en-US" sz="2100" dirty="0" smtClean="0"/>
              <a:t>     select </a:t>
            </a:r>
            <a:r>
              <a:rPr lang="en-US" sz="2100" dirty="0" err="1"/>
              <a:t>nb_engines</a:t>
            </a:r>
            <a:r>
              <a:rPr lang="en-US" sz="2100" dirty="0"/>
              <a:t>, count(*) from </a:t>
            </a:r>
            <a:r>
              <a:rPr lang="en-US" sz="2100" dirty="0" err="1"/>
              <a:t>optd_aircraft</a:t>
            </a:r>
            <a:r>
              <a:rPr lang="en-US" sz="2100" dirty="0"/>
              <a:t> where </a:t>
            </a:r>
            <a:r>
              <a:rPr lang="en-US" sz="2100" dirty="0" err="1"/>
              <a:t>nb_engines</a:t>
            </a:r>
            <a:r>
              <a:rPr lang="en-US" sz="2100" dirty="0"/>
              <a:t> is NOT NULL group by </a:t>
            </a:r>
            <a:r>
              <a:rPr lang="en-US" sz="2100" dirty="0" err="1"/>
              <a:t>nb_engines</a:t>
            </a:r>
            <a:r>
              <a:rPr lang="en-US" sz="2100" dirty="0"/>
              <a:t> order by count(*) DESC limit 1;</a:t>
            </a:r>
            <a:endParaRPr lang="en-US" sz="2100" dirty="0" smtClean="0"/>
          </a:p>
          <a:p>
            <a:pPr marL="0" indent="0">
              <a:buNone/>
            </a:pPr>
            <a:endParaRPr lang="en-US" sz="2200" dirty="0" smtClean="0"/>
          </a:p>
          <a:p>
            <a:pPr marL="457200" lvl="1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867179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and Counting </a:t>
            </a:r>
            <a:r>
              <a:rPr lang="en-US" dirty="0" smtClean="0"/>
              <a:t>- Exercises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2455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1) find ~ -type f -size +10M -exec ls -</a:t>
            </a:r>
            <a:r>
              <a:rPr lang="en-US" sz="2000" dirty="0" err="1"/>
              <a:t>sh</a:t>
            </a:r>
            <a:r>
              <a:rPr lang="en-US" sz="2000" dirty="0"/>
              <a:t> {} \; | sort -</a:t>
            </a:r>
            <a:r>
              <a:rPr lang="en-US" sz="2000" dirty="0" err="1"/>
              <a:t>nr</a:t>
            </a:r>
            <a:r>
              <a:rPr lang="en-US" sz="2000" dirty="0"/>
              <a:t> | head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2a) sort -d 20lines.txt</a:t>
            </a:r>
          </a:p>
          <a:p>
            <a:pPr marL="0" indent="0">
              <a:buNone/>
            </a:pPr>
            <a:r>
              <a:rPr lang="en-US" sz="2000" dirty="0"/>
              <a:t>2b) sort -nu  20lines.txt</a:t>
            </a:r>
          </a:p>
          <a:p>
            <a:pPr marL="0" indent="0">
              <a:buNone/>
            </a:pPr>
            <a:r>
              <a:rPr lang="en-US" sz="2000" dirty="0"/>
              <a:t>2c) sort -n  20lines.txt | </a:t>
            </a:r>
            <a:r>
              <a:rPr lang="en-US" sz="2000" dirty="0" err="1"/>
              <a:t>uniq</a:t>
            </a:r>
            <a:r>
              <a:rPr lang="en-US" sz="2000" dirty="0"/>
              <a:t> –d</a:t>
            </a:r>
          </a:p>
          <a:p>
            <a:pPr marL="0" indent="0">
              <a:buNone/>
            </a:pPr>
            <a:r>
              <a:rPr lang="en-US" sz="2000" dirty="0"/>
              <a:t>2d) sort -n  20lines.txt | </a:t>
            </a:r>
            <a:r>
              <a:rPr lang="en-US" sz="2000" dirty="0" err="1"/>
              <a:t>uniq</a:t>
            </a:r>
            <a:r>
              <a:rPr lang="en-US" sz="2000" dirty="0"/>
              <a:t> -d -c | sort -</a:t>
            </a:r>
            <a:r>
              <a:rPr lang="en-US" sz="2000" dirty="0" err="1"/>
              <a:t>nr</a:t>
            </a:r>
            <a:r>
              <a:rPr lang="en-US" sz="2000" dirty="0"/>
              <a:t> | head -1</a:t>
            </a:r>
          </a:p>
          <a:p>
            <a:pPr marL="0" indent="0">
              <a:buNone/>
            </a:pPr>
            <a:r>
              <a:rPr lang="en-US" sz="2000" dirty="0"/>
              <a:t>2e) sort -n  20lines.txt | </a:t>
            </a:r>
            <a:r>
              <a:rPr lang="en-US" sz="2000" dirty="0" err="1"/>
              <a:t>uniq</a:t>
            </a:r>
            <a:r>
              <a:rPr lang="en-US" sz="2000" dirty="0"/>
              <a:t>  -c | sort -n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3a) </a:t>
            </a:r>
            <a:r>
              <a:rPr lang="en-US" sz="2000" dirty="0"/>
              <a:t>sort -nu 20lines.txt 20lines2.txt &gt; 20files_no_dupl.txt</a:t>
            </a:r>
          </a:p>
          <a:p>
            <a:pPr marL="0" indent="0">
              <a:buNone/>
            </a:pPr>
            <a:r>
              <a:rPr lang="en-US" sz="2000" dirty="0"/>
              <a:t>3b) sort 20lines2.txt 20lines.txt | </a:t>
            </a:r>
            <a:r>
              <a:rPr lang="en-US" sz="2000" dirty="0" err="1"/>
              <a:t>uniq</a:t>
            </a:r>
            <a:r>
              <a:rPr lang="en-US" sz="2000" dirty="0"/>
              <a:t> -c | sort -k 2n,2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sz="2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2000" dirty="0" smtClean="0"/>
              <a:t>4) </a:t>
            </a:r>
            <a:r>
              <a:rPr lang="en-US" sz="2000" dirty="0"/>
              <a:t>sort -t "^" -k 7nr,7 optd_aircraft.csv |head -1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sz="16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77506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Processing and </a:t>
            </a:r>
            <a:r>
              <a:rPr lang="en-US" dirty="0" smtClean="0"/>
              <a:t>filtering - Exercises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Go to ~/Data/</a:t>
            </a:r>
            <a:r>
              <a:rPr lang="en-US" sz="2000" dirty="0" err="1"/>
              <a:t>opentraveldata</a:t>
            </a:r>
            <a:endParaRPr lang="en-US" sz="20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Change the delimiter </a:t>
            </a:r>
            <a:r>
              <a:rPr lang="en-US" sz="2000" dirty="0"/>
              <a:t>of </a:t>
            </a:r>
            <a:r>
              <a:rPr lang="en-US" sz="2000" dirty="0" smtClean="0"/>
              <a:t>optd_aircraft.csv to “,”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Check </a:t>
            </a:r>
            <a:r>
              <a:rPr lang="en-US" sz="2000" dirty="0"/>
              <a:t>if </a:t>
            </a:r>
            <a:r>
              <a:rPr lang="en-US" sz="2000" dirty="0" smtClean="0"/>
              <a:t>optd_por_public.csv has repeated white spaces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How many columns </a:t>
            </a:r>
            <a:r>
              <a:rPr lang="en-US" sz="2000" dirty="0"/>
              <a:t>has </a:t>
            </a:r>
            <a:r>
              <a:rPr lang="en-US" sz="2000" dirty="0" smtClean="0"/>
              <a:t>optd_por_public.csv? (hint: use head and </a:t>
            </a:r>
            <a:r>
              <a:rPr lang="en-US" sz="2000" dirty="0" err="1" smtClean="0"/>
              <a:t>tr</a:t>
            </a:r>
            <a:r>
              <a:rPr lang="en-US" sz="2000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Print column names </a:t>
            </a:r>
            <a:r>
              <a:rPr lang="en-US" sz="2000" dirty="0"/>
              <a:t>of </a:t>
            </a:r>
            <a:r>
              <a:rPr lang="en-US" sz="2000" dirty="0" smtClean="0"/>
              <a:t>optd_por_public.csv  together with their column number. (hint: use paste)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Use optd_airlines.csv to obtain the airline with the most flights?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Use optd_airlines.csv to obtain number of airlines in each alliance?</a:t>
            </a:r>
          </a:p>
          <a:p>
            <a:pPr marL="514350" indent="-514350">
              <a:buFont typeface="+mj-lt"/>
              <a:buAutoNum type="arabicPeriod"/>
            </a:pP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2804276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Processing and </a:t>
            </a:r>
            <a:r>
              <a:rPr lang="en-US" dirty="0" smtClean="0"/>
              <a:t>filtering - Exercises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228600" lvl="1">
              <a:lnSpc>
                <a:spcPct val="100000"/>
              </a:lnSpc>
              <a:spcBef>
                <a:spcPts val="0"/>
              </a:spcBef>
              <a:buFontTx/>
              <a:buAutoNum type="arabicParenR"/>
              <a:defRPr/>
            </a:pPr>
            <a:r>
              <a:rPr lang="en-US" sz="2000" dirty="0" smtClean="0"/>
              <a:t> cat optd_aircraft.csv | </a:t>
            </a:r>
            <a:r>
              <a:rPr lang="en-US" sz="2000" dirty="0" err="1" smtClean="0"/>
              <a:t>tr</a:t>
            </a:r>
            <a:r>
              <a:rPr lang="en-US" sz="2000" dirty="0" smtClean="0"/>
              <a:t> "^“ "," | optd_aircraft_comma.csv</a:t>
            </a:r>
          </a:p>
          <a:p>
            <a:pPr marL="228600" lvl="1">
              <a:lnSpc>
                <a:spcPct val="100000"/>
              </a:lnSpc>
              <a:spcBef>
                <a:spcPts val="0"/>
              </a:spcBef>
              <a:buFontTx/>
              <a:buAutoNum type="arabicParenR"/>
              <a:defRPr/>
            </a:pPr>
            <a:endParaRPr lang="en-US" sz="2000" dirty="0"/>
          </a:p>
          <a:p>
            <a:pPr marL="228600" lvl="1">
              <a:lnSpc>
                <a:spcPct val="100000"/>
              </a:lnSpc>
              <a:spcBef>
                <a:spcPts val="0"/>
              </a:spcBef>
              <a:buFontTx/>
              <a:buAutoNum type="arabicParenR"/>
              <a:defRPr/>
            </a:pPr>
            <a:r>
              <a:rPr lang="en-US" sz="2000" dirty="0" smtClean="0"/>
              <a:t> cat </a:t>
            </a:r>
            <a:r>
              <a:rPr lang="en-US" sz="2000" dirty="0"/>
              <a:t>optd_por_public.csv | </a:t>
            </a:r>
            <a:r>
              <a:rPr lang="en-US" sz="2000" dirty="0" err="1"/>
              <a:t>tr</a:t>
            </a:r>
            <a:r>
              <a:rPr lang="en-US" sz="2000" dirty="0"/>
              <a:t> -s "[:blank:]"  | </a:t>
            </a:r>
            <a:r>
              <a:rPr lang="en-US" sz="2000" dirty="0" err="1"/>
              <a:t>wc</a:t>
            </a:r>
            <a:endParaRPr lang="en-US" sz="2000" dirty="0"/>
          </a:p>
          <a:p>
            <a:pPr marL="0" lvl="1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2000" dirty="0" smtClean="0"/>
              <a:t>    </a:t>
            </a:r>
            <a:r>
              <a:rPr lang="en-US" sz="2000" dirty="0" err="1" smtClean="0"/>
              <a:t>wc</a:t>
            </a:r>
            <a:r>
              <a:rPr lang="en-US" sz="2000" dirty="0" smtClean="0"/>
              <a:t> optd_por_public.csv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2000" dirty="0" smtClean="0"/>
              <a:t>    Compare the size in bytes!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2000" dirty="0" smtClean="0"/>
              <a:t>	</a:t>
            </a:r>
            <a:endParaRPr lang="en-US" sz="2000" dirty="0"/>
          </a:p>
          <a:p>
            <a:pPr marL="0" lvl="1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2000" dirty="0" smtClean="0"/>
              <a:t>3</a:t>
            </a:r>
            <a:r>
              <a:rPr lang="en-US" sz="2000" dirty="0"/>
              <a:t>)</a:t>
            </a:r>
            <a:r>
              <a:rPr lang="pt-BR" sz="2000" dirty="0"/>
              <a:t> </a:t>
            </a:r>
            <a:r>
              <a:rPr lang="pt-BR" sz="2000" dirty="0" err="1"/>
              <a:t>head</a:t>
            </a:r>
            <a:r>
              <a:rPr lang="pt-BR" sz="2000" dirty="0"/>
              <a:t> -n 1 optd_por_public.csv| </a:t>
            </a:r>
            <a:r>
              <a:rPr lang="pt-BR" sz="2000" dirty="0" err="1"/>
              <a:t>tr</a:t>
            </a:r>
            <a:r>
              <a:rPr lang="pt-BR" sz="2000" dirty="0"/>
              <a:t> "^" "\n" | </a:t>
            </a:r>
            <a:r>
              <a:rPr lang="pt-BR" sz="2000" dirty="0" err="1"/>
              <a:t>wc</a:t>
            </a:r>
            <a:r>
              <a:rPr lang="pt-BR" sz="2000" dirty="0"/>
              <a:t> -l</a:t>
            </a:r>
            <a:endParaRPr lang="en-US" sz="2000" dirty="0"/>
          </a:p>
          <a:p>
            <a:pPr marL="0" lvl="1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sz="2000" dirty="0" smtClean="0"/>
          </a:p>
          <a:p>
            <a:pPr marL="0" lvl="1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2000" dirty="0" smtClean="0"/>
              <a:t>4</a:t>
            </a:r>
            <a:r>
              <a:rPr lang="en-US" sz="2000" dirty="0"/>
              <a:t>)</a:t>
            </a:r>
            <a:r>
              <a:rPr lang="pt-BR" sz="2000" dirty="0"/>
              <a:t> paste &lt;(</a:t>
            </a:r>
            <a:r>
              <a:rPr lang="pt-BR" sz="2000" dirty="0" err="1"/>
              <a:t>seq</a:t>
            </a:r>
            <a:r>
              <a:rPr lang="pt-BR" sz="2000" dirty="0"/>
              <a:t> 46) &lt;(</a:t>
            </a:r>
            <a:r>
              <a:rPr lang="pt-BR" sz="2000" dirty="0" err="1"/>
              <a:t>head</a:t>
            </a:r>
            <a:r>
              <a:rPr lang="pt-BR" sz="2000" dirty="0"/>
              <a:t> -1 optd_por_public.csv | </a:t>
            </a:r>
            <a:r>
              <a:rPr lang="pt-BR" sz="2000" dirty="0" err="1"/>
              <a:t>tr</a:t>
            </a:r>
            <a:r>
              <a:rPr lang="pt-BR" sz="2000" dirty="0"/>
              <a:t> "^" "\n") </a:t>
            </a:r>
            <a:endParaRPr lang="en-US" sz="2000" dirty="0"/>
          </a:p>
          <a:p>
            <a:pPr marL="0" lvl="1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sz="2000" dirty="0" smtClean="0"/>
          </a:p>
          <a:p>
            <a:pPr marL="0" lvl="1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2000" dirty="0" smtClean="0"/>
              <a:t>5</a:t>
            </a:r>
            <a:r>
              <a:rPr lang="en-US" sz="2000" dirty="0"/>
              <a:t>) cat optd_airlines.csv | cut -d "^" -f 8,14 | sort -t "^" -k 2nr,2 |head -1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sz="2000" dirty="0" smtClean="0"/>
          </a:p>
          <a:p>
            <a:pPr marL="0" lvl="1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2000" dirty="0" smtClean="0"/>
              <a:t>6</a:t>
            </a:r>
            <a:r>
              <a:rPr lang="en-US" sz="2000" dirty="0"/>
              <a:t>) cat optd_airlines.csv| cut -d "^" -f 10 | sort| </a:t>
            </a:r>
            <a:r>
              <a:rPr lang="en-US" sz="2000" dirty="0" err="1"/>
              <a:t>uniq</a:t>
            </a:r>
            <a:r>
              <a:rPr lang="en-US" sz="2000" dirty="0"/>
              <a:t> -c | sort -</a:t>
            </a:r>
            <a:r>
              <a:rPr lang="en-US" sz="2000" dirty="0" err="1"/>
              <a:t>rn</a:t>
            </a:r>
            <a:r>
              <a:rPr lang="en-US" sz="2000" dirty="0"/>
              <a:t> | head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sz="2000" dirty="0"/>
          </a:p>
          <a:p>
            <a:pPr marL="0" lvl="1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65194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Processing and </a:t>
            </a:r>
            <a:r>
              <a:rPr lang="en-US" dirty="0" smtClean="0"/>
              <a:t>filtering - Exercises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Go to ~/Data/</a:t>
            </a:r>
            <a:r>
              <a:rPr lang="en-US" sz="1800" dirty="0" err="1"/>
              <a:t>opentraveldata</a:t>
            </a:r>
            <a:endParaRPr lang="en-US" sz="1800" dirty="0"/>
          </a:p>
          <a:p>
            <a:pPr marL="514350" indent="-514350">
              <a:buFont typeface="+mj-lt"/>
              <a:buAutoNum type="arabicPeriod"/>
            </a:pPr>
            <a:r>
              <a:rPr lang="en-US" sz="1800" dirty="0"/>
              <a:t>Use grep to extract all 7x7 (where x can be any number) airplane models from optd_aircraft.csv.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/>
              <a:t>Use grep to extract all 3xx (where x can be any number) airplane models from optd_aircraft.csv.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/>
              <a:t>Use grep to obtain the number of airlines with prefix “aero” (case insensitive) in their name from optd_airlines.csv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/>
              <a:t>How many optd_por_public.csv columns have “name” as part of their name? What are their numerical positions? (hint: use </a:t>
            </a:r>
            <a:r>
              <a:rPr lang="en-US" sz="1800" dirty="0" err="1"/>
              <a:t>seq</a:t>
            </a:r>
            <a:r>
              <a:rPr lang="en-US" sz="1800" dirty="0"/>
              <a:t> and paste)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/>
              <a:t>Find all files with txt extension inside home directory (including all sub directories) that have </a:t>
            </a:r>
            <a:r>
              <a:rPr lang="en-US" sz="1800" b="1" dirty="0"/>
              <a:t>word</a:t>
            </a:r>
            <a:r>
              <a:rPr lang="en-US" sz="1800" dirty="0"/>
              <a:t> “Science” (case insensitive) inside the content. Print file path and the line containing the (S/s)</a:t>
            </a:r>
            <a:r>
              <a:rPr lang="en-US" sz="1800" dirty="0" err="1"/>
              <a:t>cience</a:t>
            </a:r>
            <a:r>
              <a:rPr lang="en-US" sz="1800" dirty="0"/>
              <a:t> word. </a:t>
            </a:r>
          </a:p>
          <a:p>
            <a:pPr marL="514350" indent="-514350">
              <a:buFont typeface="+mj-lt"/>
              <a:buAutoNum type="arabicPeriod"/>
            </a:pPr>
            <a:endParaRPr lang="en-US" sz="1800" dirty="0"/>
          </a:p>
          <a:p>
            <a:pPr marL="514350" indent="-514350">
              <a:buFont typeface="+mj-lt"/>
              <a:buAutoNum type="arabicPeriod"/>
            </a:pPr>
            <a:endParaRPr lang="en-US" sz="1800" dirty="0"/>
          </a:p>
          <a:p>
            <a:pPr marL="514350" indent="-514350">
              <a:buFont typeface="+mj-lt"/>
              <a:buAutoNum type="arabicPeriod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048445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Processing and </a:t>
            </a:r>
            <a:r>
              <a:rPr lang="en-US" dirty="0" smtClean="0"/>
              <a:t>filtering - Exercises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179629" cy="4351338"/>
          </a:xfrm>
        </p:spPr>
        <p:txBody>
          <a:bodyPr>
            <a:noAutofit/>
          </a:bodyPr>
          <a:lstStyle/>
          <a:p>
            <a:pPr marL="457200" lvl="1" indent="-457200">
              <a:lnSpc>
                <a:spcPct val="100000"/>
              </a:lnSpc>
              <a:spcBef>
                <a:spcPts val="0"/>
              </a:spcBef>
              <a:buAutoNum type="arabicParenR"/>
              <a:defRPr/>
            </a:pPr>
            <a:r>
              <a:rPr lang="en-US" dirty="0" smtClean="0"/>
              <a:t>cut </a:t>
            </a:r>
            <a:r>
              <a:rPr lang="en-US" dirty="0"/>
              <a:t>-d "^" -f 3 optd_aircraft.csv| grep -E </a:t>
            </a:r>
            <a:r>
              <a:rPr lang="en-US" dirty="0" smtClean="0"/>
              <a:t>"</a:t>
            </a:r>
            <a:r>
              <a:rPr lang="en-US" dirty="0" smtClean="0"/>
              <a:t>7[0-9]7</a:t>
            </a:r>
            <a:r>
              <a:rPr lang="en-US" dirty="0"/>
              <a:t>"</a:t>
            </a:r>
            <a:endParaRPr lang="en-US" dirty="0" smtClean="0"/>
          </a:p>
          <a:p>
            <a:pPr marL="457200" lvl="1" indent="-457200">
              <a:lnSpc>
                <a:spcPct val="100000"/>
              </a:lnSpc>
              <a:spcBef>
                <a:spcPts val="0"/>
              </a:spcBef>
              <a:buAutoNum type="arabicParenR"/>
              <a:defRPr/>
            </a:pPr>
            <a:endParaRPr lang="en-US" dirty="0"/>
          </a:p>
          <a:p>
            <a:pPr marL="457200" lvl="1" indent="-4572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AutoNum type="arabicParenR"/>
              <a:defRPr/>
            </a:pPr>
            <a:r>
              <a:rPr lang="en-US" dirty="0"/>
              <a:t>cut -d "^" -f 3 optd_aircraft.csv| grep -E </a:t>
            </a:r>
            <a:r>
              <a:rPr lang="en-US" dirty="0" smtClean="0"/>
              <a:t>"3[0-9</a:t>
            </a:r>
            <a:r>
              <a:rPr lang="en-US" dirty="0"/>
              <a:t>]{2</a:t>
            </a:r>
            <a:r>
              <a:rPr lang="en-US" dirty="0" smtClean="0"/>
              <a:t>}"</a:t>
            </a:r>
          </a:p>
          <a:p>
            <a:pPr marL="457200" lvl="1" indent="-4572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AutoNum type="arabicParenR"/>
              <a:defRPr/>
            </a:pPr>
            <a:endParaRPr lang="en-US" dirty="0"/>
          </a:p>
          <a:p>
            <a:pPr marL="0" lvl="1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/>
              <a:t>3</a:t>
            </a:r>
            <a:r>
              <a:rPr lang="en-US" dirty="0" smtClean="0"/>
              <a:t>) </a:t>
            </a:r>
            <a:r>
              <a:rPr lang="en-US" dirty="0"/>
              <a:t>cat optd_airlines.csv | cut -d "^" -f 8 | grep </a:t>
            </a:r>
            <a:r>
              <a:rPr lang="en-US" dirty="0" smtClean="0"/>
              <a:t>-</a:t>
            </a:r>
            <a:r>
              <a:rPr lang="en-US" dirty="0" err="1" smtClean="0"/>
              <a:t>i</a:t>
            </a:r>
            <a:r>
              <a:rPr lang="en-US" dirty="0" smtClean="0"/>
              <a:t> -E </a:t>
            </a:r>
            <a:r>
              <a:rPr lang="en-US" dirty="0"/>
              <a:t>"^Aero" |</a:t>
            </a:r>
            <a:r>
              <a:rPr lang="en-US" dirty="0" err="1"/>
              <a:t>wc</a:t>
            </a:r>
            <a:r>
              <a:rPr lang="en-US" dirty="0"/>
              <a:t> </a:t>
            </a:r>
            <a:r>
              <a:rPr lang="en-US" dirty="0" smtClean="0"/>
              <a:t>–l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dirty="0"/>
          </a:p>
          <a:p>
            <a:pPr marL="0" lvl="1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/>
              <a:t>4</a:t>
            </a:r>
            <a:r>
              <a:rPr lang="en-US" dirty="0" smtClean="0"/>
              <a:t>) </a:t>
            </a:r>
            <a:r>
              <a:rPr lang="en-US" dirty="0"/>
              <a:t>paste &lt;(</a:t>
            </a:r>
            <a:r>
              <a:rPr lang="en-US" dirty="0" err="1"/>
              <a:t>seq</a:t>
            </a:r>
            <a:r>
              <a:rPr lang="en-US" dirty="0"/>
              <a:t> 50) &lt;(head -n 1 optd_por_public.csv | </a:t>
            </a:r>
            <a:r>
              <a:rPr lang="en-US" dirty="0" err="1"/>
              <a:t>tr</a:t>
            </a:r>
            <a:r>
              <a:rPr lang="en-US" dirty="0"/>
              <a:t> "^" "\n")|grep name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sz="2000" dirty="0"/>
          </a:p>
          <a:p>
            <a:pPr marL="0" lvl="1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/>
              <a:t>5</a:t>
            </a:r>
            <a:r>
              <a:rPr lang="en-US" dirty="0" smtClean="0"/>
              <a:t>) </a:t>
            </a:r>
            <a:r>
              <a:rPr lang="en-US" dirty="0"/>
              <a:t>find ~ -type f -</a:t>
            </a:r>
            <a:r>
              <a:rPr lang="en-US" dirty="0" err="1"/>
              <a:t>iname</a:t>
            </a:r>
            <a:r>
              <a:rPr lang="en-US" dirty="0"/>
              <a:t> "*.txt" -exec grep -</a:t>
            </a:r>
            <a:r>
              <a:rPr lang="en-US" dirty="0" err="1"/>
              <a:t>iwH</a:t>
            </a:r>
            <a:r>
              <a:rPr lang="en-US" dirty="0"/>
              <a:t> "Science" {} \;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516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Processing and </a:t>
            </a:r>
            <a:r>
              <a:rPr lang="en-US" dirty="0" smtClean="0"/>
              <a:t>filtering - Exercises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/>
              <a:t>Use Text_example.txt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Replace every “line” with new line character (“\n”)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Delete lines that contain the “line” word.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Print ONLY the lines that DON’T contain the “line” word</a:t>
            </a:r>
          </a:p>
          <a:p>
            <a:pPr marL="514350" indent="-514350">
              <a:buFont typeface="+mj-lt"/>
              <a:buAutoNum type="arabicPeriod"/>
            </a:pPr>
            <a:endParaRPr lang="en-US" sz="2000" dirty="0" smtClean="0"/>
          </a:p>
          <a:p>
            <a:pPr marL="514350" indent="-514350">
              <a:buFont typeface="+mj-lt"/>
              <a:buAutoNum type="arabicPeriod"/>
            </a:pPr>
            <a:endParaRPr lang="en-US" sz="2000" dirty="0" smtClean="0"/>
          </a:p>
          <a:p>
            <a:pPr marL="514350" indent="-514350">
              <a:buFont typeface="+mj-lt"/>
              <a:buAutoNum type="arabicPeriod"/>
            </a:pPr>
            <a:endParaRPr lang="en-US" sz="1800" dirty="0"/>
          </a:p>
          <a:p>
            <a:pPr marL="514350" indent="-514350">
              <a:buFont typeface="+mj-lt"/>
              <a:buAutoNum type="arabicPeriod"/>
            </a:pP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165076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Processing and filtering - </a:t>
            </a:r>
            <a:r>
              <a:rPr lang="en-US" dirty="0" smtClean="0"/>
              <a:t>Exercises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228600" lvl="1">
              <a:lnSpc>
                <a:spcPct val="100000"/>
              </a:lnSpc>
              <a:spcBef>
                <a:spcPts val="0"/>
              </a:spcBef>
              <a:buFontTx/>
              <a:buAutoNum type="arabicParenR"/>
              <a:defRPr/>
            </a:pPr>
            <a:r>
              <a:rPr lang="en-US" sz="2000" dirty="0" err="1"/>
              <a:t>sed</a:t>
            </a:r>
            <a:r>
              <a:rPr lang="en-US" sz="2000" dirty="0"/>
              <a:t> 's/line/\n/g' </a:t>
            </a:r>
            <a:r>
              <a:rPr lang="en-US" sz="2000" dirty="0" smtClean="0"/>
              <a:t>Text_example.txt</a:t>
            </a:r>
          </a:p>
          <a:p>
            <a:pPr marL="228600" lvl="1">
              <a:lnSpc>
                <a:spcPct val="100000"/>
              </a:lnSpc>
              <a:spcBef>
                <a:spcPts val="0"/>
              </a:spcBef>
              <a:buFontTx/>
              <a:buAutoNum type="arabicParenR"/>
              <a:defRPr/>
            </a:pPr>
            <a:endParaRPr lang="en-US" sz="2000" dirty="0"/>
          </a:p>
          <a:p>
            <a:pPr marL="228600" lvl="1">
              <a:lnSpc>
                <a:spcPct val="100000"/>
              </a:lnSpc>
              <a:spcBef>
                <a:spcPts val="0"/>
              </a:spcBef>
              <a:buFontTx/>
              <a:buAutoNum type="arabicParenR"/>
              <a:defRPr/>
            </a:pPr>
            <a:r>
              <a:rPr lang="en-US" sz="2000" dirty="0" err="1"/>
              <a:t>sed</a:t>
            </a:r>
            <a:r>
              <a:rPr lang="en-US" sz="2000" dirty="0"/>
              <a:t> '/line/d' </a:t>
            </a:r>
            <a:r>
              <a:rPr lang="en-US" sz="2000" dirty="0" smtClean="0"/>
              <a:t>Text_example.txt</a:t>
            </a:r>
          </a:p>
          <a:p>
            <a:pPr marL="228600" lvl="1">
              <a:lnSpc>
                <a:spcPct val="100000"/>
              </a:lnSpc>
              <a:spcBef>
                <a:spcPts val="0"/>
              </a:spcBef>
              <a:buFontTx/>
              <a:buAutoNum type="arabicParenR"/>
              <a:defRPr/>
            </a:pPr>
            <a:endParaRPr lang="en-US" sz="2000" dirty="0"/>
          </a:p>
          <a:p>
            <a:pPr marL="228600" lvl="1">
              <a:lnSpc>
                <a:spcPct val="100000"/>
              </a:lnSpc>
              <a:spcBef>
                <a:spcPts val="0"/>
              </a:spcBef>
              <a:buFontTx/>
              <a:buAutoNum type="arabicParenR"/>
              <a:defRPr/>
            </a:pPr>
            <a:r>
              <a:rPr lang="en-US" sz="2000" dirty="0" err="1"/>
              <a:t>sed</a:t>
            </a:r>
            <a:r>
              <a:rPr lang="en-US" sz="2000" dirty="0"/>
              <a:t> -n '/line/!p' </a:t>
            </a:r>
            <a:r>
              <a:rPr lang="en-US" sz="2000" dirty="0" smtClean="0"/>
              <a:t>Text_example.txt</a:t>
            </a:r>
          </a:p>
          <a:p>
            <a:pPr marL="228600" lvl="1">
              <a:lnSpc>
                <a:spcPct val="100000"/>
              </a:lnSpc>
              <a:spcBef>
                <a:spcPts val="0"/>
              </a:spcBef>
              <a:buFontTx/>
              <a:buAutoNum type="arabicParenR"/>
              <a:defRPr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46741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compressed </a:t>
            </a:r>
            <a:r>
              <a:rPr lang="en-US" dirty="0" smtClean="0"/>
              <a:t>Files – Exercises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828867" cy="4710642"/>
          </a:xfrm>
        </p:spPr>
        <p:txBody>
          <a:bodyPr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800" dirty="0"/>
              <a:t>Go to ~/</a:t>
            </a:r>
            <a:r>
              <a:rPr lang="en-US" sz="1800" dirty="0" smtClean="0"/>
              <a:t>Data/</a:t>
            </a:r>
            <a:r>
              <a:rPr lang="en-US" sz="1800" dirty="0" err="1" smtClean="0"/>
              <a:t>us_dot</a:t>
            </a:r>
            <a:r>
              <a:rPr lang="en-US" sz="1800" dirty="0" smtClean="0"/>
              <a:t>/</a:t>
            </a:r>
            <a:r>
              <a:rPr lang="en-US" sz="1800" dirty="0" err="1" smtClean="0"/>
              <a:t>otp</a:t>
            </a:r>
            <a:r>
              <a:rPr lang="en-US" sz="1800" dirty="0" smtClean="0"/>
              <a:t>. </a:t>
            </a:r>
            <a:r>
              <a:rPr lang="en-US" sz="1800" dirty="0"/>
              <a:t>Show the </a:t>
            </a:r>
            <a:r>
              <a:rPr lang="en-US" sz="1800" dirty="0" smtClean="0"/>
              <a:t>content </a:t>
            </a:r>
            <a:r>
              <a:rPr lang="en-US" sz="1800" dirty="0"/>
              <a:t>of one of the files. </a:t>
            </a:r>
            <a:endParaRPr lang="en-US" sz="18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1800" dirty="0" smtClean="0"/>
              <a:t>Use head/tail together with </a:t>
            </a:r>
            <a:r>
              <a:rPr lang="en-US" sz="1800" dirty="0" err="1" smtClean="0"/>
              <a:t>zcat</a:t>
            </a:r>
            <a:r>
              <a:rPr lang="en-US" sz="1800" dirty="0" smtClean="0"/>
              <a:t> command. Any difference in time execution?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C</a:t>
            </a:r>
            <a:r>
              <a:rPr lang="en-US" sz="1800" dirty="0" smtClean="0"/>
              <a:t>ompress “optd_por_public.csv” with </a:t>
            </a:r>
            <a:r>
              <a:rPr lang="en-US" sz="1800" dirty="0"/>
              <a:t>bzip2 and </a:t>
            </a:r>
            <a:r>
              <a:rPr lang="en-US" sz="1800" dirty="0" smtClean="0"/>
              <a:t>then extract from the compressed file all </a:t>
            </a:r>
            <a:r>
              <a:rPr lang="en-US" sz="1800" dirty="0"/>
              <a:t>the lines starting with MAD </a:t>
            </a:r>
            <a:r>
              <a:rPr lang="en-US" sz="1800" dirty="0" smtClean="0"/>
              <a:t>(hint: use </a:t>
            </a:r>
            <a:r>
              <a:rPr lang="en-US" sz="1800" dirty="0" err="1"/>
              <a:t>bzcat</a:t>
            </a:r>
            <a:r>
              <a:rPr lang="en-US" sz="1800" dirty="0"/>
              <a:t> and grep</a:t>
            </a:r>
            <a:r>
              <a:rPr lang="en-US" sz="1800" dirty="0" smtClean="0"/>
              <a:t>)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US" sz="1800" dirty="0" smtClean="0"/>
              <a:t>(</a:t>
            </a:r>
            <a:r>
              <a:rPr lang="en-US" sz="1800" dirty="0"/>
              <a:t>On_Time_On_Time_Performance_2015_1.zip): What are the column numbers of columns having “carrier” in the name ? (don't count!) (hint: </a:t>
            </a:r>
            <a:r>
              <a:rPr lang="en-US" sz="1800" dirty="0" smtClean="0"/>
              <a:t>we have seen this </a:t>
            </a:r>
            <a:r>
              <a:rPr lang="en-US" sz="1800" dirty="0" smtClean="0">
                <a:sym typeface="Wingdings" panose="05000000000000000000" pitchFamily="2" charset="2"/>
              </a:rPr>
              <a:t></a:t>
            </a:r>
            <a:r>
              <a:rPr lang="en-US" sz="1800" dirty="0" smtClean="0"/>
              <a:t>)</a:t>
            </a:r>
            <a:endParaRPr lang="en-US" sz="1800" dirty="0"/>
          </a:p>
          <a:p>
            <a:pPr marL="514350" indent="-514350">
              <a:buFont typeface="+mj-lt"/>
              <a:buAutoNum type="arabicPeriod" startAt="4"/>
            </a:pPr>
            <a:r>
              <a:rPr lang="en-US" sz="1800" dirty="0"/>
              <a:t>(On_Time_On_Time_Performance_2015_1.zip) Print to screen, one field per line, the header and first line of the T100 file, side by side.</a:t>
            </a:r>
          </a:p>
          <a:p>
            <a:pPr marL="342900" indent="-342900">
              <a:buFont typeface="+mj-lt"/>
              <a:buAutoNum type="arabicPeriod"/>
            </a:pPr>
            <a:endParaRPr lang="en-US" sz="1800" dirty="0" smtClean="0"/>
          </a:p>
          <a:p>
            <a:pPr marL="342900" indent="-342900">
              <a:buFont typeface="+mj-lt"/>
              <a:buAutoNum type="arabicPeriod"/>
            </a:pPr>
            <a:endParaRPr lang="en-US" sz="1800" dirty="0" smtClean="0"/>
          </a:p>
          <a:p>
            <a:pPr lvl="1"/>
            <a:endParaRPr lang="en-US" sz="1400" dirty="0" smtClean="0"/>
          </a:p>
          <a:p>
            <a:endParaRPr lang="en-US" sz="1800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682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1712</Words>
  <Application>Microsoft Office PowerPoint</Application>
  <PresentationFormat>Widescreen</PresentationFormat>
  <Paragraphs>205</Paragraphs>
  <Slides>19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Wingdings</vt:lpstr>
      <vt:lpstr>Office Theme</vt:lpstr>
      <vt:lpstr>Sorting and Counting - Exercises 1</vt:lpstr>
      <vt:lpstr>Sorting and Counting - Exercises 1</vt:lpstr>
      <vt:lpstr>Processing and filtering - Exercises 2</vt:lpstr>
      <vt:lpstr>Processing and filtering - Exercises 2</vt:lpstr>
      <vt:lpstr>Processing and filtering - Exercises 3</vt:lpstr>
      <vt:lpstr>Processing and filtering - Exercises 3</vt:lpstr>
      <vt:lpstr>Processing and filtering - Exercises 4</vt:lpstr>
      <vt:lpstr>Processing and filtering - Exercises 4</vt:lpstr>
      <vt:lpstr>Working with compressed Files – Exercises 5</vt:lpstr>
      <vt:lpstr>Working with compressed Files – Exercises 5</vt:lpstr>
      <vt:lpstr>Shell Script – Exercises 6 </vt:lpstr>
      <vt:lpstr>Shell Script Exercises</vt:lpstr>
      <vt:lpstr>Shell Script Exercises</vt:lpstr>
      <vt:lpstr>Shell Script Exercises</vt:lpstr>
      <vt:lpstr>Shell Script Exercises</vt:lpstr>
      <vt:lpstr>CSVkit – Exercises 7</vt:lpstr>
      <vt:lpstr>CSVkit – Exercises 7</vt:lpstr>
      <vt:lpstr>SQL - Exercises 3</vt:lpstr>
      <vt:lpstr>SQL - Quick exercises 3</vt:lpstr>
    </vt:vector>
  </TitlesOfParts>
  <Company>Amadeus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Igor ARAMBASIC</dc:creator>
  <cp:lastModifiedBy>Igor ARAMBASIC</cp:lastModifiedBy>
  <cp:revision>715</cp:revision>
  <dcterms:created xsi:type="dcterms:W3CDTF">2015-11-28T21:45:37Z</dcterms:created>
  <dcterms:modified xsi:type="dcterms:W3CDTF">2018-10-27T20:53:04Z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4c521120-399b-4a7a-8f4d-244394c51dda</vt:lpwstr>
  </property>
  <property fmtid="{D5CDD505-2E9C-101B-9397-08002B2CF9AE}" pid="3" name="OriginatingUser">
    <vt:lpwstr>igor.arambasic</vt:lpwstr>
  </property>
  <property fmtid="{D5CDD505-2E9C-101B-9397-08002B2CF9AE}" pid="4" name="CLASSIFICATION">
    <vt:lpwstr>RESTRICTED</vt:lpwstr>
  </property>
</Properties>
</file>