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373" r:id="rId6"/>
    <p:sldId id="385" r:id="rId7"/>
    <p:sldId id="381" r:id="rId8"/>
    <p:sldId id="379" r:id="rId9"/>
    <p:sldId id="382" r:id="rId10"/>
    <p:sldId id="383" r:id="rId11"/>
    <p:sldId id="391" r:id="rId12"/>
    <p:sldId id="384" r:id="rId13"/>
    <p:sldId id="387" r:id="rId14"/>
    <p:sldId id="390" r:id="rId15"/>
    <p:sldId id="398" r:id="rId16"/>
    <p:sldId id="399" r:id="rId17"/>
    <p:sldId id="388" r:id="rId18"/>
    <p:sldId id="392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2136067-89C0-438B-8460-7B6FF1345EC3}">
          <p14:sldIdLst>
            <p14:sldId id="256"/>
            <p14:sldId id="257"/>
            <p14:sldId id="258"/>
            <p14:sldId id="373"/>
            <p14:sldId id="385"/>
            <p14:sldId id="381"/>
            <p14:sldId id="379"/>
            <p14:sldId id="382"/>
            <p14:sldId id="383"/>
            <p14:sldId id="391"/>
            <p14:sldId id="384"/>
            <p14:sldId id="387"/>
            <p14:sldId id="390"/>
            <p14:sldId id="398"/>
            <p14:sldId id="399"/>
            <p14:sldId id="388"/>
            <p14:sldId id="39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>
        <p:scale>
          <a:sx n="66" d="100"/>
          <a:sy n="66" d="100"/>
        </p:scale>
        <p:origin x="-654" y="-120"/>
      </p:cViewPr>
      <p:guideLst>
        <p:guide orient="horz" pos="19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61A12-270D-4F6D-BC41-1C100743F1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B7210-3D42-4A90-996F-5536DF3EB9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页面白色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59705" y="1691640"/>
            <a:ext cx="1672590" cy="1809368"/>
          </a:xfrm>
          <a:prstGeom prst="rect">
            <a:avLst/>
          </a:prstGeom>
        </p:spPr>
        <p:txBody>
          <a:bodyPr/>
          <a:lstStyle>
            <a:lvl1pPr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18" name="副标题 17"/>
          <p:cNvSpPr>
            <a:spLocks noGrp="1"/>
          </p:cNvSpPr>
          <p:nvPr>
            <p:ph type="subTitle" idx="1" hasCustomPrompt="1"/>
          </p:nvPr>
        </p:nvSpPr>
        <p:spPr>
          <a:xfrm>
            <a:off x="1777365" y="3468370"/>
            <a:ext cx="8534400" cy="10502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34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YOUR TITLE</a:t>
            </a:r>
            <a:endParaRPr lang="zh-CN" altLang="en-US" dirty="0"/>
          </a:p>
        </p:txBody>
      </p:sp>
      <p:pic>
        <p:nvPicPr>
          <p:cNvPr id="2" name="图片 1" descr="LOGO+slogan 英文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2410" y="102870"/>
            <a:ext cx="2209800" cy="297815"/>
          </a:xfrm>
          <a:prstGeom prst="rect">
            <a:avLst/>
          </a:prstGeom>
        </p:spPr>
      </p:pic>
      <p:pic>
        <p:nvPicPr>
          <p:cNvPr id="15" name="Picture 2" descr="F:\虢孜\2018.7.17 PPT模版\4PX-10-切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84032" cy="30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75" y="4941888"/>
            <a:ext cx="6119813" cy="431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点击输入本栏的具体文字，简明扼要的说明分项内容，此为概念图解，请根据具体内容酌情修改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5000">
        <p14:reveal/>
      </p:transition>
    </mc:Choice>
    <mc:Fallback>
      <p:transition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D4D5-CF35-497B-85A1-994B4BA1D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9A27-F1FF-4C88-95B5-8CA710A120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0" y="-1"/>
            <a:ext cx="2565400" cy="6858001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6" y="828675"/>
            <a:ext cx="1657350" cy="247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0406" y="3013880"/>
            <a:ext cx="54857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ConcurrentHashMap</a:t>
            </a:r>
            <a:endParaRPr lang="en-US" altLang="zh-CN" sz="4000" b="1" dirty="0" smtClean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00455" y="4582795"/>
            <a:ext cx="3082925" cy="4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92348" y="4737983"/>
            <a:ext cx="41084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2019-05-08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严光炫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结算系统技术团队（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2242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put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56870"/>
            <a:ext cx="7391400" cy="61436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614670" y="2277110"/>
            <a:ext cx="1806575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660390" y="3101340"/>
            <a:ext cx="6451600" cy="2415540"/>
            <a:chOff x="8914" y="4884"/>
            <a:chExt cx="10160" cy="3804"/>
          </a:xfrm>
        </p:grpSpPr>
        <p:grpSp>
          <p:nvGrpSpPr>
            <p:cNvPr id="17" name="组合 16"/>
            <p:cNvGrpSpPr/>
            <p:nvPr/>
          </p:nvGrpSpPr>
          <p:grpSpPr>
            <a:xfrm>
              <a:off x="8914" y="4884"/>
              <a:ext cx="10161" cy="3805"/>
              <a:chOff x="8914" y="4884"/>
              <a:chExt cx="10161" cy="380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8914" y="4884"/>
                <a:ext cx="878" cy="357"/>
              </a:xfrm>
              <a:prstGeom prst="rect">
                <a:avLst/>
              </a:prstGeom>
              <a:noFill/>
              <a:ln w="28575" cmpd="sng">
                <a:solidFill>
                  <a:srgbClr val="C0000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1" y="5375"/>
                <a:ext cx="9075" cy="3315"/>
              </a:xfrm>
              <a:prstGeom prst="rect">
                <a:avLst/>
              </a:prstGeom>
            </p:spPr>
          </p:pic>
        </p:grpSp>
        <p:cxnSp>
          <p:nvCxnSpPr>
            <p:cNvPr id="18" name="直接连接符 17"/>
            <p:cNvCxnSpPr/>
            <p:nvPr/>
          </p:nvCxnSpPr>
          <p:spPr>
            <a:xfrm>
              <a:off x="12129" y="7369"/>
              <a:ext cx="818" cy="0"/>
            </a:xfrm>
            <a:prstGeom prst="line">
              <a:avLst/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3004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线程安全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465955" y="1367790"/>
            <a:ext cx="1993265" cy="7188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Unsafe</a:t>
            </a:r>
            <a:r>
              <a:rPr lang="zh-CN" altLang="en-US" sz="3200" b="1">
                <a:solidFill>
                  <a:schemeClr val="tx1"/>
                </a:solidFill>
              </a:rPr>
              <a:t>类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107055"/>
            <a:ext cx="7896225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3004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构造函数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10" y="988695"/>
            <a:ext cx="7734300" cy="176212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319145" y="2259965"/>
            <a:ext cx="6433185" cy="1275715"/>
            <a:chOff x="5227" y="3559"/>
            <a:chExt cx="10131" cy="2009"/>
          </a:xfrm>
        </p:grpSpPr>
        <p:sp>
          <p:nvSpPr>
            <p:cNvPr id="12" name="文本框 11"/>
            <p:cNvSpPr txBox="1"/>
            <p:nvPr/>
          </p:nvSpPr>
          <p:spPr>
            <a:xfrm>
              <a:off x="5227" y="4988"/>
              <a:ext cx="8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数组的初始</a:t>
              </a:r>
              <a:r>
                <a:rPr lang="zh-CN" altLang="en-US"/>
                <a:t>大小为</a:t>
              </a:r>
              <a:r>
                <a:rPr lang="en-US" altLang="zh-CN"/>
                <a:t>(initialCapacity*1.5+1)</a:t>
              </a:r>
              <a:r>
                <a:rPr lang="zh-CN" altLang="en-US"/>
                <a:t>的最小2次幂</a:t>
              </a:r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714" y="3559"/>
              <a:ext cx="9645" cy="0"/>
            </a:xfrm>
            <a:prstGeom prst="line">
              <a:avLst/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9152" y="3670"/>
              <a:ext cx="12" cy="1169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 descr="ConcurrentHashMap_sizeCt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3639820"/>
            <a:ext cx="10114280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0210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初始化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165860"/>
            <a:ext cx="7096125" cy="47339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899920" y="1671320"/>
            <a:ext cx="9386570" cy="922020"/>
            <a:chOff x="2992" y="2632"/>
            <a:chExt cx="14782" cy="1452"/>
          </a:xfrm>
        </p:grpSpPr>
        <p:sp>
          <p:nvSpPr>
            <p:cNvPr id="5" name="文本框 4"/>
            <p:cNvSpPr txBox="1"/>
            <p:nvPr/>
          </p:nvSpPr>
          <p:spPr>
            <a:xfrm>
              <a:off x="12934" y="2632"/>
              <a:ext cx="484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/>
                <a:t>使用了</a:t>
              </a:r>
              <a:r>
                <a:rPr lang="zh-CN" altLang="en-US" b="1">
                  <a:solidFill>
                    <a:srgbClr val="C00000"/>
                  </a:solidFill>
                </a:rPr>
                <a:t>自旋锁</a:t>
              </a:r>
              <a:r>
                <a:rPr lang="zh-CN" altLang="en-US"/>
                <a:t>，通过Thread.yield()使线程让步，忙循环直到sizeCtl满足条件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92" y="3172"/>
              <a:ext cx="2470" cy="37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30500" y="3757930"/>
            <a:ext cx="4055110" cy="368300"/>
            <a:chOff x="4271" y="5918"/>
            <a:chExt cx="6386" cy="58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271" y="6208"/>
              <a:ext cx="2768" cy="0"/>
            </a:xfrm>
            <a:prstGeom prst="line">
              <a:avLst/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560" y="5918"/>
              <a:ext cx="30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rgbClr val="C00000"/>
                  </a:solidFill>
                </a:rPr>
                <a:t>数组大小的</a:t>
              </a:r>
              <a:r>
                <a:rPr lang="en-US" altLang="zh-CN">
                  <a:solidFill>
                    <a:srgbClr val="C00000"/>
                  </a:solidFill>
                </a:rPr>
                <a:t>0.75</a:t>
              </a:r>
              <a:r>
                <a:rPr lang="zh-CN" altLang="en-US">
                  <a:solidFill>
                    <a:srgbClr val="C00000"/>
                  </a:solidFill>
                </a:rPr>
                <a:t>倍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20523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85" y="1560195"/>
            <a:ext cx="7038975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268095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714625"/>
            <a:ext cx="66103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62075" y="292951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5400" dirty="0">
                <a:solidFill>
                  <a:srgbClr val="0070C0"/>
                </a:solidFill>
              </a:rPr>
              <a:t>使用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" y="2836007"/>
            <a:ext cx="1185987" cy="1185987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zh-CN" altLang="en-US" sz="4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1" y="0"/>
            <a:ext cx="25654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7416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使用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5560" y="1731010"/>
            <a:ext cx="8033385" cy="2614930"/>
          </a:xfrm>
          <a:prstGeom prst="rect">
            <a:avLst/>
          </a:prstGeom>
          <a:gradFill>
            <a:gsLst>
              <a:gs pos="100000">
                <a:schemeClr val="accent2">
                  <a:lumMod val="20000"/>
                  <a:lumOff val="80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5">
                  <a:lumMod val="99000"/>
                </a:schemeClr>
              </a:gs>
            </a:gsLst>
            <a:lin ang="5400000" scaled="0"/>
          </a:gradFill>
          <a:ln w="12700" cmpd="sng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/>
              <a:t>优点：</a:t>
            </a:r>
            <a:endParaRPr lang="zh-CN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线程安全，在高并发情况下与HashTable相比效率更高</a:t>
            </a:r>
            <a:endParaRPr lang="zh-CN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在使用Iterator迭代时不会抛出ConcurrentModificationException异常</a:t>
            </a:r>
            <a:endParaRPr lang="zh-CN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使用要点：</a:t>
            </a:r>
            <a:endParaRPr lang="zh-CN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适用于在多线程情况下频繁进行写入、删除等操作</a:t>
            </a:r>
            <a:endParaRPr lang="zh-CN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扩容是一个特别耗性能的操作，应尽量估算并设定初始值大小</a:t>
            </a:r>
            <a:endParaRPr lang="zh-CN" alt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ConcurrentHashMap</a:t>
            </a:r>
            <a:r>
              <a:rPr lang="zh-CN" altLang="en-US" sz="2000"/>
              <a:t>是弱一致性，若对一致性有要求应考虑串行化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0" y="245207"/>
            <a:ext cx="971550" cy="4183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09925" y="3044279"/>
            <a:ext cx="5772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endParaRPr lang="en-US" altLang="zh-CN" sz="4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0" y="6276444"/>
            <a:ext cx="1383039" cy="209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4086225" cy="68740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21736" y="252693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751" y="3419592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10810" y="1232535"/>
            <a:ext cx="4010025" cy="459740"/>
            <a:chOff x="8206" y="2968"/>
            <a:chExt cx="6315" cy="724"/>
          </a:xfrm>
        </p:grpSpPr>
        <p:sp>
          <p:nvSpPr>
            <p:cNvPr id="13" name="矩形 12"/>
            <p:cNvSpPr/>
            <p:nvPr/>
          </p:nvSpPr>
          <p:spPr>
            <a:xfrm>
              <a:off x="8206" y="2968"/>
              <a:ext cx="690" cy="690"/>
            </a:xfrm>
            <a:prstGeom prst="rect">
              <a:avLst/>
            </a:prstGeom>
            <a:solidFill>
              <a:srgbClr val="006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endPara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031" y="2968"/>
              <a:ext cx="54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0070C0"/>
                  </a:solidFill>
                </a:rPr>
                <a:t>简介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87315" y="3063240"/>
            <a:ext cx="4070985" cy="459740"/>
            <a:chOff x="8304" y="4660"/>
            <a:chExt cx="6411" cy="724"/>
          </a:xfrm>
        </p:grpSpPr>
        <p:sp>
          <p:nvSpPr>
            <p:cNvPr id="12" name="矩形 11"/>
            <p:cNvSpPr/>
            <p:nvPr/>
          </p:nvSpPr>
          <p:spPr>
            <a:xfrm>
              <a:off x="8304" y="4673"/>
              <a:ext cx="690" cy="690"/>
            </a:xfrm>
            <a:prstGeom prst="rect">
              <a:avLst/>
            </a:prstGeom>
            <a:solidFill>
              <a:srgbClr val="006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endPara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1" y="4660"/>
              <a:ext cx="56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0070C0"/>
                  </a:solidFill>
                  <a:sym typeface="+mn-ea"/>
                </a:rPr>
                <a:t>线程安全与源码解析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0810" y="5135245"/>
            <a:ext cx="4457065" cy="459740"/>
            <a:chOff x="8206" y="7149"/>
            <a:chExt cx="7019" cy="724"/>
          </a:xfrm>
        </p:grpSpPr>
        <p:sp>
          <p:nvSpPr>
            <p:cNvPr id="15" name="矩形 14"/>
            <p:cNvSpPr/>
            <p:nvPr/>
          </p:nvSpPr>
          <p:spPr>
            <a:xfrm>
              <a:off x="8206" y="7149"/>
              <a:ext cx="690" cy="690"/>
            </a:xfrm>
            <a:prstGeom prst="rect">
              <a:avLst/>
            </a:prstGeom>
            <a:solidFill>
              <a:srgbClr val="006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03</a:t>
              </a:r>
              <a:endPara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31" y="7149"/>
              <a:ext cx="61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0070C0"/>
                  </a:solidFill>
                  <a:sym typeface="+mn-ea"/>
                </a:rPr>
                <a:t>使用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62075" y="292951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5400" dirty="0">
                <a:solidFill>
                  <a:srgbClr val="0070C0"/>
                </a:solidFill>
              </a:rPr>
              <a:t>简介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" y="2836007"/>
            <a:ext cx="1185987" cy="1185987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4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1" y="0"/>
            <a:ext cx="25654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868680" y="1326515"/>
            <a:ext cx="7722870" cy="4204970"/>
            <a:chOff x="1368" y="2089"/>
            <a:chExt cx="12162" cy="6622"/>
          </a:xfrm>
        </p:grpSpPr>
        <p:grpSp>
          <p:nvGrpSpPr>
            <p:cNvPr id="31" name="组合 30"/>
            <p:cNvGrpSpPr/>
            <p:nvPr/>
          </p:nvGrpSpPr>
          <p:grpSpPr>
            <a:xfrm>
              <a:off x="1368" y="2089"/>
              <a:ext cx="12162" cy="6622"/>
              <a:chOff x="1368" y="2089"/>
              <a:chExt cx="12162" cy="662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368" y="2089"/>
                <a:ext cx="12162" cy="662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378" y="3273"/>
                <a:ext cx="5946" cy="419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46" y="4290"/>
                <a:ext cx="5033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p>
                <a:pPr algn="l"/>
                <a:r>
                  <a:rPr lang="zh-CN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package java.util.concurrent;</a:t>
                </a:r>
                <a:endPara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2484" y="5408"/>
              <a:ext cx="3628" cy="8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并发编程工具包</a:t>
              </a:r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45125" y="2724150"/>
            <a:ext cx="225552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/>
              <a:t>ConcurrentHashMap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60645" y="3434080"/>
            <a:ext cx="2823845" cy="5435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支持并发编程的</a:t>
            </a:r>
            <a:r>
              <a:rPr lang="en-US" altLang="zh-CN"/>
              <a:t>HashMap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63794" y="-20947"/>
            <a:ext cx="7416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简介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6705600" y="1404620"/>
            <a:ext cx="4123690" cy="1687830"/>
            <a:chOff x="10351" y="2212"/>
            <a:chExt cx="6494" cy="2658"/>
          </a:xfrm>
        </p:grpSpPr>
        <p:sp>
          <p:nvSpPr>
            <p:cNvPr id="25" name="文本框 24"/>
            <p:cNvSpPr txBox="1"/>
            <p:nvPr/>
          </p:nvSpPr>
          <p:spPr>
            <a:xfrm>
              <a:off x="15033" y="4290"/>
              <a:ext cx="1812" cy="5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/>
                <a:t>HashMap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9" y="2212"/>
              <a:ext cx="1050" cy="5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/>
                <a:t>Map</a:t>
              </a:r>
              <a:endParaRPr lang="zh-CN" altLang="en-US"/>
            </a:p>
          </p:txBody>
        </p:sp>
        <p:cxnSp>
          <p:nvCxnSpPr>
            <p:cNvPr id="27" name="肘形连接符 26"/>
            <p:cNvCxnSpPr>
              <a:stCxn id="11" idx="0"/>
              <a:endCxn id="26" idx="2"/>
            </p:cNvCxnSpPr>
            <p:nvPr/>
          </p:nvCxnSpPr>
          <p:spPr>
            <a:xfrm rot="16200000">
              <a:off x="11293" y="1850"/>
              <a:ext cx="1498" cy="3383"/>
            </a:xfrm>
            <a:prstGeom prst="bentConnector3">
              <a:avLst>
                <a:gd name="adj1" fmla="val 50033"/>
              </a:avLst>
            </a:prstGeom>
            <a:ln w="19050" cmpd="sng">
              <a:solidFill>
                <a:schemeClr val="accent6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 rot="16200000" flipV="1">
              <a:off x="14087" y="2439"/>
              <a:ext cx="1498" cy="2205"/>
            </a:xfrm>
            <a:prstGeom prst="bentConnector3">
              <a:avLst>
                <a:gd name="adj1" fmla="val 50033"/>
              </a:avLst>
            </a:prstGeom>
            <a:ln w="19050" cmpd="sng">
              <a:solidFill>
                <a:schemeClr val="accent6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0" y="2535555"/>
            <a:ext cx="5524500" cy="3171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794" y="-20947"/>
            <a:ext cx="2922905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HashMap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的数据结构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538095" y="5180330"/>
            <a:ext cx="3569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数组</a:t>
            </a:r>
            <a:r>
              <a:rPr lang="en-US" altLang="zh-CN" sz="3200"/>
              <a:t>+</a:t>
            </a:r>
            <a:r>
              <a:rPr lang="zh-CN" altLang="en-US" sz="3200"/>
              <a:t>链表</a:t>
            </a:r>
            <a:r>
              <a:rPr lang="en-US" altLang="zh-CN" sz="3200"/>
              <a:t>+</a:t>
            </a:r>
            <a:r>
              <a:rPr lang="zh-CN" altLang="en-US" sz="3200"/>
              <a:t>红黑树</a:t>
            </a:r>
            <a:endParaRPr lang="zh-CN" altLang="en-US" sz="3200"/>
          </a:p>
        </p:txBody>
      </p:sp>
      <p:sp>
        <p:nvSpPr>
          <p:cNvPr id="16" name="圆角矩形 15"/>
          <p:cNvSpPr/>
          <p:nvPr/>
        </p:nvSpPr>
        <p:spPr>
          <a:xfrm>
            <a:off x="3679190" y="1365885"/>
            <a:ext cx="880110" cy="760095"/>
          </a:xfrm>
          <a:prstGeom prst="round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Node</a:t>
            </a:r>
            <a:endParaRPr lang="en-US" altLang="zh-CN" sz="1000"/>
          </a:p>
        </p:txBody>
      </p:sp>
      <p:sp>
        <p:nvSpPr>
          <p:cNvPr id="46" name="圆角矩形 45"/>
          <p:cNvSpPr/>
          <p:nvPr/>
        </p:nvSpPr>
        <p:spPr>
          <a:xfrm>
            <a:off x="1246505" y="1259840"/>
            <a:ext cx="9207500" cy="972185"/>
          </a:xfrm>
          <a:prstGeom prst="round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145655" y="137477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2" name="圆角矩形 51"/>
          <p:cNvSpPr/>
          <p:nvPr/>
        </p:nvSpPr>
        <p:spPr>
          <a:xfrm>
            <a:off x="9455785" y="137477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3" name="圆角矩形 52"/>
          <p:cNvSpPr/>
          <p:nvPr/>
        </p:nvSpPr>
        <p:spPr>
          <a:xfrm>
            <a:off x="2538095" y="136588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4" name="圆角矩形 53"/>
          <p:cNvSpPr/>
          <p:nvPr/>
        </p:nvSpPr>
        <p:spPr>
          <a:xfrm>
            <a:off x="4832985" y="136588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6" name="圆角矩形 55"/>
          <p:cNvSpPr/>
          <p:nvPr/>
        </p:nvSpPr>
        <p:spPr>
          <a:xfrm>
            <a:off x="8300720" y="137477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7" name="圆角矩形 56"/>
          <p:cNvSpPr/>
          <p:nvPr/>
        </p:nvSpPr>
        <p:spPr>
          <a:xfrm>
            <a:off x="1384300" y="136588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8" name="圆角矩形 57"/>
          <p:cNvSpPr/>
          <p:nvPr/>
        </p:nvSpPr>
        <p:spPr>
          <a:xfrm>
            <a:off x="3679190" y="136588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59" name="圆角矩形 58"/>
          <p:cNvSpPr/>
          <p:nvPr/>
        </p:nvSpPr>
        <p:spPr>
          <a:xfrm>
            <a:off x="5986780" y="1365885"/>
            <a:ext cx="880110" cy="760095"/>
          </a:xfrm>
          <a:prstGeom prst="roundRec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61" name="圆角矩形 60"/>
          <p:cNvSpPr/>
          <p:nvPr/>
        </p:nvSpPr>
        <p:spPr>
          <a:xfrm>
            <a:off x="3679190" y="2535555"/>
            <a:ext cx="880110" cy="760095"/>
          </a:xfrm>
          <a:prstGeom prst="roundRect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62" name="直接箭头连接符 61"/>
          <p:cNvCxnSpPr>
            <a:stCxn id="16" idx="2"/>
            <a:endCxn id="61" idx="0"/>
          </p:cNvCxnSpPr>
          <p:nvPr/>
        </p:nvCxnSpPr>
        <p:spPr>
          <a:xfrm>
            <a:off x="4119245" y="2125980"/>
            <a:ext cx="0" cy="409575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2525395" y="1365885"/>
            <a:ext cx="2644140" cy="3049905"/>
            <a:chOff x="11255" y="2151"/>
            <a:chExt cx="4164" cy="4803"/>
          </a:xfrm>
        </p:grpSpPr>
        <p:sp>
          <p:nvSpPr>
            <p:cNvPr id="75" name="圆角矩形 74"/>
            <p:cNvSpPr/>
            <p:nvPr/>
          </p:nvSpPr>
          <p:spPr>
            <a:xfrm>
              <a:off x="13072" y="2151"/>
              <a:ext cx="1386" cy="1197"/>
            </a:xfrm>
            <a:prstGeom prst="roundRect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>
                  <a:sym typeface="+mn-ea"/>
                </a:rPr>
                <a:t>TreeNode</a:t>
              </a:r>
              <a:endParaRPr lang="en-US" altLang="zh-CN" sz="1000">
                <a:sym typeface="+mn-ea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1255" y="3348"/>
              <a:ext cx="4164" cy="3607"/>
              <a:chOff x="11255" y="3348"/>
              <a:chExt cx="4164" cy="3607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12229" y="3992"/>
                <a:ext cx="1386" cy="1197"/>
              </a:xfrm>
              <a:prstGeom prst="roundRect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4033" y="3992"/>
                <a:ext cx="1386" cy="1197"/>
              </a:xfrm>
              <a:prstGeom prst="roundRect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1255" y="5759"/>
                <a:ext cx="1386" cy="1197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13072" y="5759"/>
                <a:ext cx="1386" cy="1197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cxnSp>
            <p:nvCxnSpPr>
              <p:cNvPr id="81" name="直接箭头连接符 80"/>
              <p:cNvCxnSpPr>
                <a:stCxn id="75" idx="2"/>
                <a:endCxn id="77" idx="0"/>
              </p:cNvCxnSpPr>
              <p:nvPr/>
            </p:nvCxnSpPr>
            <p:spPr>
              <a:xfrm flipH="1">
                <a:off x="12922" y="3348"/>
                <a:ext cx="844" cy="644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>
                <a:stCxn id="75" idx="2"/>
                <a:endCxn id="78" idx="0"/>
              </p:cNvCxnSpPr>
              <p:nvPr/>
            </p:nvCxnSpPr>
            <p:spPr>
              <a:xfrm>
                <a:off x="13765" y="3348"/>
                <a:ext cx="961" cy="644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77" idx="2"/>
                <a:endCxn id="79" idx="0"/>
              </p:cNvCxnSpPr>
              <p:nvPr/>
            </p:nvCxnSpPr>
            <p:spPr>
              <a:xfrm flipH="1">
                <a:off x="11948" y="5190"/>
                <a:ext cx="973" cy="569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7" idx="2"/>
                <a:endCxn id="80" idx="0"/>
              </p:cNvCxnSpPr>
              <p:nvPr/>
            </p:nvCxnSpPr>
            <p:spPr>
              <a:xfrm>
                <a:off x="12922" y="5190"/>
                <a:ext cx="844" cy="569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1" grpId="0" animBg="1"/>
      <p:bldP spid="16" grpId="1" animBg="1"/>
      <p:bldP spid="61" grpId="1" animBg="1"/>
      <p:bldP spid="58" grpId="0" bldLvl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4493895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ConcurrentHashMap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的数据结构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pic>
        <p:nvPicPr>
          <p:cNvPr id="2" name="图片 1" descr="ConcurrentHashMap_Structure"/>
          <p:cNvPicPr>
            <a:picLocks noChangeAspect="1"/>
          </p:cNvPicPr>
          <p:nvPr/>
        </p:nvPicPr>
        <p:blipFill>
          <a:blip r:embed="rId2"/>
          <a:srcRect b="179"/>
          <a:stretch>
            <a:fillRect/>
          </a:stretch>
        </p:blipFill>
        <p:spPr>
          <a:xfrm>
            <a:off x="866775" y="1274445"/>
            <a:ext cx="10970260" cy="484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4493895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ConcurrentHashMap</a:t>
            </a: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的数据结构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538095" y="5180330"/>
            <a:ext cx="4130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数组</a:t>
            </a:r>
            <a:r>
              <a:rPr lang="en-US" altLang="zh-CN" sz="3200"/>
              <a:t>+</a:t>
            </a:r>
            <a:r>
              <a:rPr lang="zh-CN" altLang="en-US" sz="3200"/>
              <a:t>链表</a:t>
            </a:r>
            <a:r>
              <a:rPr lang="en-US" altLang="zh-CN" sz="3200"/>
              <a:t>+</a:t>
            </a:r>
            <a:r>
              <a:rPr lang="zh-CN" altLang="en-US" sz="3200"/>
              <a:t>树</a:t>
            </a:r>
            <a:r>
              <a:rPr lang="en-US" altLang="zh-CN" sz="3200"/>
              <a:t>/</a:t>
            </a:r>
            <a:r>
              <a:rPr lang="zh-CN" altLang="en-US" sz="3200"/>
              <a:t>红黑树</a:t>
            </a:r>
            <a:endParaRPr lang="en-US" altLang="zh-CN" sz="3200"/>
          </a:p>
        </p:txBody>
      </p:sp>
      <p:grpSp>
        <p:nvGrpSpPr>
          <p:cNvPr id="43" name="组合 42"/>
          <p:cNvGrpSpPr/>
          <p:nvPr/>
        </p:nvGrpSpPr>
        <p:grpSpPr>
          <a:xfrm>
            <a:off x="1246505" y="1250950"/>
            <a:ext cx="9698990" cy="3165475"/>
            <a:chOff x="1963" y="1970"/>
            <a:chExt cx="15274" cy="4985"/>
          </a:xfrm>
        </p:grpSpPr>
        <p:sp>
          <p:nvSpPr>
            <p:cNvPr id="14" name="圆角矩形 13"/>
            <p:cNvSpPr/>
            <p:nvPr/>
          </p:nvSpPr>
          <p:spPr>
            <a:xfrm>
              <a:off x="1963" y="1970"/>
              <a:ext cx="15274" cy="1531"/>
            </a:xfrm>
            <a:prstGeom prst="roundRect">
              <a:avLst/>
            </a:prstGeom>
            <a:noFill/>
            <a:ln w="15875" cmpd="sng">
              <a:solidFill>
                <a:schemeClr val="accent1">
                  <a:shade val="5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80" y="2151"/>
              <a:ext cx="1386" cy="1197"/>
            </a:xfrm>
            <a:prstGeom prst="roundRect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</a:t>
              </a:r>
              <a:endParaRPr lang="en-US" altLang="zh-CN" sz="10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794" y="2151"/>
              <a:ext cx="1386" cy="1197"/>
            </a:xfrm>
            <a:prstGeom prst="roundRect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</a:t>
              </a:r>
              <a:endParaRPr lang="en-US" altLang="zh-CN" sz="10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97" y="2137"/>
              <a:ext cx="1386" cy="1197"/>
            </a:xfrm>
            <a:prstGeom prst="roundRect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</a:t>
              </a:r>
              <a:endParaRPr lang="en-US" altLang="zh-CN" sz="10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253" y="2151"/>
              <a:ext cx="1386" cy="1197"/>
            </a:xfrm>
            <a:prstGeom prst="roundRect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null</a:t>
              </a:r>
              <a:endParaRPr lang="en-US" altLang="zh-CN" sz="100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867" y="2151"/>
              <a:ext cx="2171" cy="1197"/>
            </a:xfrm>
            <a:prstGeom prst="roundRect">
              <a:avLst/>
            </a:prstGeom>
            <a:ln w="31750">
              <a:solidFill>
                <a:srgbClr val="8AC8C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ForwardingNode</a:t>
              </a:r>
              <a:endParaRPr lang="en-US" altLang="zh-CN" sz="10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180" y="3992"/>
              <a:ext cx="1386" cy="1197"/>
            </a:xfrm>
            <a:prstGeom prst="roundRect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</a:t>
              </a:r>
              <a:endParaRPr lang="en-US" altLang="zh-CN" sz="10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180" y="5759"/>
              <a:ext cx="1386" cy="1197"/>
            </a:xfrm>
            <a:prstGeom prst="roundRect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Node</a:t>
              </a:r>
              <a:endParaRPr lang="en-US" altLang="zh-CN" sz="1000"/>
            </a:p>
          </p:txBody>
        </p:sp>
        <p:cxnSp>
          <p:nvCxnSpPr>
            <p:cNvPr id="24" name="直接箭头连接符 23"/>
            <p:cNvCxnSpPr>
              <a:stCxn id="11" idx="2"/>
              <a:endCxn id="22" idx="0"/>
            </p:cNvCxnSpPr>
            <p:nvPr/>
          </p:nvCxnSpPr>
          <p:spPr>
            <a:xfrm>
              <a:off x="2873" y="3348"/>
              <a:ext cx="0" cy="644"/>
            </a:xfrm>
            <a:prstGeom prst="straightConnector1">
              <a:avLst/>
            </a:prstGeom>
            <a:ln w="317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7625" y="2137"/>
              <a:ext cx="1386" cy="1197"/>
            </a:xfrm>
            <a:prstGeom prst="roundRect">
              <a:avLst/>
            </a:prstGeom>
            <a:ln w="31750">
              <a:solidFill>
                <a:srgbClr val="523D7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TreeBin</a:t>
              </a:r>
              <a:endParaRPr lang="en-US" altLang="zh-CN" sz="10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579" y="3978"/>
              <a:ext cx="1386" cy="1197"/>
            </a:xfrm>
            <a:prstGeom prst="roundRect">
              <a:avLst/>
            </a:prstGeom>
            <a:ln w="317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TreeNode</a:t>
              </a:r>
              <a:endParaRPr lang="en-US" altLang="zh-CN" sz="10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603" y="3978"/>
              <a:ext cx="1386" cy="1197"/>
            </a:xfrm>
            <a:prstGeom prst="roundRect">
              <a:avLst/>
            </a:prstGeom>
            <a:ln w="317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TreeNode</a:t>
              </a:r>
              <a:endParaRPr lang="en-US" altLang="zh-CN" sz="1000"/>
            </a:p>
          </p:txBody>
        </p:sp>
        <p:cxnSp>
          <p:nvCxnSpPr>
            <p:cNvPr id="28" name="直接箭头连接符 27"/>
            <p:cNvCxnSpPr>
              <a:stCxn id="12" idx="2"/>
              <a:endCxn id="26" idx="0"/>
            </p:cNvCxnSpPr>
            <p:nvPr/>
          </p:nvCxnSpPr>
          <p:spPr>
            <a:xfrm flipH="1">
              <a:off x="7272" y="3334"/>
              <a:ext cx="1046" cy="644"/>
            </a:xfrm>
            <a:prstGeom prst="straightConnector1">
              <a:avLst/>
            </a:prstGeom>
            <a:ln w="317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2"/>
              <a:endCxn id="27" idx="0"/>
            </p:cNvCxnSpPr>
            <p:nvPr/>
          </p:nvCxnSpPr>
          <p:spPr>
            <a:xfrm>
              <a:off x="8318" y="3334"/>
              <a:ext cx="978" cy="644"/>
            </a:xfrm>
            <a:prstGeom prst="straightConnector1">
              <a:avLst/>
            </a:prstGeom>
            <a:ln w="317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2" idx="2"/>
              <a:endCxn id="23" idx="0"/>
            </p:cNvCxnSpPr>
            <p:nvPr/>
          </p:nvCxnSpPr>
          <p:spPr>
            <a:xfrm>
              <a:off x="2873" y="5190"/>
              <a:ext cx="0" cy="569"/>
            </a:xfrm>
            <a:prstGeom prst="straightConnector1">
              <a:avLst/>
            </a:prstGeom>
            <a:ln w="317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 rot="0">
              <a:off x="11243" y="2137"/>
              <a:ext cx="4164" cy="4804"/>
              <a:chOff x="5794" y="2151"/>
              <a:chExt cx="4164" cy="4804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7611" y="2151"/>
                <a:ext cx="1386" cy="1197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TreeBin</a:t>
                </a:r>
                <a:endParaRPr lang="en-US" altLang="zh-CN" sz="10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768" y="3992"/>
                <a:ext cx="1386" cy="1197"/>
              </a:xfrm>
              <a:prstGeom prst="roundRect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8572" y="3992"/>
                <a:ext cx="1386" cy="1197"/>
              </a:xfrm>
              <a:prstGeom prst="roundRect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794" y="5759"/>
                <a:ext cx="1386" cy="1197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7611" y="5759"/>
                <a:ext cx="1386" cy="1197"/>
              </a:xfrm>
              <a:prstGeom prst="round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sym typeface="+mn-ea"/>
                  </a:rPr>
                  <a:t>TreeNode</a:t>
                </a:r>
                <a:endParaRPr lang="en-US" altLang="zh-CN" sz="1000"/>
              </a:p>
            </p:txBody>
          </p:sp>
          <p:cxnSp>
            <p:nvCxnSpPr>
              <p:cNvPr id="34" name="直接箭头连接符 33"/>
              <p:cNvCxnSpPr>
                <a:stCxn id="17" idx="2"/>
                <a:endCxn id="30" idx="0"/>
              </p:cNvCxnSpPr>
              <p:nvPr/>
            </p:nvCxnSpPr>
            <p:spPr>
              <a:xfrm flipH="1">
                <a:off x="7461" y="3348"/>
                <a:ext cx="844" cy="644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7" idx="2"/>
                <a:endCxn id="31" idx="0"/>
              </p:cNvCxnSpPr>
              <p:nvPr/>
            </p:nvCxnSpPr>
            <p:spPr>
              <a:xfrm>
                <a:off x="8304" y="3348"/>
                <a:ext cx="961" cy="644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0" idx="2"/>
                <a:endCxn id="32" idx="0"/>
              </p:cNvCxnSpPr>
              <p:nvPr/>
            </p:nvCxnSpPr>
            <p:spPr>
              <a:xfrm flipH="1">
                <a:off x="6487" y="5190"/>
                <a:ext cx="973" cy="569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0" idx="2"/>
                <a:endCxn id="33" idx="0"/>
              </p:cNvCxnSpPr>
              <p:nvPr/>
            </p:nvCxnSpPr>
            <p:spPr>
              <a:xfrm>
                <a:off x="7461" y="5190"/>
                <a:ext cx="844" cy="569"/>
              </a:xfrm>
              <a:prstGeom prst="straightConnector1">
                <a:avLst/>
              </a:prstGeom>
              <a:ln w="31750"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圆角矩形 40"/>
            <p:cNvSpPr/>
            <p:nvPr/>
          </p:nvSpPr>
          <p:spPr>
            <a:xfrm>
              <a:off x="9439" y="2151"/>
              <a:ext cx="1386" cy="1197"/>
            </a:xfrm>
            <a:prstGeom prst="roundRect">
              <a:avLst/>
            </a:prstGeom>
            <a:ln w="3175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000"/>
                <a:t>null</a:t>
              </a:r>
              <a:endParaRPr lang="en-US" altLang="zh-CN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62075" y="2929515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5400" dirty="0">
                <a:solidFill>
                  <a:srgbClr val="0070C0"/>
                </a:solidFill>
              </a:rPr>
              <a:t>线程安全与源码解析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" y="2836007"/>
            <a:ext cx="1185987" cy="1185987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4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1" y="0"/>
            <a:ext cx="25654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3794" y="-20947"/>
            <a:ext cx="1300480" cy="7683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200" b="1" dirty="0">
                <a:solidFill>
                  <a:srgbClr val="0061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线程安全</a:t>
            </a:r>
            <a:endParaRPr lang="zh-CN" altLang="en-US" sz="2200" b="1" dirty="0">
              <a:solidFill>
                <a:srgbClr val="0061B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88058"/>
            <a:ext cx="552893" cy="552893"/>
          </a:xfrm>
          <a:prstGeom prst="rect">
            <a:avLst/>
          </a:prstGeom>
          <a:solidFill>
            <a:srgbClr val="006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0242" y="309499"/>
            <a:ext cx="720026" cy="31001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877050" y="1857375"/>
            <a:ext cx="1294130" cy="7423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锁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57170" y="1888490"/>
            <a:ext cx="1729105" cy="680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HashTable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662170" y="2139315"/>
            <a:ext cx="2098675" cy="17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52195" y="3343275"/>
            <a:ext cx="7685405" cy="624840"/>
            <a:chOff x="1657" y="5265"/>
            <a:chExt cx="12103" cy="984"/>
          </a:xfrm>
        </p:grpSpPr>
        <p:sp>
          <p:nvSpPr>
            <p:cNvPr id="9" name="圆角矩形 8"/>
            <p:cNvSpPr/>
            <p:nvPr/>
          </p:nvSpPr>
          <p:spPr>
            <a:xfrm>
              <a:off x="10830" y="5265"/>
              <a:ext cx="2931" cy="9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tx1"/>
                  </a:solidFill>
                </a:rPr>
                <a:t>Segment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57" y="5265"/>
              <a:ext cx="5685" cy="9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JDK1.7 ConcurrentHashMap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520" y="5568"/>
              <a:ext cx="3127" cy="2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2195" y="4617720"/>
            <a:ext cx="9258935" cy="582930"/>
            <a:chOff x="1657" y="7272"/>
            <a:chExt cx="14581" cy="918"/>
          </a:xfrm>
        </p:grpSpPr>
        <p:sp>
          <p:nvSpPr>
            <p:cNvPr id="18" name="圆角矩形 17"/>
            <p:cNvSpPr/>
            <p:nvPr/>
          </p:nvSpPr>
          <p:spPr>
            <a:xfrm>
              <a:off x="10110" y="7344"/>
              <a:ext cx="6129" cy="7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对当前操作的数组节点加锁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57" y="7272"/>
              <a:ext cx="5685" cy="9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bg1"/>
                  </a:solidFill>
                </a:rPr>
                <a:t>JDK1.8 ConcurrentHashMap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>
              <a:off x="7520" y="7597"/>
              <a:ext cx="2443" cy="2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演示</Application>
  <PresentationFormat>自定义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Microsoft YaHei UI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4PX-zayn</dc:creator>
  <cp:lastModifiedBy>→Ca_CO3→</cp:lastModifiedBy>
  <cp:revision>149</cp:revision>
  <dcterms:created xsi:type="dcterms:W3CDTF">2018-11-02T02:42:00Z</dcterms:created>
  <dcterms:modified xsi:type="dcterms:W3CDTF">2019-07-02T00:48:54Z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