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75D2A-4164-4321-9D02-87F46C76A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AE3F19-DD0B-41DB-B015-D48ACB68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B82AFA-03E2-466C-A341-B3B89BAC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5B363-4DFE-4917-99F2-B4BAF6B0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97C90-C0CD-4393-ADC6-A5B14017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50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E3F20-B567-41B0-BC19-A032CDFB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B7EC2D-6505-4D36-A155-7F98F18C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1DCD0-67A0-4558-BA5A-5D2CA1C9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D84C2-8047-46BD-960D-6DD5BF8C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43162B-04E9-449F-9405-05AD7866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84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79E2E0-BB6B-407F-B80B-6B3FBED5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D70881-28FC-4A0D-8E1E-BAA078320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5298B-83B0-488E-8450-F372E03C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89BE2-4D56-447E-A9BD-CF49B9E6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7B7BD-7D0C-4D77-92BC-E837283A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5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3EA12-78DD-4B49-918D-5BEC489C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7CC2F-D228-4E40-8ABC-B45A6399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332ECB-F991-420D-B751-74989217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E1A7-0D51-430D-9EF4-E7E576F7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087A3-5BA6-48ED-93FB-67BAC847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7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11638-F89C-484B-9992-0C5D0FD8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55B761-F82C-4841-99CB-A040C26A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5CCA9-9AC8-48DA-8349-17949A7F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D1954B-5A9B-4941-B3B3-D6EB2F55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EB022-2B04-4D36-BE97-8D669402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8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93588-152D-487B-B3BB-7BE9CDD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3EDD7-9546-4B43-9E60-9F3B8C1E3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554472-6875-4700-B1A0-7AF3DF7FA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35EDC5-CE24-4F25-A699-B0AFBFD0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99614B-8C69-4E0A-8AA8-AB93D4F5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FBCF89-9B64-4288-92CE-3807C81F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6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A94E5-CFDB-41C7-933A-D11D04F6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B6950B-FCD2-4F43-9992-BCB5F2D77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6B65C-5F0F-47CE-8BD7-44E0A179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792FB4-C94B-45C4-B859-1C0C08978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90B88-7081-41DA-9488-CD4BB7B03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379511-1330-4E4D-9D7E-2D441604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640BA7-BB7D-4C0B-9D90-9C8932B2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F25B27-3104-4D5F-A80D-94E8014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23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8EA1-4665-4F91-B670-DDF13D74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15C315-EC15-46CC-A3EC-75F9736A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746083-9345-4387-9181-CF342CB1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7A3332-6936-4D70-A74C-23325A00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3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FF0358-922C-4BC6-8510-6F7DD2D3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766D3D-7A33-4360-B4A1-EBF0178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D3D47-665A-4C23-8F31-4E949054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6C16A-1165-4F96-8A77-4C3E05A5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ECFBF-B6B5-4A67-8A4B-D2DBBA28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E5299C-93B1-4A86-BE75-B28B3B96E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8058F8-B716-4B0F-B7CF-755E4D35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237113-5A3C-4F02-9A59-3FF8B002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3F7834-A311-48A0-826A-A45468DE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C6AED-A779-4CBE-B353-08F21538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697E55-9E71-4873-BF8D-A50D73118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6307B-CAB5-4A94-B374-17773DEAD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DEA578-0738-406D-89D3-1B2BCF2F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5D3BCC-562A-4797-AD8F-54D3D4FE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42E2AE-586B-4663-A117-B60CFB7D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0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5A023-2EA0-4A88-ACF1-DD70DD12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9B6E50-1CA5-49EE-B066-02A87A89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B571B2-CDF7-4B1E-8140-3C491371E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90D7-60F9-494A-B5BE-E4E5622B8502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71A3C-531A-4AE1-A0C3-4BAAC7A5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28FEF-9EEB-4D25-998E-34AEEA9E1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BA75-F6E5-46AC-A231-348E10E87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51888-E09E-4AEA-81BB-AF4A02A26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673C04-AE99-42FA-81B2-7B915C927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Зубарев Кирилл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287916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F5D0E-F9C2-4ED2-BD6F-C505B0C0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признаков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A73F2F2-68C8-4C57-873D-642A7593E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227067"/>
            <a:ext cx="5181600" cy="1548454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759C513-3556-4D78-A9C4-F1EF8F5D9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20037" y="2172494"/>
            <a:ext cx="16859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77836-4777-4916-A31E-DAF6FA4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288566"/>
            <a:ext cx="4634948" cy="1325563"/>
          </a:xfrm>
        </p:spPr>
        <p:txBody>
          <a:bodyPr/>
          <a:lstStyle/>
          <a:p>
            <a:r>
              <a:rPr lang="ru-RU" dirty="0"/>
              <a:t>Жадный поиск факторов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DA7633-2A0B-4017-BC2F-606098FB84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841" y="1764921"/>
            <a:ext cx="5612933" cy="2714313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A1030CD-63F0-4EC6-BA07-1E2B7700A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7840" y="4940976"/>
            <a:ext cx="4885731" cy="1499581"/>
          </a:xfrm>
          <a:prstGeom prst="rect">
            <a:avLst/>
          </a:prstGeom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ECDE23B0-3B6E-48CA-A947-4A9CA105944B}"/>
              </a:ext>
            </a:extLst>
          </p:cNvPr>
          <p:cNvSpPr txBox="1">
            <a:spLocks/>
          </p:cNvSpPr>
          <p:nvPr/>
        </p:nvSpPr>
        <p:spPr>
          <a:xfrm>
            <a:off x="6483626" y="4257398"/>
            <a:ext cx="5181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C2EB3A-326E-44CA-89DD-A26AB61AB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774" y="80804"/>
            <a:ext cx="6314853" cy="66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0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11385-7A7A-486A-B21C-91F5B15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Точность на подборе факторов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5FB17E-1CC4-4F57-9865-5A49F11933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89071"/>
            <a:ext cx="5181600" cy="1224446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3132FE-80D9-4E07-A0F4-DFB9572B1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491491"/>
            <a:ext cx="5181600" cy="1019605"/>
          </a:xfrm>
          <a:prstGeom prst="rect">
            <a:avLst/>
          </a:prstGeom>
        </p:spPr>
      </p:pic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248F6D9-92B0-49E5-8419-AEE4A03C8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57575"/>
              </p:ext>
            </p:extLst>
          </p:nvPr>
        </p:nvGraphicFramePr>
        <p:xfrm>
          <a:off x="371062" y="5278414"/>
          <a:ext cx="98651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738">
                  <a:extLst>
                    <a:ext uri="{9D8B030D-6E8A-4147-A177-3AD203B41FA5}">
                      <a16:colId xmlns:a16="http://schemas.microsoft.com/office/drawing/2014/main" val="421478949"/>
                    </a:ext>
                  </a:extLst>
                </a:gridCol>
                <a:gridCol w="2941983">
                  <a:extLst>
                    <a:ext uri="{9D8B030D-6E8A-4147-A177-3AD203B41FA5}">
                      <a16:colId xmlns:a16="http://schemas.microsoft.com/office/drawing/2014/main" val="2330440756"/>
                    </a:ext>
                  </a:extLst>
                </a:gridCol>
                <a:gridCol w="3941416">
                  <a:extLst>
                    <a:ext uri="{9D8B030D-6E8A-4147-A177-3AD203B41FA5}">
                      <a16:colId xmlns:a16="http://schemas.microsoft.com/office/drawing/2014/main" val="3437326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ysClr val="windowText" lastClr="000000"/>
                          </a:solidFill>
                        </a:rPr>
                        <a:t>Модель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RandomForestClassifier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LogisticRegression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75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ysClr val="windowText" lastClr="000000"/>
                          </a:solidFill>
                        </a:rPr>
                        <a:t>Улучшение от </a:t>
                      </a:r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num_feats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r>
                        <a:rPr lang="ru-RU" b="0" dirty="0">
                          <a:solidFill>
                            <a:sysClr val="windowText" lastClr="000000"/>
                          </a:solidFill>
                        </a:rPr>
                        <a:t>0.04480511182108626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r>
                        <a:rPr lang="ru-RU" b="0" dirty="0">
                          <a:solidFill>
                            <a:sysClr val="windowText" lastClr="000000"/>
                          </a:solidFill>
                        </a:rPr>
                        <a:t>0.014129925452609049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79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17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3408A3D-4732-4D4C-9529-56A9C0062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1D903D59-BB48-4E29-A2DD-24A5F042D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8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FCAE0-E1D2-47C4-90F1-068CB635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D0031-0213-4406-A805-7C97845C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Предсказание выхода в просроченный платеж пользователей. </a:t>
            </a:r>
            <a:r>
              <a:rPr lang="ru-RU" dirty="0" err="1"/>
              <a:t>Таргет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yes</a:t>
            </a:r>
            <a:r>
              <a:rPr lang="ru-RU" dirty="0"/>
              <a:t> - вышел, </a:t>
            </a:r>
            <a:r>
              <a:rPr lang="en-US" dirty="0"/>
              <a:t>no</a:t>
            </a:r>
            <a:r>
              <a:rPr lang="ru-RU" dirty="0"/>
              <a:t> - не вышел</a:t>
            </a: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566B221-9372-41C2-9E51-E19027DA2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96234"/>
              </p:ext>
            </p:extLst>
          </p:nvPr>
        </p:nvGraphicFramePr>
        <p:xfrm>
          <a:off x="450573" y="2875722"/>
          <a:ext cx="11383614" cy="3301235"/>
        </p:xfrm>
        <a:graphic>
          <a:graphicData uri="http://schemas.openxmlformats.org/drawingml/2006/table">
            <a:tbl>
              <a:tblPr/>
              <a:tblGrid>
                <a:gridCol w="517437">
                  <a:extLst>
                    <a:ext uri="{9D8B030D-6E8A-4147-A177-3AD203B41FA5}">
                      <a16:colId xmlns:a16="http://schemas.microsoft.com/office/drawing/2014/main" val="2569737044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2218461800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3584541039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116623473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1450217171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516065569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181619403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2381779703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1906618824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404368603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3741780351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644927795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1827452700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3311046790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3647497898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254017189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2771720397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1361686558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1472923776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1037355168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726162613"/>
                    </a:ext>
                  </a:extLst>
                </a:gridCol>
                <a:gridCol w="517437">
                  <a:extLst>
                    <a:ext uri="{9D8B030D-6E8A-4147-A177-3AD203B41FA5}">
                      <a16:colId xmlns:a16="http://schemas.microsoft.com/office/drawing/2014/main" val="3412705761"/>
                    </a:ext>
                  </a:extLst>
                </a:gridCol>
              </a:tblGrid>
              <a:tr h="597367"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/>
                        <a:t>index</a:t>
                      </a:r>
                      <a:endParaRPr lang="ru-RU" sz="800" b="1" dirty="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age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job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marital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education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default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housing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loan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contact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month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day_of_week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duration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campaign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effectLst/>
                        </a:rPr>
                        <a:t>pdays</a:t>
                      </a:r>
                      <a:endParaRPr lang="en-US" sz="800" b="1" dirty="0">
                        <a:effectLst/>
                      </a:endParaRP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previous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effectLst/>
                        </a:rPr>
                        <a:t>poutcome</a:t>
                      </a:r>
                      <a:endParaRPr lang="en-US" sz="800" b="1" dirty="0">
                        <a:effectLst/>
                      </a:endParaRP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emp.var.rate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cons.price.idx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cons.conf.idx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euribor3m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nr.employed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y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5315016"/>
                  </a:ext>
                </a:extLst>
              </a:tr>
              <a:tr h="503045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>
                          <a:effectLst/>
                        </a:rPr>
                        <a:t>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30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blue-collar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married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basic.9y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yes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cellular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may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fri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487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2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999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nonexistent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dirty="0">
                          <a:effectLst/>
                        </a:rPr>
                        <a:t>-1.8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92.893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dirty="0">
                          <a:effectLst/>
                        </a:rPr>
                        <a:t>-46.2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dirty="0">
                          <a:effectLst/>
                        </a:rPr>
                        <a:t>1.313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dirty="0">
                          <a:effectLst/>
                        </a:rPr>
                        <a:t>5099.1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60756"/>
                  </a:ext>
                </a:extLst>
              </a:tr>
              <a:tr h="503045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>
                          <a:effectLst/>
                        </a:rPr>
                        <a:t>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39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services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single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high.school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telephone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may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fri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346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4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999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nonexistent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1.1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93.994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-36.4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4.855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5191.0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259187"/>
                  </a:ext>
                </a:extLst>
              </a:tr>
              <a:tr h="503045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>
                          <a:effectLst/>
                        </a:rPr>
                        <a:t>2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25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services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married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high.school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yes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telephone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jun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wed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227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999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nonexistent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1.4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94.465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-41.8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4.962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5228.1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93488"/>
                  </a:ext>
                </a:extLst>
              </a:tr>
              <a:tr h="503045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>
                          <a:effectLst/>
                        </a:rPr>
                        <a:t>3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38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services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married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basic.9y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unknown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unknown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telephone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jun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fri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17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3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999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nonexistent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1.4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94.465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-41.8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4.959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5228.1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728168"/>
                  </a:ext>
                </a:extLst>
              </a:tr>
              <a:tr h="691688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>
                          <a:effectLst/>
                        </a:rPr>
                        <a:t>4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47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admin.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married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university.degree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yes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cellular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nov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mon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58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999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nonexistent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-0.1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93.200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-42.0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4.191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>
                          <a:effectLst/>
                        </a:rPr>
                        <a:t>5195.8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no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6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2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CDB9B6-A51C-477E-BC2B-3BCD9142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важности признаков деревьями решений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A5B64F-19EF-499E-BC1B-B80145F5AA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78739"/>
            <a:ext cx="5181600" cy="30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9ADC990E-1F70-46D8-8668-B71B174ED6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297235"/>
            <a:ext cx="5181600" cy="14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5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5634A-236A-47CB-8803-BFB10996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Оценка признаков - категориальные</a:t>
            </a:r>
            <a:br>
              <a:rPr lang="ru-RU" b="1" dirty="0"/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FD6F76-41A3-41D4-823A-96E6E178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EC8E39-5717-4DA2-B8D8-BE022237F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b="50944"/>
          <a:stretch/>
        </p:blipFill>
        <p:spPr bwMode="auto">
          <a:xfrm>
            <a:off x="490330" y="1279697"/>
            <a:ext cx="4820478" cy="501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ED017BA-C305-48D5-A4B2-1648E28CA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6"/>
          <a:stretch/>
        </p:blipFill>
        <p:spPr bwMode="auto">
          <a:xfrm>
            <a:off x="6205333" y="1160720"/>
            <a:ext cx="4969565" cy="525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3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A8577-F59E-451E-8737-F9BCE89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366"/>
            <a:ext cx="6715539" cy="1325563"/>
          </a:xfrm>
        </p:spPr>
        <p:txBody>
          <a:bodyPr/>
          <a:lstStyle/>
          <a:p>
            <a:r>
              <a:rPr lang="ru-RU" dirty="0"/>
              <a:t>Оценка признаков - количественные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99D2B1-833C-42B5-8B6D-F979C14ABA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19716" b="39948"/>
          <a:stretch/>
        </p:blipFill>
        <p:spPr bwMode="auto">
          <a:xfrm>
            <a:off x="4872512" y="715618"/>
            <a:ext cx="3508178" cy="597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425CFBE-55A3-4D18-8EED-FCDC2FAB0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59664"/>
          <a:stretch/>
        </p:blipFill>
        <p:spPr bwMode="auto">
          <a:xfrm>
            <a:off x="8517499" y="715617"/>
            <a:ext cx="3508178" cy="597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D27D266-1CEA-431C-B121-A579FA16B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50"/>
          <a:stretch/>
        </p:blipFill>
        <p:spPr bwMode="auto">
          <a:xfrm>
            <a:off x="431973" y="2478845"/>
            <a:ext cx="3614618" cy="29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6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62FB3-5551-46FA-9563-F995B7D2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корреляции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599A204-DC85-477B-891D-4BFA694FE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157245"/>
              </p:ext>
            </p:extLst>
          </p:nvPr>
        </p:nvGraphicFramePr>
        <p:xfrm>
          <a:off x="4916557" y="1690688"/>
          <a:ext cx="2584174" cy="4402509"/>
        </p:xfrm>
        <a:graphic>
          <a:graphicData uri="http://schemas.openxmlformats.org/drawingml/2006/table">
            <a:tbl>
              <a:tblPr/>
              <a:tblGrid>
                <a:gridCol w="1292087">
                  <a:extLst>
                    <a:ext uri="{9D8B030D-6E8A-4147-A177-3AD203B41FA5}">
                      <a16:colId xmlns:a16="http://schemas.microsoft.com/office/drawing/2014/main" val="2710576707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1668977288"/>
                    </a:ext>
                  </a:extLst>
                </a:gridCol>
              </a:tblGrid>
              <a:tr h="26033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</a:rPr>
                        <a:t>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0874129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age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0.053425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92515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duration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0.433596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03227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campaign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-0.079928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76795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pdays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-0.344608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30642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previous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0.268134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919204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emp.var.rate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-0.259834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20604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cons.price.idx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-0.065774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9444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cons.conf.idx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0.034768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02407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euribor3m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-0.278375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29094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nr.employed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>
                          <a:effectLst/>
                        </a:rPr>
                        <a:t>-0.332281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62214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dirty="0">
                          <a:effectLst/>
                        </a:rPr>
                        <a:t>1.000000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7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1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BBA52-AC12-44FB-8830-96E0F7DC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оценки признаков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1033F0-15C4-455D-8176-73274AD24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371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Деревья решений</a:t>
            </a:r>
            <a:r>
              <a:rPr lang="en-US" dirty="0"/>
              <a:t> (</a:t>
            </a:r>
            <a:r>
              <a:rPr lang="ru-RU" dirty="0"/>
              <a:t>количественные признаки)</a:t>
            </a:r>
          </a:p>
          <a:p>
            <a:r>
              <a:rPr lang="en-US" dirty="0"/>
              <a:t>job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age</a:t>
            </a:r>
          </a:p>
          <a:p>
            <a:r>
              <a:rPr lang="en-US" dirty="0" err="1"/>
              <a:t>day_of_week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B11B0C3-A464-4254-BFCD-927E71C21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1913" y="1825625"/>
            <a:ext cx="347207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Графики</a:t>
            </a:r>
            <a:endParaRPr lang="en-US" dirty="0"/>
          </a:p>
          <a:p>
            <a:r>
              <a:rPr lang="en-US" dirty="0"/>
              <a:t>job</a:t>
            </a:r>
          </a:p>
          <a:p>
            <a:r>
              <a:rPr lang="en-US" dirty="0"/>
              <a:t>month</a:t>
            </a:r>
          </a:p>
          <a:p>
            <a:r>
              <a:rPr lang="en-US" dirty="0" err="1"/>
              <a:t>poutcome</a:t>
            </a:r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/>
              <a:t>campaign</a:t>
            </a:r>
            <a:endParaRPr lang="ru-RU" dirty="0"/>
          </a:p>
          <a:p>
            <a:r>
              <a:rPr lang="en-US" dirty="0" err="1"/>
              <a:t>pdays</a:t>
            </a:r>
            <a:endParaRPr lang="en-US" dirty="0"/>
          </a:p>
          <a:p>
            <a:r>
              <a:rPr lang="en-US" dirty="0" err="1"/>
              <a:t>nr.employed</a:t>
            </a:r>
            <a:endParaRPr lang="en-US" dirty="0"/>
          </a:p>
          <a:p>
            <a:endParaRPr lang="ru-RU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5F4AB031-E615-4E05-8BEE-3485444545D6}"/>
              </a:ext>
            </a:extLst>
          </p:cNvPr>
          <p:cNvSpPr txBox="1">
            <a:spLocks/>
          </p:cNvSpPr>
          <p:nvPr/>
        </p:nvSpPr>
        <p:spPr>
          <a:xfrm>
            <a:off x="8189842" y="1825625"/>
            <a:ext cx="3163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Матрица корреляции</a:t>
            </a:r>
            <a:r>
              <a:rPr lang="en-US" dirty="0"/>
              <a:t> (&gt;0.25)</a:t>
            </a:r>
            <a:endParaRPr lang="ru-RU" dirty="0"/>
          </a:p>
          <a:p>
            <a:r>
              <a:rPr lang="en-US" dirty="0"/>
              <a:t>duration</a:t>
            </a:r>
          </a:p>
          <a:p>
            <a:r>
              <a:rPr lang="en-US" dirty="0" err="1"/>
              <a:t>pdays</a:t>
            </a:r>
            <a:endParaRPr lang="en-US" dirty="0"/>
          </a:p>
          <a:p>
            <a:r>
              <a:rPr lang="en-US" dirty="0"/>
              <a:t>previous</a:t>
            </a:r>
          </a:p>
          <a:p>
            <a:r>
              <a:rPr lang="en-US" dirty="0" err="1"/>
              <a:t>emp.var.rate</a:t>
            </a:r>
            <a:endParaRPr lang="en-US" dirty="0"/>
          </a:p>
          <a:p>
            <a:r>
              <a:rPr lang="en-US" dirty="0"/>
              <a:t>euribor3m</a:t>
            </a:r>
          </a:p>
          <a:p>
            <a:r>
              <a:rPr lang="en-US" dirty="0" err="1"/>
              <a:t>nr.employe</a:t>
            </a:r>
            <a:r>
              <a:rPr lang="ru-RU" dirty="0"/>
              <a:t>в</a:t>
            </a:r>
          </a:p>
        </p:txBody>
      </p:sp>
    </p:spTree>
    <p:extLst>
      <p:ext uri="{BB962C8B-B14F-4D97-AF65-F5344CB8AC3E}">
        <p14:creationId xmlns:p14="http://schemas.microsoft.com/office/powerpoint/2010/main" val="2112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697A8-479D-41DB-9D58-5DDD3705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QQ plot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D5EE45E-8AAF-4C8D-BB90-E2080ED5D5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35" y="1825625"/>
            <a:ext cx="93089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7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6">
            <a:extLst>
              <a:ext uri="{FF2B5EF4-FFF2-40B4-BE49-F238E27FC236}">
                <a16:creationId xmlns:a16="http://schemas.microsoft.com/office/drawing/2014/main" id="{816835AE-8205-4044-AC58-E7E80208D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48763"/>
              </p:ext>
            </p:extLst>
          </p:nvPr>
        </p:nvGraphicFramePr>
        <p:xfrm>
          <a:off x="1" y="1436204"/>
          <a:ext cx="12006468" cy="542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503">
                  <a:extLst>
                    <a:ext uri="{9D8B030D-6E8A-4147-A177-3AD203B41FA5}">
                      <a16:colId xmlns:a16="http://schemas.microsoft.com/office/drawing/2014/main" val="2190830691"/>
                    </a:ext>
                  </a:extLst>
                </a:gridCol>
                <a:gridCol w="5221357">
                  <a:extLst>
                    <a:ext uri="{9D8B030D-6E8A-4147-A177-3AD203B41FA5}">
                      <a16:colId xmlns:a16="http://schemas.microsoft.com/office/drawing/2014/main" val="216735522"/>
                    </a:ext>
                  </a:extLst>
                </a:gridCol>
                <a:gridCol w="5234608">
                  <a:extLst>
                    <a:ext uri="{9D8B030D-6E8A-4147-A177-3AD203B41FA5}">
                      <a16:colId xmlns:a16="http://schemas.microsoft.com/office/drawing/2014/main" val="2969567753"/>
                    </a:ext>
                  </a:extLst>
                </a:gridCol>
              </a:tblGrid>
              <a:tr h="1084359"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RandomForesClassifier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LogisticRegression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915867"/>
                  </a:ext>
                </a:extLst>
              </a:tr>
              <a:tr h="108435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Num_feats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07872"/>
                  </a:ext>
                </a:extLst>
              </a:tr>
              <a:tr h="10843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Factors_1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0.5328306709265176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0.504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34783"/>
                  </a:ext>
                </a:extLst>
              </a:tr>
              <a:tr h="10843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Factors_2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0.596038338658147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0.5781427050053248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537604"/>
                  </a:ext>
                </a:extLst>
              </a:tr>
              <a:tr h="10843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Factors_3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0.7125708200212992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0.6706879659211927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28641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5A97F-E4F3-488D-9F38-632CC669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Точность моделей</a:t>
            </a:r>
          </a:p>
        </p:txBody>
      </p:sp>
      <p:pic>
        <p:nvPicPr>
          <p:cNvPr id="21" name="Объект 9">
            <a:extLst>
              <a:ext uri="{FF2B5EF4-FFF2-40B4-BE49-F238E27FC236}">
                <a16:creationId xmlns:a16="http://schemas.microsoft.com/office/drawing/2014/main" id="{87E7F40B-DFDE-46F9-84F5-20A3184B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30" y="2097418"/>
            <a:ext cx="5181600" cy="1421780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60E690A1-C587-441B-BB9F-0F07162C0E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4869" y="2155742"/>
            <a:ext cx="5181600" cy="11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83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344</Words>
  <Application>Microsoft Office PowerPoint</Application>
  <PresentationFormat>Широкоэкранный</PresentationFormat>
  <Paragraphs>208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Машинное обучение</vt:lpstr>
      <vt:lpstr>Данные</vt:lpstr>
      <vt:lpstr>Оценка важности признаков деревьями решений</vt:lpstr>
      <vt:lpstr>Оценка признаков - категориальные </vt:lpstr>
      <vt:lpstr>Оценка признаков - количественные</vt:lpstr>
      <vt:lpstr>Матрица корреляции</vt:lpstr>
      <vt:lpstr>Результаты оценки признаков</vt:lpstr>
      <vt:lpstr>QQ plot</vt:lpstr>
      <vt:lpstr>Точность моделей</vt:lpstr>
      <vt:lpstr>Преобразования признаков</vt:lpstr>
      <vt:lpstr>Жадный поиск факторов</vt:lpstr>
      <vt:lpstr>Точность на подборе факторов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</dc:title>
  <dc:creator>Зубарев К.Н.</dc:creator>
  <cp:lastModifiedBy>Зубарев К.Н.</cp:lastModifiedBy>
  <cp:revision>10</cp:revision>
  <dcterms:created xsi:type="dcterms:W3CDTF">2020-11-24T18:20:31Z</dcterms:created>
  <dcterms:modified xsi:type="dcterms:W3CDTF">2020-11-24T19:15:07Z</dcterms:modified>
</cp:coreProperties>
</file>