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9" r:id="rId4"/>
    <p:sldId id="260" r:id="rId5"/>
    <p:sldId id="261" r:id="rId6"/>
    <p:sldId id="262" r:id="rId7"/>
    <p:sldId id="263" r:id="rId8"/>
    <p:sldId id="257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F25661A-F8D3-4113-B595-F3E98F74E11C}">
          <p14:sldIdLst>
            <p14:sldId id="256"/>
            <p14:sldId id="264"/>
            <p14:sldId id="259"/>
            <p14:sldId id="260"/>
            <p14:sldId id="261"/>
            <p14:sldId id="262"/>
            <p14:sldId id="263"/>
            <p14:sldId id="257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June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20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June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9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June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June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8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June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9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June 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1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June 1,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3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June 1,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8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June 1,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1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June 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June 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7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June 1,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86215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8A20B6E-8A0D-2586-8ED6-2FAE48F3B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035" b="-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B23D2-8F18-47CA-B01C-A8FC6BD52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274" y="2912795"/>
            <a:ext cx="3077044" cy="3531403"/>
          </a:xfrm>
        </p:spPr>
        <p:txBody>
          <a:bodyPr anchor="t">
            <a:normAutofit fontScale="90000"/>
          </a:bodyPr>
          <a:lstStyle/>
          <a:p>
            <a:pPr algn="r"/>
            <a:r>
              <a:rPr lang="ru-RU" sz="32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Анализ </a:t>
            </a:r>
            <a:r>
              <a:rPr lang="ru-RU" sz="32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датасета</a:t>
            </a:r>
            <a:br>
              <a:rPr lang="ru-RU" sz="32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IMDB Top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250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Movies</a:t>
            </a:r>
            <a:b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22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Илья </a:t>
            </a:r>
            <a:r>
              <a:rPr lang="ru-RU" sz="22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Хитрик</a:t>
            </a:r>
            <a:endParaRPr lang="ru-RU" sz="2200" dirty="0">
              <a:solidFill>
                <a:schemeClr val="bg1"/>
              </a:solidFill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216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C68E62-D07C-44B2-8FAC-F5E6EAA2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69164"/>
            <a:ext cx="10241280" cy="1001830"/>
          </a:xfrm>
        </p:spPr>
        <p:txBody>
          <a:bodyPr anchor="ctr">
            <a:normAutofit fontScale="90000"/>
          </a:bodyPr>
          <a:lstStyle/>
          <a:p>
            <a:r>
              <a:rPr lang="ru-RU" sz="2000" dirty="0"/>
              <a:t>Этот набор данных содержит данные о 250 лучших фильмах в соответствии с их рейтингом IMDB, указанным на официальном сайте IMDB</a:t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7768E2-CC61-4CFE-8CD3-890774CEA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55000" lnSpcReduction="20000"/>
          </a:bodyPr>
          <a:lstStyle/>
          <a:p>
            <a:pPr lvl="0" fontAlgn="base"/>
            <a:r>
              <a:rPr lang="ru-RU" dirty="0" err="1"/>
              <a:t>rank</a:t>
            </a:r>
            <a:r>
              <a:rPr lang="ru-RU" dirty="0"/>
              <a:t> - Рейтинг фильма согласно рейтингу IMDB</a:t>
            </a:r>
          </a:p>
          <a:p>
            <a:pPr lvl="0" fontAlgn="base"/>
            <a:r>
              <a:rPr lang="ru-RU" dirty="0" err="1"/>
              <a:t>movie_id</a:t>
            </a:r>
            <a:r>
              <a:rPr lang="ru-RU" dirty="0"/>
              <a:t> - идентификатор фильма</a:t>
            </a:r>
          </a:p>
          <a:p>
            <a:pPr lvl="0" fontAlgn="base"/>
            <a:r>
              <a:rPr lang="ru-RU" dirty="0" err="1"/>
              <a:t>title</a:t>
            </a:r>
            <a:r>
              <a:rPr lang="ru-RU" dirty="0"/>
              <a:t> - Название фильма</a:t>
            </a:r>
          </a:p>
          <a:p>
            <a:pPr lvl="0" fontAlgn="base"/>
            <a:r>
              <a:rPr lang="ru-RU" dirty="0" err="1"/>
              <a:t>year</a:t>
            </a:r>
            <a:r>
              <a:rPr lang="ru-RU" dirty="0"/>
              <a:t> - Год выхода фильма</a:t>
            </a:r>
          </a:p>
          <a:p>
            <a:pPr lvl="0" fontAlgn="base"/>
            <a:r>
              <a:rPr lang="ru-RU" dirty="0" err="1"/>
              <a:t>link</a:t>
            </a:r>
            <a:r>
              <a:rPr lang="ru-RU" dirty="0"/>
              <a:t> - URL фильма</a:t>
            </a:r>
          </a:p>
          <a:p>
            <a:pPr lvl="0" fontAlgn="base"/>
            <a:r>
              <a:rPr lang="ru-RU" dirty="0" err="1"/>
              <a:t>imdb_votes</a:t>
            </a:r>
            <a:r>
              <a:rPr lang="ru-RU" dirty="0"/>
              <a:t> - Количество людей, проголосовавших за рейтинг IMDB</a:t>
            </a:r>
          </a:p>
          <a:p>
            <a:pPr lvl="0" fontAlgn="base"/>
            <a:r>
              <a:rPr lang="ru-RU" dirty="0" err="1"/>
              <a:t>imdb_rating</a:t>
            </a:r>
            <a:r>
              <a:rPr lang="ru-RU" dirty="0"/>
              <a:t> - Рейтинг фильма</a:t>
            </a:r>
          </a:p>
          <a:p>
            <a:pPr lvl="0" fontAlgn="base"/>
            <a:r>
              <a:rPr lang="ru-RU" dirty="0" err="1"/>
              <a:t>certificate</a:t>
            </a:r>
            <a:r>
              <a:rPr lang="ru-RU" dirty="0"/>
              <a:t> - Сертификация фильмов</a:t>
            </a:r>
          </a:p>
          <a:p>
            <a:pPr lvl="0" fontAlgn="base"/>
            <a:r>
              <a:rPr lang="ru-RU" dirty="0" err="1"/>
              <a:t>duration</a:t>
            </a:r>
            <a:r>
              <a:rPr lang="ru-RU" dirty="0"/>
              <a:t> - продолжительность фильма</a:t>
            </a:r>
          </a:p>
          <a:p>
            <a:pPr lvl="0" fontAlgn="base"/>
            <a:r>
              <a:rPr lang="ru-RU" dirty="0" err="1"/>
              <a:t>genre</a:t>
            </a:r>
            <a:r>
              <a:rPr lang="ru-RU" dirty="0"/>
              <a:t> - Жанр фильма</a:t>
            </a:r>
          </a:p>
          <a:p>
            <a:pPr lvl="0" fontAlgn="base"/>
            <a:r>
              <a:rPr lang="ru-RU" dirty="0" err="1"/>
              <a:t>cast_id</a:t>
            </a:r>
            <a:r>
              <a:rPr lang="ru-RU" dirty="0"/>
              <a:t> — идентификатор актера, работавшего над фильмом.</a:t>
            </a:r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12C723-AB0A-48CB-860F-5923131DE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55000" lnSpcReduction="20000"/>
          </a:bodyPr>
          <a:lstStyle/>
          <a:p>
            <a:pPr lvl="0" fontAlgn="base"/>
            <a:r>
              <a:rPr lang="ru-RU" dirty="0" err="1"/>
              <a:t>cast_name</a:t>
            </a:r>
            <a:r>
              <a:rPr lang="ru-RU" dirty="0"/>
              <a:t> — имя актера, работавшего над фильмом.</a:t>
            </a:r>
          </a:p>
          <a:p>
            <a:pPr lvl="0" fontAlgn="base"/>
            <a:r>
              <a:rPr lang="ru-RU" dirty="0" err="1"/>
              <a:t>Director_id</a:t>
            </a:r>
            <a:r>
              <a:rPr lang="ru-RU" dirty="0"/>
              <a:t> - ID режиссера, снявшего фильм</a:t>
            </a:r>
          </a:p>
          <a:p>
            <a:pPr lvl="0" fontAlgn="base"/>
            <a:r>
              <a:rPr lang="ru-RU" dirty="0" err="1"/>
              <a:t>Director_name</a:t>
            </a:r>
            <a:r>
              <a:rPr lang="ru-RU" dirty="0"/>
              <a:t> — имя режиссера, снявшего фильм.</a:t>
            </a:r>
          </a:p>
          <a:p>
            <a:pPr lvl="0" fontAlgn="base"/>
            <a:r>
              <a:rPr lang="ru-RU" dirty="0" err="1"/>
              <a:t>writer_id</a:t>
            </a:r>
            <a:r>
              <a:rPr lang="ru-RU" dirty="0"/>
              <a:t> - ID сценариста, написавшего сценарий для Фильма</a:t>
            </a:r>
          </a:p>
          <a:p>
            <a:pPr lvl="0" fontAlgn="base"/>
            <a:r>
              <a:rPr lang="ru-RU" dirty="0" err="1"/>
              <a:t>writer_name</a:t>
            </a:r>
            <a:r>
              <a:rPr lang="ru-RU" dirty="0"/>
              <a:t> — имя сценариста, написавшего сценарий для фильма.</a:t>
            </a:r>
          </a:p>
          <a:p>
            <a:pPr lvl="0" fontAlgn="base"/>
            <a:r>
              <a:rPr lang="ru-RU" dirty="0" err="1"/>
              <a:t>storyline</a:t>
            </a:r>
            <a:r>
              <a:rPr lang="ru-RU" dirty="0"/>
              <a:t> - Сюжетная линия фильма</a:t>
            </a:r>
          </a:p>
          <a:p>
            <a:pPr lvl="0" fontAlgn="base"/>
            <a:r>
              <a:rPr lang="ru-RU" dirty="0" err="1"/>
              <a:t>user_id</a:t>
            </a:r>
            <a:r>
              <a:rPr lang="ru-RU" dirty="0"/>
              <a:t> - ID пользователя, написавшего рецензию на Фильм</a:t>
            </a:r>
          </a:p>
          <a:p>
            <a:pPr lvl="0" fontAlgn="base"/>
            <a:r>
              <a:rPr lang="ru-RU" dirty="0" err="1"/>
              <a:t>user_name</a:t>
            </a:r>
            <a:r>
              <a:rPr lang="ru-RU" dirty="0"/>
              <a:t> — имя пользователя, написавшего рецензию на фильм.</a:t>
            </a:r>
          </a:p>
          <a:p>
            <a:pPr lvl="0" fontAlgn="base"/>
            <a:r>
              <a:rPr lang="ru-RU" dirty="0" err="1"/>
              <a:t>Review_id</a:t>
            </a:r>
            <a:r>
              <a:rPr lang="ru-RU" dirty="0"/>
              <a:t> - ID отзыва пользователя</a:t>
            </a:r>
          </a:p>
          <a:p>
            <a:pPr lvl="0" fontAlgn="base"/>
            <a:r>
              <a:rPr lang="ru-RU" dirty="0" err="1"/>
              <a:t>review_title</a:t>
            </a:r>
            <a:r>
              <a:rPr lang="ru-RU" dirty="0"/>
              <a:t> – Краткий обзор</a:t>
            </a:r>
          </a:p>
          <a:p>
            <a:pPr lvl="0" fontAlgn="base"/>
            <a:r>
              <a:rPr lang="ru-RU" dirty="0" err="1"/>
              <a:t>review_content</a:t>
            </a:r>
            <a:r>
              <a:rPr lang="ru-RU" dirty="0"/>
              <a:t> – ​​Длинный обзор</a:t>
            </a:r>
          </a:p>
          <a:p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FB00D6B-03C6-4693-A969-A4E20248BE4E}"/>
              </a:ext>
            </a:extLst>
          </p:cNvPr>
          <p:cNvSpPr txBox="1">
            <a:spLocks/>
          </p:cNvSpPr>
          <p:nvPr/>
        </p:nvSpPr>
        <p:spPr>
          <a:xfrm>
            <a:off x="1371600" y="1403604"/>
            <a:ext cx="10241280" cy="47605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/>
              <a:t>Описание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406032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8A2D1-3D79-47B6-9943-08D9F87DF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10241280" cy="742122"/>
          </a:xfrm>
        </p:spPr>
        <p:txBody>
          <a:bodyPr>
            <a:normAutofit/>
          </a:bodyPr>
          <a:lstStyle/>
          <a:p>
            <a:pPr algn="ctr"/>
            <a:r>
              <a:rPr lang="ru-RU" sz="2000" dirty="0"/>
              <a:t>Популярность рейтингов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FC0BD78-C3B6-4363-852C-AA4697F86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" y="2652786"/>
            <a:ext cx="10241280" cy="3107732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F55D6A6-8255-4402-8B74-A9A460BCE388}"/>
              </a:ext>
            </a:extLst>
          </p:cNvPr>
          <p:cNvSpPr/>
          <p:nvPr/>
        </p:nvSpPr>
        <p:spPr>
          <a:xfrm>
            <a:off x="2692843" y="5982734"/>
            <a:ext cx="77718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Наиболее популярны фильмы с возрастным рейтингом R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F1C0815-D168-4402-9266-D2064DA5C581}"/>
              </a:ext>
            </a:extLst>
          </p:cNvPr>
          <p:cNvSpPr/>
          <p:nvPr/>
        </p:nvSpPr>
        <p:spPr>
          <a:xfrm>
            <a:off x="3048000" y="1393061"/>
            <a:ext cx="60960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ru-RU" dirty="0" err="1"/>
              <a:t>plt.figure</a:t>
            </a:r>
            <a:r>
              <a:rPr lang="ru-RU" dirty="0"/>
              <a:t>(</a:t>
            </a:r>
            <a:r>
              <a:rPr lang="ru-RU" dirty="0" err="1"/>
              <a:t>figsize</a:t>
            </a:r>
            <a:r>
              <a:rPr lang="ru-RU" dirty="0"/>
              <a:t>=(10, 3))</a:t>
            </a:r>
          </a:p>
          <a:p>
            <a:r>
              <a:rPr lang="ru-RU" dirty="0" err="1"/>
              <a:t>sns.countplot</a:t>
            </a:r>
            <a:r>
              <a:rPr lang="ru-RU" dirty="0"/>
              <a:t>(x='</a:t>
            </a:r>
            <a:r>
              <a:rPr lang="ru-RU" dirty="0" err="1"/>
              <a:t>certificate</a:t>
            </a:r>
            <a:r>
              <a:rPr lang="ru-RU" dirty="0"/>
              <a:t>',</a:t>
            </a:r>
            <a:r>
              <a:rPr lang="ru-RU" dirty="0" err="1"/>
              <a:t>data</a:t>
            </a:r>
            <a:r>
              <a:rPr lang="ru-RU" dirty="0"/>
              <a:t>= </a:t>
            </a:r>
            <a:r>
              <a:rPr lang="ru-RU" dirty="0" err="1"/>
              <a:t>df</a:t>
            </a:r>
            <a:r>
              <a:rPr lang="ru-RU" dirty="0"/>
              <a:t>)</a:t>
            </a:r>
          </a:p>
          <a:p>
            <a:r>
              <a:rPr lang="ru-RU" dirty="0" err="1"/>
              <a:t>plt.title</a:t>
            </a:r>
            <a:r>
              <a:rPr lang="ru-RU" dirty="0"/>
              <a:t>("Популярность рейтингов")</a:t>
            </a:r>
          </a:p>
        </p:txBody>
      </p:sp>
    </p:spTree>
    <p:extLst>
      <p:ext uri="{BB962C8B-B14F-4D97-AF65-F5344CB8AC3E}">
        <p14:creationId xmlns:p14="http://schemas.microsoft.com/office/powerpoint/2010/main" val="1413369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497ECA-3D23-4EDA-8771-E58922E70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414" y="46672"/>
            <a:ext cx="10241280" cy="505968"/>
          </a:xfrm>
        </p:spPr>
        <p:txBody>
          <a:bodyPr>
            <a:normAutofit/>
          </a:bodyPr>
          <a:lstStyle/>
          <a:p>
            <a:pPr algn="ctr"/>
            <a:r>
              <a:rPr lang="ru-RU" sz="2000" dirty="0"/>
              <a:t>Влияние количества голосов на рейтинг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A08D047-5385-46F5-B158-A610468A5D00}"/>
              </a:ext>
            </a:extLst>
          </p:cNvPr>
          <p:cNvSpPr/>
          <p:nvPr/>
        </p:nvSpPr>
        <p:spPr>
          <a:xfrm>
            <a:off x="6261054" y="4028806"/>
            <a:ext cx="5407485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 err="1"/>
              <a:t>sns.scatterplot</a:t>
            </a:r>
            <a:r>
              <a:rPr lang="ru-RU" dirty="0"/>
              <a:t>(x='imbd_</a:t>
            </a:r>
            <a:r>
              <a:rPr lang="ru-RU" dirty="0" err="1"/>
              <a:t>votes</a:t>
            </a:r>
            <a:r>
              <a:rPr lang="ru-RU" dirty="0"/>
              <a:t>',y='imbd_</a:t>
            </a:r>
            <a:r>
              <a:rPr lang="ru-RU" dirty="0" err="1"/>
              <a:t>rating</a:t>
            </a:r>
            <a:r>
              <a:rPr lang="ru-RU" dirty="0"/>
              <a:t>',</a:t>
            </a:r>
            <a:r>
              <a:rPr lang="ru-RU" dirty="0" err="1"/>
              <a:t>data</a:t>
            </a:r>
            <a:r>
              <a:rPr lang="ru-RU" dirty="0"/>
              <a:t>=</a:t>
            </a:r>
            <a:r>
              <a:rPr lang="ru-RU" dirty="0" err="1"/>
              <a:t>df</a:t>
            </a:r>
            <a:r>
              <a:rPr lang="ru-RU" dirty="0"/>
              <a:t>, </a:t>
            </a:r>
            <a:r>
              <a:rPr lang="ru-RU" dirty="0" err="1"/>
              <a:t>color</a:t>
            </a:r>
            <a:r>
              <a:rPr lang="ru-RU" dirty="0"/>
              <a:t>='</a:t>
            </a:r>
            <a:r>
              <a:rPr lang="ru-RU" dirty="0" err="1"/>
              <a:t>green</a:t>
            </a:r>
            <a:r>
              <a:rPr lang="ru-RU" dirty="0"/>
              <a:t>')</a:t>
            </a:r>
          </a:p>
          <a:p>
            <a:r>
              <a:rPr lang="ru-RU" dirty="0" err="1"/>
              <a:t>plt.title</a:t>
            </a:r>
            <a:r>
              <a:rPr lang="ru-RU" dirty="0"/>
              <a:t>("Влияние количества голосов на рейтинг")</a:t>
            </a:r>
          </a:p>
          <a:p>
            <a:r>
              <a:rPr lang="ru-RU" dirty="0" err="1"/>
              <a:t>plt.xlabel</a:t>
            </a:r>
            <a:r>
              <a:rPr lang="ru-RU" dirty="0"/>
              <a:t>("Количество голосов (млн.)")</a:t>
            </a:r>
          </a:p>
          <a:p>
            <a:r>
              <a:rPr lang="ru-RU" dirty="0" err="1"/>
              <a:t>plt.ylabel</a:t>
            </a:r>
            <a:r>
              <a:rPr lang="ru-RU" dirty="0"/>
              <a:t>("Рейтинг")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228B65DC-BBA6-4BC5-BC04-E0D44E50D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14" y="1118083"/>
            <a:ext cx="4955586" cy="3959225"/>
          </a:xfr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4660602-BDCD-444A-8A5E-EA284878DD0B}"/>
              </a:ext>
            </a:extLst>
          </p:cNvPr>
          <p:cNvSpPr/>
          <p:nvPr/>
        </p:nvSpPr>
        <p:spPr>
          <a:xfrm>
            <a:off x="6261054" y="1620367"/>
            <a:ext cx="5407485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 err="1"/>
              <a:t>imbd_votes</a:t>
            </a:r>
            <a:r>
              <a:rPr lang="ru-RU" dirty="0"/>
              <a:t> = []</a:t>
            </a:r>
          </a:p>
          <a:p>
            <a:r>
              <a:rPr lang="ru-RU" dirty="0" err="1"/>
              <a:t>for</a:t>
            </a:r>
            <a:r>
              <a:rPr lang="ru-RU" dirty="0"/>
              <a:t> i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df</a:t>
            </a:r>
            <a:r>
              <a:rPr lang="ru-RU" dirty="0"/>
              <a:t>['</a:t>
            </a:r>
            <a:r>
              <a:rPr lang="ru-RU" dirty="0" err="1"/>
              <a:t>imbd_votes</a:t>
            </a:r>
            <a:r>
              <a:rPr lang="ru-RU" dirty="0"/>
              <a:t>'].</a:t>
            </a:r>
            <a:r>
              <a:rPr lang="ru-RU" dirty="0" err="1"/>
              <a:t>values</a:t>
            </a:r>
            <a:r>
              <a:rPr lang="ru-RU" dirty="0"/>
              <a:t>:</a:t>
            </a:r>
          </a:p>
          <a:p>
            <a:r>
              <a:rPr lang="ru-RU" dirty="0"/>
              <a:t>    </a:t>
            </a:r>
            <a:r>
              <a:rPr lang="ru-RU" dirty="0" err="1"/>
              <a:t>imbd_votes.append</a:t>
            </a:r>
            <a:r>
              <a:rPr lang="ru-RU" dirty="0"/>
              <a:t>(</a:t>
            </a:r>
            <a:r>
              <a:rPr lang="ru-RU" dirty="0" err="1"/>
              <a:t>int</a:t>
            </a:r>
            <a:r>
              <a:rPr lang="ru-RU" dirty="0"/>
              <a:t>(</a:t>
            </a:r>
            <a:r>
              <a:rPr lang="ru-RU" dirty="0" err="1"/>
              <a:t>i.replace</a:t>
            </a:r>
            <a:r>
              <a:rPr lang="ru-RU" dirty="0"/>
              <a:t>(',','')))</a:t>
            </a:r>
          </a:p>
          <a:p>
            <a:r>
              <a:rPr lang="ru-RU" dirty="0" err="1"/>
              <a:t>df</a:t>
            </a:r>
            <a:r>
              <a:rPr lang="ru-RU" dirty="0"/>
              <a:t>['</a:t>
            </a:r>
            <a:r>
              <a:rPr lang="ru-RU" dirty="0" err="1"/>
              <a:t>imbd_votes</a:t>
            </a:r>
            <a:r>
              <a:rPr lang="ru-RU" dirty="0"/>
              <a:t>'] = </a:t>
            </a:r>
            <a:r>
              <a:rPr lang="ru-RU" dirty="0" err="1"/>
              <a:t>imbd_votes</a:t>
            </a:r>
            <a:endParaRPr lang="ru-RU" dirty="0"/>
          </a:p>
          <a:p>
            <a:r>
              <a:rPr lang="ru-RU" dirty="0" err="1"/>
              <a:t>df.head</a:t>
            </a:r>
            <a:r>
              <a:rPr lang="ru-RU" dirty="0"/>
              <a:t>(2)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AB4DAC0-9C04-46F6-935E-08672AE17521}"/>
              </a:ext>
            </a:extLst>
          </p:cNvPr>
          <p:cNvSpPr/>
          <p:nvPr/>
        </p:nvSpPr>
        <p:spPr>
          <a:xfrm>
            <a:off x="6401659" y="982534"/>
            <a:ext cx="4649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Helvetica Neue"/>
              </a:rPr>
              <a:t>Преобразовываем колонку с голосами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66CDA0F-02D6-474D-895E-C7B9846E0808}"/>
              </a:ext>
            </a:extLst>
          </p:cNvPr>
          <p:cNvSpPr/>
          <p:nvPr/>
        </p:nvSpPr>
        <p:spPr>
          <a:xfrm>
            <a:off x="6401659" y="3390974"/>
            <a:ext cx="1951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Helvetica Neue"/>
              </a:rPr>
              <a:t>Строим график</a:t>
            </a:r>
          </a:p>
        </p:txBody>
      </p:sp>
    </p:spTree>
    <p:extLst>
      <p:ext uri="{BB962C8B-B14F-4D97-AF65-F5344CB8AC3E}">
        <p14:creationId xmlns:p14="http://schemas.microsoft.com/office/powerpoint/2010/main" val="92919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53723-4537-456C-9F87-399F761A0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40" y="146955"/>
            <a:ext cx="10241280" cy="352376"/>
          </a:xfrm>
        </p:spPr>
        <p:txBody>
          <a:bodyPr>
            <a:normAutofit/>
          </a:bodyPr>
          <a:lstStyle/>
          <a:p>
            <a:pPr algn="ctr"/>
            <a:r>
              <a:rPr lang="ru-RU" sz="2000" dirty="0"/>
              <a:t>Группировка по годам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9F659C5-0019-4C3C-8C47-91260333A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699" y="2103247"/>
            <a:ext cx="4831301" cy="3959225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17161F5-3823-4F62-B09D-0866DB9C4534}"/>
              </a:ext>
            </a:extLst>
          </p:cNvPr>
          <p:cNvSpPr/>
          <p:nvPr/>
        </p:nvSpPr>
        <p:spPr>
          <a:xfrm>
            <a:off x="6385339" y="1462640"/>
            <a:ext cx="5125499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 err="1"/>
              <a:t>years</a:t>
            </a:r>
            <a:r>
              <a:rPr lang="ru-RU" dirty="0"/>
              <a:t> = </a:t>
            </a:r>
            <a:r>
              <a:rPr lang="ru-RU" dirty="0" err="1"/>
              <a:t>df.groupby</a:t>
            </a:r>
            <a:r>
              <a:rPr lang="ru-RU" dirty="0"/>
              <a:t>('</a:t>
            </a:r>
            <a:r>
              <a:rPr lang="ru-RU" dirty="0" err="1"/>
              <a:t>year</a:t>
            </a:r>
            <a:r>
              <a:rPr lang="ru-RU" dirty="0"/>
              <a:t>').</a:t>
            </a:r>
            <a:r>
              <a:rPr lang="ru-RU" dirty="0" err="1"/>
              <a:t>agg</a:t>
            </a:r>
            <a:r>
              <a:rPr lang="ru-RU" dirty="0"/>
              <a:t>({'</a:t>
            </a:r>
            <a:r>
              <a:rPr lang="ru-RU" dirty="0" err="1"/>
              <a:t>year</a:t>
            </a:r>
            <a:r>
              <a:rPr lang="ru-RU" dirty="0"/>
              <a:t>': ['</a:t>
            </a:r>
            <a:r>
              <a:rPr lang="ru-RU" dirty="0" err="1"/>
              <a:t>count</a:t>
            </a:r>
            <a:r>
              <a:rPr lang="ru-RU" dirty="0"/>
              <a:t>']}).</a:t>
            </a:r>
            <a:r>
              <a:rPr lang="ru-RU" dirty="0" err="1"/>
              <a:t>reset_index</a:t>
            </a:r>
            <a:r>
              <a:rPr lang="ru-RU" dirty="0"/>
              <a:t>()</a:t>
            </a:r>
          </a:p>
          <a:p>
            <a:r>
              <a:rPr lang="ru-RU" dirty="0" err="1"/>
              <a:t>years.columns</a:t>
            </a:r>
            <a:r>
              <a:rPr lang="ru-RU" dirty="0"/>
              <a:t> = ['</a:t>
            </a:r>
            <a:r>
              <a:rPr lang="ru-RU" dirty="0" err="1"/>
              <a:t>year</a:t>
            </a:r>
            <a:r>
              <a:rPr lang="ru-RU" dirty="0"/>
              <a:t>','</a:t>
            </a:r>
            <a:r>
              <a:rPr lang="ru-RU" dirty="0" err="1"/>
              <a:t>count</a:t>
            </a:r>
            <a:r>
              <a:rPr lang="ru-RU" dirty="0"/>
              <a:t>']</a:t>
            </a:r>
          </a:p>
          <a:p>
            <a:r>
              <a:rPr lang="ru-RU" dirty="0" err="1"/>
              <a:t>years</a:t>
            </a:r>
            <a:r>
              <a:rPr lang="ru-RU" dirty="0"/>
              <a:t> = </a:t>
            </a:r>
            <a:r>
              <a:rPr lang="ru-RU" dirty="0" err="1"/>
              <a:t>years.sort_values</a:t>
            </a:r>
            <a:r>
              <a:rPr lang="ru-RU" dirty="0"/>
              <a:t>(['</a:t>
            </a:r>
            <a:r>
              <a:rPr lang="ru-RU" dirty="0" err="1"/>
              <a:t>count</a:t>
            </a:r>
            <a:r>
              <a:rPr lang="ru-RU" dirty="0"/>
              <a:t>','</a:t>
            </a:r>
            <a:r>
              <a:rPr lang="ru-RU" dirty="0" err="1"/>
              <a:t>year</a:t>
            </a:r>
            <a:r>
              <a:rPr lang="ru-RU" dirty="0"/>
              <a:t>'], </a:t>
            </a:r>
            <a:r>
              <a:rPr lang="ru-RU" dirty="0" err="1"/>
              <a:t>ascending</a:t>
            </a:r>
            <a:r>
              <a:rPr lang="ru-RU" dirty="0"/>
              <a:t>=[</a:t>
            </a:r>
            <a:r>
              <a:rPr lang="ru-RU" dirty="0" err="1"/>
              <a:t>False,True</a:t>
            </a:r>
            <a:r>
              <a:rPr lang="ru-RU" dirty="0"/>
              <a:t>])</a:t>
            </a:r>
          </a:p>
          <a:p>
            <a:r>
              <a:rPr lang="ru-RU" dirty="0" err="1"/>
              <a:t>years.head</a:t>
            </a:r>
            <a:r>
              <a:rPr lang="ru-RU" dirty="0"/>
              <a:t>(10)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D671DDB-50E3-4060-A317-221B22816103}"/>
              </a:ext>
            </a:extLst>
          </p:cNvPr>
          <p:cNvSpPr/>
          <p:nvPr/>
        </p:nvSpPr>
        <p:spPr>
          <a:xfrm>
            <a:off x="6385339" y="3864667"/>
            <a:ext cx="5125499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 err="1"/>
              <a:t>years_top</a:t>
            </a:r>
            <a:r>
              <a:rPr lang="ru-RU" dirty="0"/>
              <a:t> = </a:t>
            </a:r>
            <a:r>
              <a:rPr lang="ru-RU" dirty="0" err="1"/>
              <a:t>years.head</a:t>
            </a:r>
            <a:r>
              <a:rPr lang="ru-RU" dirty="0"/>
              <a:t>(10)</a:t>
            </a:r>
          </a:p>
          <a:p>
            <a:r>
              <a:rPr lang="ru-RU" dirty="0" err="1"/>
              <a:t>sns.barplot</a:t>
            </a:r>
            <a:r>
              <a:rPr lang="ru-RU" dirty="0"/>
              <a:t>(x='</a:t>
            </a:r>
            <a:r>
              <a:rPr lang="ru-RU" dirty="0" err="1"/>
              <a:t>year</a:t>
            </a:r>
            <a:r>
              <a:rPr lang="ru-RU" dirty="0"/>
              <a:t>',y='</a:t>
            </a:r>
            <a:r>
              <a:rPr lang="ru-RU" dirty="0" err="1"/>
              <a:t>count</a:t>
            </a:r>
            <a:r>
              <a:rPr lang="ru-RU" dirty="0"/>
              <a:t>',</a:t>
            </a:r>
            <a:r>
              <a:rPr lang="ru-RU" dirty="0" err="1"/>
              <a:t>data</a:t>
            </a:r>
            <a:r>
              <a:rPr lang="ru-RU" dirty="0"/>
              <a:t>=</a:t>
            </a:r>
            <a:r>
              <a:rPr lang="ru-RU" dirty="0" err="1"/>
              <a:t>years_top</a:t>
            </a:r>
            <a:r>
              <a:rPr lang="ru-RU" dirty="0"/>
              <a:t>)</a:t>
            </a:r>
          </a:p>
          <a:p>
            <a:r>
              <a:rPr lang="ru-RU" dirty="0" err="1"/>
              <a:t>plt.title</a:t>
            </a:r>
            <a:r>
              <a:rPr lang="ru-RU" dirty="0"/>
              <a:t>("Топ 10 лет с наибольшим количеством фильмов")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793FA84-83EF-4470-988D-4FA197E23C43}"/>
              </a:ext>
            </a:extLst>
          </p:cNvPr>
          <p:cNvSpPr/>
          <p:nvPr/>
        </p:nvSpPr>
        <p:spPr>
          <a:xfrm>
            <a:off x="7435012" y="970726"/>
            <a:ext cx="2306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Группируем по годам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8EE80DA-E01E-419B-8D1C-D783711D2462}"/>
              </a:ext>
            </a:extLst>
          </p:cNvPr>
          <p:cNvSpPr/>
          <p:nvPr/>
        </p:nvSpPr>
        <p:spPr>
          <a:xfrm>
            <a:off x="7435012" y="3339548"/>
            <a:ext cx="1675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Строим график</a:t>
            </a:r>
          </a:p>
        </p:txBody>
      </p:sp>
    </p:spTree>
    <p:extLst>
      <p:ext uri="{BB962C8B-B14F-4D97-AF65-F5344CB8AC3E}">
        <p14:creationId xmlns:p14="http://schemas.microsoft.com/office/powerpoint/2010/main" val="380436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32B48-18ED-4A94-8C74-FFC1F29FA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591" y="0"/>
            <a:ext cx="10241280" cy="569446"/>
          </a:xfrm>
        </p:spPr>
        <p:txBody>
          <a:bodyPr>
            <a:noAutofit/>
          </a:bodyPr>
          <a:lstStyle/>
          <a:p>
            <a:pPr algn="ctr"/>
            <a:r>
              <a:rPr lang="ru-RU" sz="2000" dirty="0"/>
              <a:t>из каких десятилетий больше всего попало фильмов в рейтинг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904D418-ECC7-4D9E-A776-867C1A6A5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63" y="3429000"/>
            <a:ext cx="7699263" cy="2871222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11DFF83-E7F1-4D1D-A2F4-749C2D02756F}"/>
              </a:ext>
            </a:extLst>
          </p:cNvPr>
          <p:cNvSpPr/>
          <p:nvPr/>
        </p:nvSpPr>
        <p:spPr>
          <a:xfrm>
            <a:off x="1663024" y="2270351"/>
            <a:ext cx="339255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 err="1"/>
              <a:t>plt.figure</a:t>
            </a:r>
            <a:r>
              <a:rPr lang="ru-RU" dirty="0"/>
              <a:t>(</a:t>
            </a:r>
            <a:r>
              <a:rPr lang="ru-RU" dirty="0" err="1"/>
              <a:t>figsize</a:t>
            </a:r>
            <a:r>
              <a:rPr lang="ru-RU" dirty="0"/>
              <a:t>=(10, 3))</a:t>
            </a:r>
          </a:p>
          <a:p>
            <a:r>
              <a:rPr lang="ru-RU" dirty="0" err="1"/>
              <a:t>sns.countplot</a:t>
            </a:r>
            <a:r>
              <a:rPr lang="ru-RU" dirty="0"/>
              <a:t>(x='</a:t>
            </a:r>
            <a:r>
              <a:rPr lang="ru-RU" dirty="0" err="1"/>
              <a:t>decade</a:t>
            </a:r>
            <a:r>
              <a:rPr lang="ru-RU" dirty="0"/>
              <a:t>',</a:t>
            </a:r>
            <a:r>
              <a:rPr lang="ru-RU" dirty="0" err="1"/>
              <a:t>data</a:t>
            </a:r>
            <a:r>
              <a:rPr lang="ru-RU" dirty="0"/>
              <a:t>= </a:t>
            </a:r>
            <a:r>
              <a:rPr lang="ru-RU" dirty="0" err="1"/>
              <a:t>df</a:t>
            </a:r>
            <a:r>
              <a:rPr lang="ru-RU" dirty="0"/>
              <a:t>)</a:t>
            </a:r>
          </a:p>
          <a:p>
            <a:r>
              <a:rPr lang="ru-RU" dirty="0" err="1"/>
              <a:t>plt.title</a:t>
            </a:r>
            <a:r>
              <a:rPr lang="ru-RU" dirty="0"/>
              <a:t>("Десятилетие")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B489397-19A4-4EE2-9C7D-D21F8F4E710C}"/>
              </a:ext>
            </a:extLst>
          </p:cNvPr>
          <p:cNvSpPr/>
          <p:nvPr/>
        </p:nvSpPr>
        <p:spPr>
          <a:xfrm>
            <a:off x="8408379" y="1078959"/>
            <a:ext cx="3392557" cy="52629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1400" dirty="0" err="1"/>
              <a:t>def</a:t>
            </a:r>
            <a:r>
              <a:rPr lang="ru-RU" sz="1400" dirty="0"/>
              <a:t> </a:t>
            </a:r>
            <a:r>
              <a:rPr lang="ru-RU" sz="1400" dirty="0" err="1"/>
              <a:t>Decade</a:t>
            </a:r>
            <a:r>
              <a:rPr lang="ru-RU" sz="1400" dirty="0"/>
              <a:t>(</a:t>
            </a:r>
            <a:r>
              <a:rPr lang="ru-RU" sz="1400" dirty="0" err="1"/>
              <a:t>year</a:t>
            </a:r>
            <a:r>
              <a:rPr lang="ru-RU" sz="1400" dirty="0"/>
              <a:t>):</a:t>
            </a:r>
          </a:p>
          <a:p>
            <a:r>
              <a:rPr lang="ru-RU" sz="1400" dirty="0"/>
              <a:t>    </a:t>
            </a:r>
            <a:r>
              <a:rPr lang="ru-RU" sz="1400" dirty="0" err="1"/>
              <a:t>if</a:t>
            </a:r>
            <a:r>
              <a:rPr lang="ru-RU" sz="1400" dirty="0"/>
              <a:t> </a:t>
            </a:r>
            <a:r>
              <a:rPr lang="ru-RU" sz="1400" dirty="0" err="1"/>
              <a:t>year</a:t>
            </a:r>
            <a:r>
              <a:rPr lang="ru-RU" sz="1400" dirty="0"/>
              <a:t> &lt;= 1929:</a:t>
            </a:r>
          </a:p>
          <a:p>
            <a:r>
              <a:rPr lang="ru-RU" sz="1400" dirty="0"/>
              <a:t>        </a:t>
            </a:r>
            <a:r>
              <a:rPr lang="ru-RU" sz="1400" dirty="0" err="1"/>
              <a:t>return</a:t>
            </a:r>
            <a:r>
              <a:rPr lang="ru-RU" sz="1400" dirty="0"/>
              <a:t> '1920-е'</a:t>
            </a:r>
          </a:p>
          <a:p>
            <a:r>
              <a:rPr lang="ru-RU" sz="1400" dirty="0"/>
              <a:t>    </a:t>
            </a:r>
            <a:r>
              <a:rPr lang="ru-RU" sz="1400" dirty="0" err="1"/>
              <a:t>elif</a:t>
            </a:r>
            <a:r>
              <a:rPr lang="ru-RU" sz="1400" dirty="0"/>
              <a:t> </a:t>
            </a:r>
            <a:r>
              <a:rPr lang="ru-RU" sz="1400" dirty="0" err="1"/>
              <a:t>year</a:t>
            </a:r>
            <a:r>
              <a:rPr lang="ru-RU" sz="1400" dirty="0"/>
              <a:t> &lt;= 1939:</a:t>
            </a:r>
          </a:p>
          <a:p>
            <a:r>
              <a:rPr lang="ru-RU" sz="1400" dirty="0"/>
              <a:t>        </a:t>
            </a:r>
            <a:r>
              <a:rPr lang="ru-RU" sz="1400" dirty="0" err="1"/>
              <a:t>return</a:t>
            </a:r>
            <a:r>
              <a:rPr lang="ru-RU" sz="1400" dirty="0"/>
              <a:t> '1930-е'</a:t>
            </a:r>
          </a:p>
          <a:p>
            <a:r>
              <a:rPr lang="ru-RU" sz="1400" dirty="0"/>
              <a:t>    </a:t>
            </a:r>
            <a:r>
              <a:rPr lang="ru-RU" sz="1400" dirty="0" err="1"/>
              <a:t>elif</a:t>
            </a:r>
            <a:r>
              <a:rPr lang="ru-RU" sz="1400" dirty="0"/>
              <a:t> </a:t>
            </a:r>
            <a:r>
              <a:rPr lang="ru-RU" sz="1400" dirty="0" err="1"/>
              <a:t>year</a:t>
            </a:r>
            <a:r>
              <a:rPr lang="ru-RU" sz="1400" dirty="0"/>
              <a:t> &lt;= 1949:</a:t>
            </a:r>
          </a:p>
          <a:p>
            <a:r>
              <a:rPr lang="ru-RU" sz="1400" dirty="0"/>
              <a:t>        </a:t>
            </a:r>
            <a:r>
              <a:rPr lang="ru-RU" sz="1400" dirty="0" err="1"/>
              <a:t>return</a:t>
            </a:r>
            <a:r>
              <a:rPr lang="ru-RU" sz="1400" dirty="0"/>
              <a:t> '1940-е'</a:t>
            </a:r>
          </a:p>
          <a:p>
            <a:r>
              <a:rPr lang="ru-RU" sz="1400" dirty="0"/>
              <a:t>    </a:t>
            </a:r>
            <a:r>
              <a:rPr lang="ru-RU" sz="1400" dirty="0" err="1"/>
              <a:t>elif</a:t>
            </a:r>
            <a:r>
              <a:rPr lang="ru-RU" sz="1400" dirty="0"/>
              <a:t> </a:t>
            </a:r>
            <a:r>
              <a:rPr lang="ru-RU" sz="1400" dirty="0" err="1"/>
              <a:t>year</a:t>
            </a:r>
            <a:r>
              <a:rPr lang="ru-RU" sz="1400" dirty="0"/>
              <a:t> &lt;= 1959:</a:t>
            </a:r>
          </a:p>
          <a:p>
            <a:r>
              <a:rPr lang="ru-RU" sz="1400" dirty="0"/>
              <a:t>        </a:t>
            </a:r>
            <a:r>
              <a:rPr lang="ru-RU" sz="1400" dirty="0" err="1"/>
              <a:t>return</a:t>
            </a:r>
            <a:r>
              <a:rPr lang="ru-RU" sz="1400" dirty="0"/>
              <a:t> '1950-е'</a:t>
            </a:r>
          </a:p>
          <a:p>
            <a:r>
              <a:rPr lang="ru-RU" sz="1400" dirty="0"/>
              <a:t>    </a:t>
            </a:r>
            <a:r>
              <a:rPr lang="ru-RU" sz="1400" dirty="0" err="1"/>
              <a:t>elif</a:t>
            </a:r>
            <a:r>
              <a:rPr lang="ru-RU" sz="1400" dirty="0"/>
              <a:t> </a:t>
            </a:r>
            <a:r>
              <a:rPr lang="ru-RU" sz="1400" dirty="0" err="1"/>
              <a:t>year</a:t>
            </a:r>
            <a:r>
              <a:rPr lang="ru-RU" sz="1400" dirty="0"/>
              <a:t> &lt;= 1969:</a:t>
            </a:r>
          </a:p>
          <a:p>
            <a:r>
              <a:rPr lang="ru-RU" sz="1400" dirty="0"/>
              <a:t>        </a:t>
            </a:r>
            <a:r>
              <a:rPr lang="ru-RU" sz="1400" dirty="0" err="1"/>
              <a:t>return</a:t>
            </a:r>
            <a:r>
              <a:rPr lang="ru-RU" sz="1400" dirty="0"/>
              <a:t> '1960-е'</a:t>
            </a:r>
          </a:p>
          <a:p>
            <a:r>
              <a:rPr lang="ru-RU" sz="1400" dirty="0"/>
              <a:t>    </a:t>
            </a:r>
            <a:r>
              <a:rPr lang="ru-RU" sz="1400" dirty="0" err="1"/>
              <a:t>elif</a:t>
            </a:r>
            <a:r>
              <a:rPr lang="ru-RU" sz="1400" dirty="0"/>
              <a:t> </a:t>
            </a:r>
            <a:r>
              <a:rPr lang="ru-RU" sz="1400" dirty="0" err="1"/>
              <a:t>year</a:t>
            </a:r>
            <a:r>
              <a:rPr lang="ru-RU" sz="1400" dirty="0"/>
              <a:t> &lt;= 1979:</a:t>
            </a:r>
          </a:p>
          <a:p>
            <a:r>
              <a:rPr lang="ru-RU" sz="1400" dirty="0"/>
              <a:t>        </a:t>
            </a:r>
            <a:r>
              <a:rPr lang="ru-RU" sz="1400" dirty="0" err="1"/>
              <a:t>return</a:t>
            </a:r>
            <a:r>
              <a:rPr lang="ru-RU" sz="1400" dirty="0"/>
              <a:t> '1970-е'</a:t>
            </a:r>
          </a:p>
          <a:p>
            <a:r>
              <a:rPr lang="ru-RU" sz="1400" dirty="0"/>
              <a:t>    </a:t>
            </a:r>
            <a:r>
              <a:rPr lang="ru-RU" sz="1400" dirty="0" err="1"/>
              <a:t>elif</a:t>
            </a:r>
            <a:r>
              <a:rPr lang="ru-RU" sz="1400" dirty="0"/>
              <a:t> </a:t>
            </a:r>
            <a:r>
              <a:rPr lang="ru-RU" sz="1400" dirty="0" err="1"/>
              <a:t>year</a:t>
            </a:r>
            <a:r>
              <a:rPr lang="ru-RU" sz="1400" dirty="0"/>
              <a:t> &lt;= 1989:</a:t>
            </a:r>
          </a:p>
          <a:p>
            <a:r>
              <a:rPr lang="ru-RU" sz="1400" dirty="0"/>
              <a:t>        </a:t>
            </a:r>
            <a:r>
              <a:rPr lang="ru-RU" sz="1400" dirty="0" err="1"/>
              <a:t>return</a:t>
            </a:r>
            <a:r>
              <a:rPr lang="ru-RU" sz="1400" dirty="0"/>
              <a:t> '1980-е'</a:t>
            </a:r>
          </a:p>
          <a:p>
            <a:r>
              <a:rPr lang="ru-RU" sz="1400" dirty="0"/>
              <a:t>    </a:t>
            </a:r>
            <a:r>
              <a:rPr lang="ru-RU" sz="1400" dirty="0" err="1"/>
              <a:t>elif</a:t>
            </a:r>
            <a:r>
              <a:rPr lang="ru-RU" sz="1400" dirty="0"/>
              <a:t> </a:t>
            </a:r>
            <a:r>
              <a:rPr lang="ru-RU" sz="1400" dirty="0" err="1"/>
              <a:t>year</a:t>
            </a:r>
            <a:r>
              <a:rPr lang="ru-RU" sz="1400" dirty="0"/>
              <a:t> &lt;= 1999:</a:t>
            </a:r>
          </a:p>
          <a:p>
            <a:r>
              <a:rPr lang="ru-RU" sz="1400" dirty="0"/>
              <a:t>        </a:t>
            </a:r>
            <a:r>
              <a:rPr lang="ru-RU" sz="1400" dirty="0" err="1"/>
              <a:t>return</a:t>
            </a:r>
            <a:r>
              <a:rPr lang="ru-RU" sz="1400" dirty="0"/>
              <a:t> '1990-е'</a:t>
            </a:r>
          </a:p>
          <a:p>
            <a:r>
              <a:rPr lang="ru-RU" sz="1400" dirty="0"/>
              <a:t>    </a:t>
            </a:r>
            <a:r>
              <a:rPr lang="ru-RU" sz="1400" dirty="0" err="1"/>
              <a:t>elif</a:t>
            </a:r>
            <a:r>
              <a:rPr lang="ru-RU" sz="1400" dirty="0"/>
              <a:t> </a:t>
            </a:r>
            <a:r>
              <a:rPr lang="ru-RU" sz="1400" dirty="0" err="1"/>
              <a:t>year</a:t>
            </a:r>
            <a:r>
              <a:rPr lang="ru-RU" sz="1400" dirty="0"/>
              <a:t> &lt;= 2009:</a:t>
            </a:r>
          </a:p>
          <a:p>
            <a:r>
              <a:rPr lang="ru-RU" sz="1400" dirty="0"/>
              <a:t>        </a:t>
            </a:r>
            <a:r>
              <a:rPr lang="ru-RU" sz="1400" dirty="0" err="1"/>
              <a:t>return</a:t>
            </a:r>
            <a:r>
              <a:rPr lang="ru-RU" sz="1400" dirty="0"/>
              <a:t> '2000-е'</a:t>
            </a:r>
          </a:p>
          <a:p>
            <a:r>
              <a:rPr lang="ru-RU" sz="1400" dirty="0"/>
              <a:t>    </a:t>
            </a:r>
            <a:r>
              <a:rPr lang="ru-RU" sz="1400" dirty="0" err="1"/>
              <a:t>elif</a:t>
            </a:r>
            <a:r>
              <a:rPr lang="ru-RU" sz="1400" dirty="0"/>
              <a:t> </a:t>
            </a:r>
            <a:r>
              <a:rPr lang="ru-RU" sz="1400" dirty="0" err="1"/>
              <a:t>year</a:t>
            </a:r>
            <a:r>
              <a:rPr lang="ru-RU" sz="1400" dirty="0"/>
              <a:t> &lt;= 2019:</a:t>
            </a:r>
          </a:p>
          <a:p>
            <a:r>
              <a:rPr lang="ru-RU" sz="1400" dirty="0"/>
              <a:t>        </a:t>
            </a:r>
            <a:r>
              <a:rPr lang="ru-RU" sz="1400" dirty="0" err="1"/>
              <a:t>return</a:t>
            </a:r>
            <a:r>
              <a:rPr lang="ru-RU" sz="1400" dirty="0"/>
              <a:t> '2010-е'</a:t>
            </a:r>
          </a:p>
          <a:p>
            <a:r>
              <a:rPr lang="ru-RU" sz="1400" dirty="0"/>
              <a:t>    </a:t>
            </a:r>
            <a:r>
              <a:rPr lang="ru-RU" sz="1400" dirty="0" err="1"/>
              <a:t>else</a:t>
            </a:r>
            <a:r>
              <a:rPr lang="ru-RU" sz="1400" dirty="0"/>
              <a:t>:</a:t>
            </a:r>
          </a:p>
          <a:p>
            <a:r>
              <a:rPr lang="ru-RU" sz="1400" dirty="0"/>
              <a:t>        </a:t>
            </a:r>
            <a:r>
              <a:rPr lang="ru-RU" sz="1400" dirty="0" err="1"/>
              <a:t>return</a:t>
            </a:r>
            <a:r>
              <a:rPr lang="ru-RU" sz="1400" dirty="0"/>
              <a:t> '2020-е'</a:t>
            </a:r>
          </a:p>
          <a:p>
            <a:r>
              <a:rPr lang="ru-RU" sz="1400" dirty="0" err="1"/>
              <a:t>df</a:t>
            </a:r>
            <a:r>
              <a:rPr lang="ru-RU" sz="1400" dirty="0"/>
              <a:t>['</a:t>
            </a:r>
            <a:r>
              <a:rPr lang="ru-RU" sz="1400" dirty="0" err="1"/>
              <a:t>decade</a:t>
            </a:r>
            <a:r>
              <a:rPr lang="ru-RU" sz="1400" dirty="0"/>
              <a:t>']=</a:t>
            </a:r>
            <a:r>
              <a:rPr lang="ru-RU" sz="1400" dirty="0" err="1"/>
              <a:t>df</a:t>
            </a:r>
            <a:r>
              <a:rPr lang="ru-RU" sz="1400" dirty="0"/>
              <a:t>['</a:t>
            </a:r>
            <a:r>
              <a:rPr lang="ru-RU" sz="1400" dirty="0" err="1"/>
              <a:t>year</a:t>
            </a:r>
            <a:r>
              <a:rPr lang="ru-RU" sz="1400" dirty="0"/>
              <a:t>'].</a:t>
            </a:r>
            <a:r>
              <a:rPr lang="ru-RU" sz="1400" dirty="0" err="1"/>
              <a:t>apply</a:t>
            </a:r>
            <a:r>
              <a:rPr lang="ru-RU" sz="1400" dirty="0"/>
              <a:t>(</a:t>
            </a:r>
            <a:r>
              <a:rPr lang="ru-RU" sz="1400" dirty="0" err="1"/>
              <a:t>Decade</a:t>
            </a:r>
            <a:r>
              <a:rPr lang="ru-RU" sz="1400" dirty="0"/>
              <a:t>)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C401897-5927-401D-AFE2-2390D41DB683}"/>
              </a:ext>
            </a:extLst>
          </p:cNvPr>
          <p:cNvSpPr/>
          <p:nvPr/>
        </p:nvSpPr>
        <p:spPr>
          <a:xfrm>
            <a:off x="8233728" y="670314"/>
            <a:ext cx="37418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/>
              <a:t>Создадим функцию которая присвоит декады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59E7553-084A-4C81-A6C4-0AC0C613A602}"/>
              </a:ext>
            </a:extLst>
          </p:cNvPr>
          <p:cNvSpPr/>
          <p:nvPr/>
        </p:nvSpPr>
        <p:spPr>
          <a:xfrm>
            <a:off x="2367337" y="1783360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Построим график</a:t>
            </a:r>
          </a:p>
        </p:txBody>
      </p:sp>
    </p:spTree>
    <p:extLst>
      <p:ext uri="{BB962C8B-B14F-4D97-AF65-F5344CB8AC3E}">
        <p14:creationId xmlns:p14="http://schemas.microsoft.com/office/powerpoint/2010/main" val="3366385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232F8-804B-482A-A582-D5C8AFC9A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10241280" cy="357411"/>
          </a:xfrm>
        </p:spPr>
        <p:txBody>
          <a:bodyPr>
            <a:normAutofit/>
          </a:bodyPr>
          <a:lstStyle/>
          <a:p>
            <a:r>
              <a:rPr lang="ru-RU" sz="2000" dirty="0"/>
              <a:t>Посмотрим на частоту жанров через </a:t>
            </a:r>
            <a:r>
              <a:rPr lang="en-US" sz="2000" dirty="0" err="1"/>
              <a:t>WordCloud</a:t>
            </a:r>
            <a:endParaRPr lang="ru-RU" sz="20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4EAE2AA-0F91-4549-B850-8A52A3BE2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43" y="1865578"/>
            <a:ext cx="6909065" cy="3959225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385C763-6F75-4AE1-BCB8-B763EA27F353}"/>
              </a:ext>
            </a:extLst>
          </p:cNvPr>
          <p:cNvSpPr/>
          <p:nvPr/>
        </p:nvSpPr>
        <p:spPr>
          <a:xfrm>
            <a:off x="8267369" y="1467058"/>
            <a:ext cx="3701332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1400" dirty="0"/>
              <a:t>unique_genre1 = []</a:t>
            </a:r>
          </a:p>
          <a:p>
            <a:r>
              <a:rPr lang="ru-RU" sz="1400" dirty="0" err="1"/>
              <a:t>for</a:t>
            </a:r>
            <a:r>
              <a:rPr lang="ru-RU" sz="1400" dirty="0"/>
              <a:t> i </a:t>
            </a:r>
            <a:r>
              <a:rPr lang="ru-RU" sz="1400" dirty="0" err="1"/>
              <a:t>in</a:t>
            </a:r>
            <a:r>
              <a:rPr lang="ru-RU" sz="1400" dirty="0"/>
              <a:t> </a:t>
            </a:r>
            <a:r>
              <a:rPr lang="ru-RU" sz="1400" dirty="0" err="1"/>
              <a:t>df</a:t>
            </a:r>
            <a:r>
              <a:rPr lang="ru-RU" sz="1400" dirty="0"/>
              <a:t>['</a:t>
            </a:r>
            <a:r>
              <a:rPr lang="ru-RU" sz="1400" dirty="0" err="1"/>
              <a:t>genre</a:t>
            </a:r>
            <a:r>
              <a:rPr lang="ru-RU" sz="1400" dirty="0"/>
              <a:t>'].</a:t>
            </a:r>
            <a:r>
              <a:rPr lang="ru-RU" sz="1400" dirty="0" err="1"/>
              <a:t>values</a:t>
            </a:r>
            <a:r>
              <a:rPr lang="ru-RU" sz="1400" dirty="0"/>
              <a:t>:</a:t>
            </a:r>
          </a:p>
          <a:p>
            <a:r>
              <a:rPr lang="ru-RU" sz="1400" dirty="0"/>
              <a:t>    unique_genre1 += </a:t>
            </a:r>
            <a:r>
              <a:rPr lang="ru-RU" sz="1400" dirty="0" err="1"/>
              <a:t>i.split</a:t>
            </a:r>
            <a:r>
              <a:rPr lang="ru-RU" sz="1400" dirty="0"/>
              <a:t>(',')</a:t>
            </a:r>
          </a:p>
          <a:p>
            <a:r>
              <a:rPr lang="ru-RU" sz="1400" dirty="0"/>
              <a:t>unique_genre12 = </a:t>
            </a:r>
            <a:r>
              <a:rPr lang="ru-RU" sz="1400" dirty="0" err="1"/>
              <a:t>pd.DataFrame</a:t>
            </a:r>
            <a:r>
              <a:rPr lang="ru-RU" sz="1400" dirty="0"/>
              <a:t>(unique_genre1,columns=['</a:t>
            </a:r>
            <a:r>
              <a:rPr lang="ru-RU" sz="1400" dirty="0" err="1"/>
              <a:t>genre</a:t>
            </a:r>
            <a:r>
              <a:rPr lang="ru-RU" sz="1400" dirty="0"/>
              <a:t>'])</a:t>
            </a:r>
          </a:p>
          <a:p>
            <a:r>
              <a:rPr lang="ru-RU" sz="1400" dirty="0"/>
              <a:t>unique_genre12 = unique_genre12['</a:t>
            </a:r>
            <a:r>
              <a:rPr lang="ru-RU" sz="1400" dirty="0" err="1"/>
              <a:t>genre</a:t>
            </a:r>
            <a:r>
              <a:rPr lang="ru-RU" sz="1400" dirty="0"/>
              <a:t>']</a:t>
            </a:r>
          </a:p>
          <a:p>
            <a:r>
              <a:rPr lang="ru-RU" sz="1400" dirty="0"/>
              <a:t>unique_genre12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038627-D428-4F33-AFFD-C8F59496F802}"/>
              </a:ext>
            </a:extLst>
          </p:cNvPr>
          <p:cNvSpPr/>
          <p:nvPr/>
        </p:nvSpPr>
        <p:spPr>
          <a:xfrm>
            <a:off x="8264718" y="3693760"/>
            <a:ext cx="3286539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1400" dirty="0" err="1"/>
              <a:t>plt.subplots</a:t>
            </a:r>
            <a:r>
              <a:rPr lang="ru-RU" sz="1400" dirty="0"/>
              <a:t>(</a:t>
            </a:r>
            <a:r>
              <a:rPr lang="ru-RU" sz="1400" dirty="0" err="1"/>
              <a:t>figsize</a:t>
            </a:r>
            <a:r>
              <a:rPr lang="ru-RU" sz="1400" dirty="0"/>
              <a:t>=(10,10))</a:t>
            </a:r>
          </a:p>
          <a:p>
            <a:r>
              <a:rPr lang="ru-RU" sz="1400" dirty="0"/>
              <a:t>wordcloud1 = </a:t>
            </a:r>
            <a:r>
              <a:rPr lang="ru-RU" sz="1400" dirty="0" err="1"/>
              <a:t>WordCloud</a:t>
            </a:r>
            <a:r>
              <a:rPr lang="ru-RU" sz="1400" dirty="0"/>
              <a:t>(</a:t>
            </a:r>
            <a:r>
              <a:rPr lang="ru-RU" sz="1400" dirty="0" err="1"/>
              <a:t>background_color</a:t>
            </a:r>
            <a:r>
              <a:rPr lang="ru-RU" sz="1400" dirty="0"/>
              <a:t>='</a:t>
            </a:r>
            <a:r>
              <a:rPr lang="ru-RU" sz="1400" dirty="0" err="1"/>
              <a:t>white</a:t>
            </a:r>
            <a:r>
              <a:rPr lang="ru-RU" sz="1400" dirty="0"/>
              <a:t>', </a:t>
            </a:r>
            <a:r>
              <a:rPr lang="ru-RU" sz="1400" dirty="0" err="1"/>
              <a:t>width</a:t>
            </a:r>
            <a:r>
              <a:rPr lang="ru-RU" sz="1400" dirty="0"/>
              <a:t>=1920,height=1080).</a:t>
            </a:r>
            <a:r>
              <a:rPr lang="ru-RU" sz="1400" dirty="0" err="1"/>
              <a:t>generate</a:t>
            </a:r>
            <a:r>
              <a:rPr lang="ru-RU" sz="1400" dirty="0"/>
              <a:t>(" ".</a:t>
            </a:r>
            <a:r>
              <a:rPr lang="ru-RU" sz="1400" dirty="0" err="1"/>
              <a:t>join</a:t>
            </a:r>
            <a:r>
              <a:rPr lang="ru-RU" sz="1400" dirty="0"/>
              <a:t>(unique_genre12))</a:t>
            </a:r>
          </a:p>
          <a:p>
            <a:r>
              <a:rPr lang="ru-RU" sz="1400" dirty="0" err="1"/>
              <a:t>plt.imshow</a:t>
            </a:r>
            <a:r>
              <a:rPr lang="ru-RU" sz="1400" dirty="0"/>
              <a:t>(wordcloud1)</a:t>
            </a:r>
          </a:p>
          <a:p>
            <a:r>
              <a:rPr lang="ru-RU" sz="1400" dirty="0" err="1"/>
              <a:t>plt.axis</a:t>
            </a:r>
            <a:r>
              <a:rPr lang="ru-RU" sz="1400" dirty="0"/>
              <a:t>('</a:t>
            </a:r>
            <a:r>
              <a:rPr lang="ru-RU" sz="1400" dirty="0" err="1"/>
              <a:t>off</a:t>
            </a:r>
            <a:r>
              <a:rPr lang="ru-RU" sz="1400" dirty="0"/>
              <a:t>')</a:t>
            </a:r>
          </a:p>
          <a:p>
            <a:r>
              <a:rPr lang="ru-RU" sz="1400" dirty="0" err="1"/>
              <a:t>plt.show</a:t>
            </a:r>
            <a:r>
              <a:rPr lang="ru-RU" sz="1400" dirty="0"/>
              <a:t>()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AA3233A-10EC-4F27-9FC6-2FEB7EBAA102}"/>
              </a:ext>
            </a:extLst>
          </p:cNvPr>
          <p:cNvSpPr/>
          <p:nvPr/>
        </p:nvSpPr>
        <p:spPr>
          <a:xfrm>
            <a:off x="8415131" y="3245863"/>
            <a:ext cx="2517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Построим </a:t>
            </a:r>
            <a:r>
              <a:rPr lang="en-US" dirty="0" err="1"/>
              <a:t>Wordcloud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D4C0138-D807-48A2-86CE-815142126F65}"/>
              </a:ext>
            </a:extLst>
          </p:cNvPr>
          <p:cNvSpPr/>
          <p:nvPr/>
        </p:nvSpPr>
        <p:spPr>
          <a:xfrm>
            <a:off x="8415131" y="742162"/>
            <a:ext cx="3405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Разобьём жанры по одному и сделаем серию</a:t>
            </a:r>
          </a:p>
        </p:txBody>
      </p:sp>
    </p:spTree>
    <p:extLst>
      <p:ext uri="{BB962C8B-B14F-4D97-AF65-F5344CB8AC3E}">
        <p14:creationId xmlns:p14="http://schemas.microsoft.com/office/powerpoint/2010/main" val="3801307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id="{8DF01A6F-D277-4D79-951E-C688281AD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" y="844651"/>
            <a:ext cx="10241280" cy="5556149"/>
          </a:xfr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4C0A179D-5CEF-430A-A413-111003C24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224624"/>
            <a:ext cx="10241280" cy="56176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Dashboard in Tableau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9454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04EC15-0A9E-4B05-AB10-625AD2B6B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69164"/>
            <a:ext cx="10241280" cy="617220"/>
          </a:xfrm>
        </p:spPr>
        <p:txBody>
          <a:bodyPr anchor="ctr">
            <a:normAutofit/>
          </a:bodyPr>
          <a:lstStyle/>
          <a:p>
            <a:pPr algn="ctr"/>
            <a:r>
              <a:rPr lang="ru-RU" sz="2000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A1B7B3-3F40-4391-BFAD-B76732232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786384"/>
            <a:ext cx="10241280" cy="5285232"/>
          </a:xfrm>
        </p:spPr>
        <p:txBody>
          <a:bodyPr>
            <a:normAutofit fontScale="92500"/>
          </a:bodyPr>
          <a:lstStyle/>
          <a:p>
            <a:r>
              <a:rPr lang="ru-RU" sz="1600" dirty="0"/>
              <a:t>Большинство фильмов находящихся в данном рейтинге – </a:t>
            </a:r>
            <a:r>
              <a:rPr lang="en-US" sz="1600" dirty="0"/>
              <a:t>Drama</a:t>
            </a:r>
            <a:r>
              <a:rPr lang="ru-RU" sz="1600" dirty="0"/>
              <a:t>, </a:t>
            </a:r>
            <a:r>
              <a:rPr lang="en-US" sz="1600" dirty="0"/>
              <a:t>27% </a:t>
            </a:r>
            <a:r>
              <a:rPr lang="ru-RU" sz="1600" dirty="0"/>
              <a:t>по первому жанру (данные из </a:t>
            </a:r>
            <a:r>
              <a:rPr lang="en-US" sz="1600" dirty="0"/>
              <a:t>Tableau)</a:t>
            </a:r>
            <a:r>
              <a:rPr lang="ru-RU" sz="1600" dirty="0"/>
              <a:t>.</a:t>
            </a:r>
          </a:p>
          <a:p>
            <a:r>
              <a:rPr lang="ru-RU" sz="1600" dirty="0"/>
              <a:t>В177-и фильмах присутствует это жанр – это первое место </a:t>
            </a:r>
            <a:r>
              <a:rPr lang="en-US" sz="1600" dirty="0"/>
              <a:t>, </a:t>
            </a:r>
            <a:r>
              <a:rPr lang="ru-RU" sz="1600" dirty="0"/>
              <a:t>на втором</a:t>
            </a:r>
            <a:r>
              <a:rPr lang="en-US" sz="1600" dirty="0"/>
              <a:t> </a:t>
            </a:r>
            <a:r>
              <a:rPr lang="ru-RU" sz="1600" dirty="0"/>
              <a:t>жанр </a:t>
            </a:r>
            <a:r>
              <a:rPr lang="ru-RU" altLang="ru-RU" sz="1600" dirty="0" err="1"/>
              <a:t>Adventure</a:t>
            </a:r>
            <a:r>
              <a:rPr lang="ru-RU" altLang="ru-RU" sz="1600" dirty="0"/>
              <a:t> – содержится в 60 фильмах</a:t>
            </a:r>
            <a:r>
              <a:rPr lang="ru-RU" sz="1600" dirty="0"/>
              <a:t>  (данные из </a:t>
            </a:r>
            <a:r>
              <a:rPr lang="en-US" sz="1600" dirty="0"/>
              <a:t>notebook)</a:t>
            </a:r>
            <a:r>
              <a:rPr lang="ru-RU" sz="1600" dirty="0"/>
              <a:t> .</a:t>
            </a:r>
            <a:endParaRPr lang="en-US" sz="1600" dirty="0"/>
          </a:p>
          <a:p>
            <a:r>
              <a:rPr lang="ru-RU" sz="1600" dirty="0"/>
              <a:t>Самый популярный возрастной рейтинг – </a:t>
            </a:r>
            <a:r>
              <a:rPr lang="en-US" sz="1600" dirty="0"/>
              <a:t>R, </a:t>
            </a:r>
            <a:r>
              <a:rPr lang="ru-RU" sz="1600" dirty="0"/>
              <a:t>более 90 фильмом имеют эту отметку (данные из </a:t>
            </a:r>
            <a:r>
              <a:rPr lang="en-US" sz="1600" dirty="0"/>
              <a:t>notebook)</a:t>
            </a:r>
            <a:r>
              <a:rPr lang="ru-RU" sz="1600" dirty="0"/>
              <a:t>.</a:t>
            </a:r>
          </a:p>
          <a:p>
            <a:r>
              <a:rPr lang="ru-RU" sz="1600" dirty="0"/>
              <a:t>1995 гот отмечен как самый удачный год – 8 фильмом выпущенных в этом году попали в рейтинг (данные из </a:t>
            </a:r>
            <a:r>
              <a:rPr lang="en-US" sz="1600" dirty="0"/>
              <a:t>notebook)</a:t>
            </a:r>
            <a:r>
              <a:rPr lang="ru-RU" sz="1600" dirty="0"/>
              <a:t>.</a:t>
            </a:r>
          </a:p>
          <a:p>
            <a:r>
              <a:rPr lang="ru-RU" sz="1600" dirty="0"/>
              <a:t>Фильмы вышедшие в 1994 году имеют самое большое суммарное количество голосов – более 9 миллионов (данные из </a:t>
            </a:r>
            <a:r>
              <a:rPr lang="en-US" sz="1600" dirty="0"/>
              <a:t>Tableau)</a:t>
            </a:r>
            <a:r>
              <a:rPr lang="ru-RU" sz="1600" dirty="0"/>
              <a:t>.</a:t>
            </a:r>
          </a:p>
          <a:p>
            <a:r>
              <a:rPr lang="ru-RU" altLang="ru-RU" sz="1600" dirty="0"/>
              <a:t>Средняя продолжительность фильмов 129 мин., а медиана продолжительности фильмов 126 мин </a:t>
            </a:r>
            <a:r>
              <a:rPr lang="ru-RU" sz="1600" dirty="0"/>
              <a:t>(данные из </a:t>
            </a:r>
            <a:r>
              <a:rPr lang="en-US" sz="1600" dirty="0"/>
              <a:t>notebook)</a:t>
            </a:r>
            <a:r>
              <a:rPr lang="ru-RU" sz="1600" dirty="0"/>
              <a:t>.</a:t>
            </a:r>
          </a:p>
          <a:p>
            <a:r>
              <a:rPr lang="ru-RU" altLang="ru-RU" sz="1600" dirty="0"/>
              <a:t>Самый длинный фильм идёт 238 минут, а короткий 45 минут </a:t>
            </a:r>
            <a:r>
              <a:rPr lang="ru-RU" sz="1600" dirty="0"/>
              <a:t>(данные из </a:t>
            </a:r>
            <a:r>
              <a:rPr lang="en-US" sz="1600" dirty="0"/>
              <a:t>notebook)</a:t>
            </a:r>
            <a:r>
              <a:rPr lang="ru-RU" sz="1600" dirty="0"/>
              <a:t>.</a:t>
            </a:r>
          </a:p>
          <a:p>
            <a:r>
              <a:rPr lang="ru-RU" altLang="ru-RU" sz="1600" dirty="0"/>
              <a:t>Большая часть фильмов имеет рейтинг 8,1 бал. – 68 фильмом, минимальный рейтинг 8 бал. – 5 фильмом, максимальный 9,3 бал. – 1 фильм </a:t>
            </a:r>
            <a:r>
              <a:rPr lang="ru-RU" sz="1600" dirty="0"/>
              <a:t>(данные из </a:t>
            </a:r>
            <a:r>
              <a:rPr lang="en-US" sz="1600" dirty="0"/>
              <a:t>Tableau)</a:t>
            </a:r>
            <a:r>
              <a:rPr lang="ru-RU" sz="1600" dirty="0"/>
              <a:t>.</a:t>
            </a:r>
          </a:p>
          <a:p>
            <a:r>
              <a:rPr lang="ru-RU" altLang="ru-RU" sz="1600" dirty="0"/>
              <a:t>Главные актёры которые попали в рейтинг и у каждого 5 фильмов из него</a:t>
            </a:r>
            <a:r>
              <a:rPr lang="en-US" altLang="ru-RU" sz="1600" dirty="0"/>
              <a:t>: </a:t>
            </a:r>
            <a:r>
              <a:rPr lang="ru-RU" altLang="ru-RU" sz="1600" dirty="0"/>
              <a:t>Том </a:t>
            </a:r>
            <a:r>
              <a:rPr lang="ru-RU" altLang="ru-RU" sz="1600" dirty="0" err="1"/>
              <a:t>Хэнкс</a:t>
            </a:r>
            <a:r>
              <a:rPr lang="ru-RU" altLang="ru-RU" sz="1600" dirty="0"/>
              <a:t>, Роберт де Ниро, Леонардо ДиКаприо</a:t>
            </a:r>
            <a:r>
              <a:rPr lang="ru-RU" sz="1600" dirty="0"/>
              <a:t> (данные из </a:t>
            </a:r>
            <a:r>
              <a:rPr lang="en-US" sz="1600" dirty="0"/>
              <a:t>Tableau)</a:t>
            </a:r>
            <a:r>
              <a:rPr lang="ru-RU" altLang="ru-RU" sz="1600" dirty="0"/>
              <a:t>.</a:t>
            </a:r>
          </a:p>
          <a:p>
            <a:r>
              <a:rPr lang="ru-RU" altLang="ru-RU" sz="1600" dirty="0"/>
              <a:t>Главные режиссёры которые попали в рейтинг и у каждого 7 фильмов из него</a:t>
            </a:r>
            <a:r>
              <a:rPr lang="en-US" altLang="ru-RU" sz="1600" dirty="0"/>
              <a:t>:</a:t>
            </a:r>
            <a:r>
              <a:rPr lang="ru-RU" altLang="ru-RU" sz="1600" dirty="0"/>
              <a:t> Стивен Спилберг, Стэнли Кубрик, Мартин Скорсезе, Кристофер Нолан, Акира Куросава</a:t>
            </a:r>
            <a:r>
              <a:rPr lang="ru-RU" sz="1600" dirty="0"/>
              <a:t> (данные из </a:t>
            </a:r>
            <a:r>
              <a:rPr lang="en-US" sz="1600" dirty="0"/>
              <a:t>Tableau)</a:t>
            </a:r>
            <a:r>
              <a:rPr lang="ru-RU" sz="1600" dirty="0"/>
              <a:t>.</a:t>
            </a:r>
            <a:endParaRPr lang="ru-RU" altLang="ru-RU" sz="1600" dirty="0"/>
          </a:p>
          <a:p>
            <a:endParaRPr lang="ru-RU" altLang="ru-RU" sz="1800" dirty="0"/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72099502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242E41"/>
      </a:dk2>
      <a:lt2>
        <a:srgbClr val="E8E2E3"/>
      </a:lt2>
      <a:accent1>
        <a:srgbClr val="80A9A3"/>
      </a:accent1>
      <a:accent2>
        <a:srgbClr val="7BA9B8"/>
      </a:accent2>
      <a:accent3>
        <a:srgbClr val="90A1C3"/>
      </a:accent3>
      <a:accent4>
        <a:srgbClr val="847FBA"/>
      </a:accent4>
      <a:accent5>
        <a:srgbClr val="AE96C6"/>
      </a:accent5>
      <a:accent6>
        <a:srgbClr val="B57FBA"/>
      </a:accent6>
      <a:hlink>
        <a:srgbClr val="AE6975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975</Words>
  <Application>Microsoft Office PowerPoint</Application>
  <PresentationFormat>Широкоэкранный</PresentationFormat>
  <Paragraphs>108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Helvetica Neue</vt:lpstr>
      <vt:lpstr>Tw Cen MT</vt:lpstr>
      <vt:lpstr>GradientRiseVTI</vt:lpstr>
      <vt:lpstr>Анализ датасета IMDB Top 250 Movies  Илья Хитрик</vt:lpstr>
      <vt:lpstr>Этот набор данных содержит данные о 250 лучших фильмах в соответствии с их рейтингом IMDB, указанным на официальном сайте IMDB </vt:lpstr>
      <vt:lpstr>Популярность рейтингов</vt:lpstr>
      <vt:lpstr>Влияние количества голосов на рейтинг</vt:lpstr>
      <vt:lpstr>Группировка по годам</vt:lpstr>
      <vt:lpstr>из каких десятилетий больше всего попало фильмов в рейтинг</vt:lpstr>
      <vt:lpstr>Посмотрим на частоту жанров через WordCloud</vt:lpstr>
      <vt:lpstr>Dashboard in Tableau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датасета IMDB Top 250 Movies  Илья Хитрик</dc:title>
  <dc:creator>Пользователь</dc:creator>
  <cp:lastModifiedBy>Пользователь</cp:lastModifiedBy>
  <cp:revision>3</cp:revision>
  <dcterms:created xsi:type="dcterms:W3CDTF">2023-06-01T09:23:07Z</dcterms:created>
  <dcterms:modified xsi:type="dcterms:W3CDTF">2023-06-01T14:27:43Z</dcterms:modified>
</cp:coreProperties>
</file>