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66" r:id="rId6"/>
    <p:sldId id="267" r:id="rId7"/>
    <p:sldId id="268"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7" d="100"/>
          <a:sy n="77" d="100"/>
        </p:scale>
        <p:origin x="82" y="3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7E780-8340-436D-996F-C5458BE6E0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BD7877-8918-C30E-B12C-A677149491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129675-9561-77CC-1BC8-ADFB6EE658E7}"/>
              </a:ext>
            </a:extLst>
          </p:cNvPr>
          <p:cNvSpPr>
            <a:spLocks noGrp="1"/>
          </p:cNvSpPr>
          <p:nvPr>
            <p:ph type="dt" sz="half" idx="10"/>
          </p:nvPr>
        </p:nvSpPr>
        <p:spPr/>
        <p:txBody>
          <a:bodyPr/>
          <a:lstStyle/>
          <a:p>
            <a:fld id="{D4980441-50E6-43AC-8FD9-B220A04720AB}" type="datetimeFigureOut">
              <a:rPr lang="en-US" smtClean="0"/>
              <a:t>3/24/2024</a:t>
            </a:fld>
            <a:endParaRPr lang="en-US"/>
          </a:p>
        </p:txBody>
      </p:sp>
      <p:sp>
        <p:nvSpPr>
          <p:cNvPr id="5" name="Footer Placeholder 4">
            <a:extLst>
              <a:ext uri="{FF2B5EF4-FFF2-40B4-BE49-F238E27FC236}">
                <a16:creationId xmlns:a16="http://schemas.microsoft.com/office/drawing/2014/main" id="{658FE7EB-6095-D92E-8C4A-B6CEB56FA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50B01-7E71-6664-1AD3-D040D498E24E}"/>
              </a:ext>
            </a:extLst>
          </p:cNvPr>
          <p:cNvSpPr>
            <a:spLocks noGrp="1"/>
          </p:cNvSpPr>
          <p:nvPr>
            <p:ph type="sldNum" sz="quarter" idx="12"/>
          </p:nvPr>
        </p:nvSpPr>
        <p:spPr/>
        <p:txBody>
          <a:bodyPr/>
          <a:lstStyle/>
          <a:p>
            <a:fld id="{BC56A446-29CF-4CD2-B893-53F588D60DAF}" type="slidenum">
              <a:rPr lang="en-US" smtClean="0"/>
              <a:t>‹#›</a:t>
            </a:fld>
            <a:endParaRPr lang="en-US"/>
          </a:p>
        </p:txBody>
      </p:sp>
    </p:spTree>
    <p:extLst>
      <p:ext uri="{BB962C8B-B14F-4D97-AF65-F5344CB8AC3E}">
        <p14:creationId xmlns:p14="http://schemas.microsoft.com/office/powerpoint/2010/main" val="170056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9BD18-21B9-A82F-6CC8-626566BD39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B56C8B-7D63-5152-50DC-76DEF13DCF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86ADEF-F04B-7A91-4CDD-BBC098886397}"/>
              </a:ext>
            </a:extLst>
          </p:cNvPr>
          <p:cNvSpPr>
            <a:spLocks noGrp="1"/>
          </p:cNvSpPr>
          <p:nvPr>
            <p:ph type="dt" sz="half" idx="10"/>
          </p:nvPr>
        </p:nvSpPr>
        <p:spPr/>
        <p:txBody>
          <a:bodyPr/>
          <a:lstStyle/>
          <a:p>
            <a:fld id="{D4980441-50E6-43AC-8FD9-B220A04720AB}" type="datetimeFigureOut">
              <a:rPr lang="en-US" smtClean="0"/>
              <a:t>3/24/2024</a:t>
            </a:fld>
            <a:endParaRPr lang="en-US"/>
          </a:p>
        </p:txBody>
      </p:sp>
      <p:sp>
        <p:nvSpPr>
          <p:cNvPr id="5" name="Footer Placeholder 4">
            <a:extLst>
              <a:ext uri="{FF2B5EF4-FFF2-40B4-BE49-F238E27FC236}">
                <a16:creationId xmlns:a16="http://schemas.microsoft.com/office/drawing/2014/main" id="{24D7D907-C3F2-281D-66E8-477D950905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4CC244-9944-A3CD-0BC0-04533AA07F8E}"/>
              </a:ext>
            </a:extLst>
          </p:cNvPr>
          <p:cNvSpPr>
            <a:spLocks noGrp="1"/>
          </p:cNvSpPr>
          <p:nvPr>
            <p:ph type="sldNum" sz="quarter" idx="12"/>
          </p:nvPr>
        </p:nvSpPr>
        <p:spPr/>
        <p:txBody>
          <a:bodyPr/>
          <a:lstStyle/>
          <a:p>
            <a:fld id="{BC56A446-29CF-4CD2-B893-53F588D60DAF}" type="slidenum">
              <a:rPr lang="en-US" smtClean="0"/>
              <a:t>‹#›</a:t>
            </a:fld>
            <a:endParaRPr lang="en-US"/>
          </a:p>
        </p:txBody>
      </p:sp>
    </p:spTree>
    <p:extLst>
      <p:ext uri="{BB962C8B-B14F-4D97-AF65-F5344CB8AC3E}">
        <p14:creationId xmlns:p14="http://schemas.microsoft.com/office/powerpoint/2010/main" val="4071185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1839E7-0858-7E5C-27E4-E580E83EEF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EF78D9-CCEB-BE70-45DE-F4F7EB276E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D442B9-CA80-2E47-8496-77A0CE77AFA2}"/>
              </a:ext>
            </a:extLst>
          </p:cNvPr>
          <p:cNvSpPr>
            <a:spLocks noGrp="1"/>
          </p:cNvSpPr>
          <p:nvPr>
            <p:ph type="dt" sz="half" idx="10"/>
          </p:nvPr>
        </p:nvSpPr>
        <p:spPr/>
        <p:txBody>
          <a:bodyPr/>
          <a:lstStyle/>
          <a:p>
            <a:fld id="{D4980441-50E6-43AC-8FD9-B220A04720AB}" type="datetimeFigureOut">
              <a:rPr lang="en-US" smtClean="0"/>
              <a:t>3/24/2024</a:t>
            </a:fld>
            <a:endParaRPr lang="en-US"/>
          </a:p>
        </p:txBody>
      </p:sp>
      <p:sp>
        <p:nvSpPr>
          <p:cNvPr id="5" name="Footer Placeholder 4">
            <a:extLst>
              <a:ext uri="{FF2B5EF4-FFF2-40B4-BE49-F238E27FC236}">
                <a16:creationId xmlns:a16="http://schemas.microsoft.com/office/drawing/2014/main" id="{4FCF084C-FB87-7296-CD7A-A1D18DAFE4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D0C4B-9040-020D-AB2B-5422AC93A48A}"/>
              </a:ext>
            </a:extLst>
          </p:cNvPr>
          <p:cNvSpPr>
            <a:spLocks noGrp="1"/>
          </p:cNvSpPr>
          <p:nvPr>
            <p:ph type="sldNum" sz="quarter" idx="12"/>
          </p:nvPr>
        </p:nvSpPr>
        <p:spPr/>
        <p:txBody>
          <a:bodyPr/>
          <a:lstStyle/>
          <a:p>
            <a:fld id="{BC56A446-29CF-4CD2-B893-53F588D60DAF}" type="slidenum">
              <a:rPr lang="en-US" smtClean="0"/>
              <a:t>‹#›</a:t>
            </a:fld>
            <a:endParaRPr lang="en-US"/>
          </a:p>
        </p:txBody>
      </p:sp>
    </p:spTree>
    <p:extLst>
      <p:ext uri="{BB962C8B-B14F-4D97-AF65-F5344CB8AC3E}">
        <p14:creationId xmlns:p14="http://schemas.microsoft.com/office/powerpoint/2010/main" val="114497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85C83-ED62-F372-0166-36283604E6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265840-64C9-CA9A-4F4D-D454CD3C9E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266D7-E4CD-5A0D-62B5-B1FFE5242EA0}"/>
              </a:ext>
            </a:extLst>
          </p:cNvPr>
          <p:cNvSpPr>
            <a:spLocks noGrp="1"/>
          </p:cNvSpPr>
          <p:nvPr>
            <p:ph type="dt" sz="half" idx="10"/>
          </p:nvPr>
        </p:nvSpPr>
        <p:spPr/>
        <p:txBody>
          <a:bodyPr/>
          <a:lstStyle/>
          <a:p>
            <a:fld id="{D4980441-50E6-43AC-8FD9-B220A04720AB}" type="datetimeFigureOut">
              <a:rPr lang="en-US" smtClean="0"/>
              <a:t>3/24/2024</a:t>
            </a:fld>
            <a:endParaRPr lang="en-US"/>
          </a:p>
        </p:txBody>
      </p:sp>
      <p:sp>
        <p:nvSpPr>
          <p:cNvPr id="5" name="Footer Placeholder 4">
            <a:extLst>
              <a:ext uri="{FF2B5EF4-FFF2-40B4-BE49-F238E27FC236}">
                <a16:creationId xmlns:a16="http://schemas.microsoft.com/office/drawing/2014/main" id="{A5BE0974-C6F7-6010-796E-678BB7542B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32B56-ABBB-38AC-E892-34EBF061E1F0}"/>
              </a:ext>
            </a:extLst>
          </p:cNvPr>
          <p:cNvSpPr>
            <a:spLocks noGrp="1"/>
          </p:cNvSpPr>
          <p:nvPr>
            <p:ph type="sldNum" sz="quarter" idx="12"/>
          </p:nvPr>
        </p:nvSpPr>
        <p:spPr/>
        <p:txBody>
          <a:bodyPr/>
          <a:lstStyle/>
          <a:p>
            <a:fld id="{BC56A446-29CF-4CD2-B893-53F588D60DAF}" type="slidenum">
              <a:rPr lang="en-US" smtClean="0"/>
              <a:t>‹#›</a:t>
            </a:fld>
            <a:endParaRPr lang="en-US"/>
          </a:p>
        </p:txBody>
      </p:sp>
    </p:spTree>
    <p:extLst>
      <p:ext uri="{BB962C8B-B14F-4D97-AF65-F5344CB8AC3E}">
        <p14:creationId xmlns:p14="http://schemas.microsoft.com/office/powerpoint/2010/main" val="3058660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1DB7-A0A5-9235-E0AB-41E8927A0B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661A1A-DDEA-85C5-6908-C01D5B2B47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E2D722-E5B3-3B02-DE9D-4B532D6C8F89}"/>
              </a:ext>
            </a:extLst>
          </p:cNvPr>
          <p:cNvSpPr>
            <a:spLocks noGrp="1"/>
          </p:cNvSpPr>
          <p:nvPr>
            <p:ph type="dt" sz="half" idx="10"/>
          </p:nvPr>
        </p:nvSpPr>
        <p:spPr/>
        <p:txBody>
          <a:bodyPr/>
          <a:lstStyle/>
          <a:p>
            <a:fld id="{D4980441-50E6-43AC-8FD9-B220A04720AB}" type="datetimeFigureOut">
              <a:rPr lang="en-US" smtClean="0"/>
              <a:t>3/24/2024</a:t>
            </a:fld>
            <a:endParaRPr lang="en-US"/>
          </a:p>
        </p:txBody>
      </p:sp>
      <p:sp>
        <p:nvSpPr>
          <p:cNvPr id="5" name="Footer Placeholder 4">
            <a:extLst>
              <a:ext uri="{FF2B5EF4-FFF2-40B4-BE49-F238E27FC236}">
                <a16:creationId xmlns:a16="http://schemas.microsoft.com/office/drawing/2014/main" id="{52614E32-A5FB-1A1A-581D-54A60C631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EBB360-4FF7-C9B9-AB8F-C8C00599099E}"/>
              </a:ext>
            </a:extLst>
          </p:cNvPr>
          <p:cNvSpPr>
            <a:spLocks noGrp="1"/>
          </p:cNvSpPr>
          <p:nvPr>
            <p:ph type="sldNum" sz="quarter" idx="12"/>
          </p:nvPr>
        </p:nvSpPr>
        <p:spPr/>
        <p:txBody>
          <a:bodyPr/>
          <a:lstStyle/>
          <a:p>
            <a:fld id="{BC56A446-29CF-4CD2-B893-53F588D60DAF}" type="slidenum">
              <a:rPr lang="en-US" smtClean="0"/>
              <a:t>‹#›</a:t>
            </a:fld>
            <a:endParaRPr lang="en-US"/>
          </a:p>
        </p:txBody>
      </p:sp>
    </p:spTree>
    <p:extLst>
      <p:ext uri="{BB962C8B-B14F-4D97-AF65-F5344CB8AC3E}">
        <p14:creationId xmlns:p14="http://schemas.microsoft.com/office/powerpoint/2010/main" val="1229985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6F1F1-B68E-A165-212C-33D1637A6D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F30656-0632-0E4B-CA8D-55688974C7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D3CAD6-659A-AFFD-2746-395B07470F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1B7B0C-66F0-A6BC-2D86-0679341EEA59}"/>
              </a:ext>
            </a:extLst>
          </p:cNvPr>
          <p:cNvSpPr>
            <a:spLocks noGrp="1"/>
          </p:cNvSpPr>
          <p:nvPr>
            <p:ph type="dt" sz="half" idx="10"/>
          </p:nvPr>
        </p:nvSpPr>
        <p:spPr/>
        <p:txBody>
          <a:bodyPr/>
          <a:lstStyle/>
          <a:p>
            <a:fld id="{D4980441-50E6-43AC-8FD9-B220A04720AB}" type="datetimeFigureOut">
              <a:rPr lang="en-US" smtClean="0"/>
              <a:t>3/24/2024</a:t>
            </a:fld>
            <a:endParaRPr lang="en-US"/>
          </a:p>
        </p:txBody>
      </p:sp>
      <p:sp>
        <p:nvSpPr>
          <p:cNvPr id="6" name="Footer Placeholder 5">
            <a:extLst>
              <a:ext uri="{FF2B5EF4-FFF2-40B4-BE49-F238E27FC236}">
                <a16:creationId xmlns:a16="http://schemas.microsoft.com/office/drawing/2014/main" id="{0E02499E-7891-DB1E-E5C0-015611B072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A145F7-0163-F54C-0278-0CF35C09E70C}"/>
              </a:ext>
            </a:extLst>
          </p:cNvPr>
          <p:cNvSpPr>
            <a:spLocks noGrp="1"/>
          </p:cNvSpPr>
          <p:nvPr>
            <p:ph type="sldNum" sz="quarter" idx="12"/>
          </p:nvPr>
        </p:nvSpPr>
        <p:spPr/>
        <p:txBody>
          <a:bodyPr/>
          <a:lstStyle/>
          <a:p>
            <a:fld id="{BC56A446-29CF-4CD2-B893-53F588D60DAF}" type="slidenum">
              <a:rPr lang="en-US" smtClean="0"/>
              <a:t>‹#›</a:t>
            </a:fld>
            <a:endParaRPr lang="en-US"/>
          </a:p>
        </p:txBody>
      </p:sp>
    </p:spTree>
    <p:extLst>
      <p:ext uri="{BB962C8B-B14F-4D97-AF65-F5344CB8AC3E}">
        <p14:creationId xmlns:p14="http://schemas.microsoft.com/office/powerpoint/2010/main" val="3710382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B8CAD-F9F2-F4C5-5305-D591FEF93F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9215E7-70CA-97CF-AC94-757ED457AA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A5901C-3A18-41AB-FB68-2DC3D8BF6F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F6A716-3E1E-5582-73E4-24DB51680F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80C61F-C18C-D08C-6B41-94798F0A26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94DBDA-7779-C077-2EDA-14617031E043}"/>
              </a:ext>
            </a:extLst>
          </p:cNvPr>
          <p:cNvSpPr>
            <a:spLocks noGrp="1"/>
          </p:cNvSpPr>
          <p:nvPr>
            <p:ph type="dt" sz="half" idx="10"/>
          </p:nvPr>
        </p:nvSpPr>
        <p:spPr/>
        <p:txBody>
          <a:bodyPr/>
          <a:lstStyle/>
          <a:p>
            <a:fld id="{D4980441-50E6-43AC-8FD9-B220A04720AB}" type="datetimeFigureOut">
              <a:rPr lang="en-US" smtClean="0"/>
              <a:t>3/24/2024</a:t>
            </a:fld>
            <a:endParaRPr lang="en-US"/>
          </a:p>
        </p:txBody>
      </p:sp>
      <p:sp>
        <p:nvSpPr>
          <p:cNvPr id="8" name="Footer Placeholder 7">
            <a:extLst>
              <a:ext uri="{FF2B5EF4-FFF2-40B4-BE49-F238E27FC236}">
                <a16:creationId xmlns:a16="http://schemas.microsoft.com/office/drawing/2014/main" id="{11DC88AF-EF20-95A8-8014-837F15B891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FA91F9-BA22-82BA-C24B-8FB8E882C01E}"/>
              </a:ext>
            </a:extLst>
          </p:cNvPr>
          <p:cNvSpPr>
            <a:spLocks noGrp="1"/>
          </p:cNvSpPr>
          <p:nvPr>
            <p:ph type="sldNum" sz="quarter" idx="12"/>
          </p:nvPr>
        </p:nvSpPr>
        <p:spPr/>
        <p:txBody>
          <a:bodyPr/>
          <a:lstStyle/>
          <a:p>
            <a:fld id="{BC56A446-29CF-4CD2-B893-53F588D60DAF}" type="slidenum">
              <a:rPr lang="en-US" smtClean="0"/>
              <a:t>‹#›</a:t>
            </a:fld>
            <a:endParaRPr lang="en-US"/>
          </a:p>
        </p:txBody>
      </p:sp>
    </p:spTree>
    <p:extLst>
      <p:ext uri="{BB962C8B-B14F-4D97-AF65-F5344CB8AC3E}">
        <p14:creationId xmlns:p14="http://schemas.microsoft.com/office/powerpoint/2010/main" val="3764402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69418-B934-6D90-0391-ED9075C41C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0E7027-9BEA-D1E9-DE80-782BBD3711BA}"/>
              </a:ext>
            </a:extLst>
          </p:cNvPr>
          <p:cNvSpPr>
            <a:spLocks noGrp="1"/>
          </p:cNvSpPr>
          <p:nvPr>
            <p:ph type="dt" sz="half" idx="10"/>
          </p:nvPr>
        </p:nvSpPr>
        <p:spPr/>
        <p:txBody>
          <a:bodyPr/>
          <a:lstStyle/>
          <a:p>
            <a:fld id="{D4980441-50E6-43AC-8FD9-B220A04720AB}" type="datetimeFigureOut">
              <a:rPr lang="en-US" smtClean="0"/>
              <a:t>3/24/2024</a:t>
            </a:fld>
            <a:endParaRPr lang="en-US"/>
          </a:p>
        </p:txBody>
      </p:sp>
      <p:sp>
        <p:nvSpPr>
          <p:cNvPr id="4" name="Footer Placeholder 3">
            <a:extLst>
              <a:ext uri="{FF2B5EF4-FFF2-40B4-BE49-F238E27FC236}">
                <a16:creationId xmlns:a16="http://schemas.microsoft.com/office/drawing/2014/main" id="{75ED9200-EC7F-1B2A-0A63-F3332FFFAA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905622-5F6C-8D79-2709-158FB0278E92}"/>
              </a:ext>
            </a:extLst>
          </p:cNvPr>
          <p:cNvSpPr>
            <a:spLocks noGrp="1"/>
          </p:cNvSpPr>
          <p:nvPr>
            <p:ph type="sldNum" sz="quarter" idx="12"/>
          </p:nvPr>
        </p:nvSpPr>
        <p:spPr/>
        <p:txBody>
          <a:bodyPr/>
          <a:lstStyle/>
          <a:p>
            <a:fld id="{BC56A446-29CF-4CD2-B893-53F588D60DAF}" type="slidenum">
              <a:rPr lang="en-US" smtClean="0"/>
              <a:t>‹#›</a:t>
            </a:fld>
            <a:endParaRPr lang="en-US"/>
          </a:p>
        </p:txBody>
      </p:sp>
    </p:spTree>
    <p:extLst>
      <p:ext uri="{BB962C8B-B14F-4D97-AF65-F5344CB8AC3E}">
        <p14:creationId xmlns:p14="http://schemas.microsoft.com/office/powerpoint/2010/main" val="4089204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EDBC62-BA0A-11FF-E885-E8A4C1CE9527}"/>
              </a:ext>
            </a:extLst>
          </p:cNvPr>
          <p:cNvSpPr>
            <a:spLocks noGrp="1"/>
          </p:cNvSpPr>
          <p:nvPr>
            <p:ph type="dt" sz="half" idx="10"/>
          </p:nvPr>
        </p:nvSpPr>
        <p:spPr/>
        <p:txBody>
          <a:bodyPr/>
          <a:lstStyle/>
          <a:p>
            <a:fld id="{D4980441-50E6-43AC-8FD9-B220A04720AB}" type="datetimeFigureOut">
              <a:rPr lang="en-US" smtClean="0"/>
              <a:t>3/24/2024</a:t>
            </a:fld>
            <a:endParaRPr lang="en-US"/>
          </a:p>
        </p:txBody>
      </p:sp>
      <p:sp>
        <p:nvSpPr>
          <p:cNvPr id="3" name="Footer Placeholder 2">
            <a:extLst>
              <a:ext uri="{FF2B5EF4-FFF2-40B4-BE49-F238E27FC236}">
                <a16:creationId xmlns:a16="http://schemas.microsoft.com/office/drawing/2014/main" id="{45FB9907-3236-4199-B7C0-292B5F285C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383592-213D-2522-7B9E-AF6687906B10}"/>
              </a:ext>
            </a:extLst>
          </p:cNvPr>
          <p:cNvSpPr>
            <a:spLocks noGrp="1"/>
          </p:cNvSpPr>
          <p:nvPr>
            <p:ph type="sldNum" sz="quarter" idx="12"/>
          </p:nvPr>
        </p:nvSpPr>
        <p:spPr/>
        <p:txBody>
          <a:bodyPr/>
          <a:lstStyle/>
          <a:p>
            <a:fld id="{BC56A446-29CF-4CD2-B893-53F588D60DAF}" type="slidenum">
              <a:rPr lang="en-US" smtClean="0"/>
              <a:t>‹#›</a:t>
            </a:fld>
            <a:endParaRPr lang="en-US"/>
          </a:p>
        </p:txBody>
      </p:sp>
    </p:spTree>
    <p:extLst>
      <p:ext uri="{BB962C8B-B14F-4D97-AF65-F5344CB8AC3E}">
        <p14:creationId xmlns:p14="http://schemas.microsoft.com/office/powerpoint/2010/main" val="3781501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C61D-9299-E752-BF3E-036182DD75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D36258-C22A-E124-29F7-F2D0EEFA8C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166A22-E424-F0AB-5DCB-FC15B0D5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52EF71-0814-DB14-CF16-15557D33D329}"/>
              </a:ext>
            </a:extLst>
          </p:cNvPr>
          <p:cNvSpPr>
            <a:spLocks noGrp="1"/>
          </p:cNvSpPr>
          <p:nvPr>
            <p:ph type="dt" sz="half" idx="10"/>
          </p:nvPr>
        </p:nvSpPr>
        <p:spPr/>
        <p:txBody>
          <a:bodyPr/>
          <a:lstStyle/>
          <a:p>
            <a:fld id="{D4980441-50E6-43AC-8FD9-B220A04720AB}" type="datetimeFigureOut">
              <a:rPr lang="en-US" smtClean="0"/>
              <a:t>3/24/2024</a:t>
            </a:fld>
            <a:endParaRPr lang="en-US"/>
          </a:p>
        </p:txBody>
      </p:sp>
      <p:sp>
        <p:nvSpPr>
          <p:cNvPr id="6" name="Footer Placeholder 5">
            <a:extLst>
              <a:ext uri="{FF2B5EF4-FFF2-40B4-BE49-F238E27FC236}">
                <a16:creationId xmlns:a16="http://schemas.microsoft.com/office/drawing/2014/main" id="{18A7E217-065C-ADD6-8912-2022EFD765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596A66-D551-4A03-B007-868D862B0FBD}"/>
              </a:ext>
            </a:extLst>
          </p:cNvPr>
          <p:cNvSpPr>
            <a:spLocks noGrp="1"/>
          </p:cNvSpPr>
          <p:nvPr>
            <p:ph type="sldNum" sz="quarter" idx="12"/>
          </p:nvPr>
        </p:nvSpPr>
        <p:spPr/>
        <p:txBody>
          <a:bodyPr/>
          <a:lstStyle/>
          <a:p>
            <a:fld id="{BC56A446-29CF-4CD2-B893-53F588D60DAF}" type="slidenum">
              <a:rPr lang="en-US" smtClean="0"/>
              <a:t>‹#›</a:t>
            </a:fld>
            <a:endParaRPr lang="en-US"/>
          </a:p>
        </p:txBody>
      </p:sp>
    </p:spTree>
    <p:extLst>
      <p:ext uri="{BB962C8B-B14F-4D97-AF65-F5344CB8AC3E}">
        <p14:creationId xmlns:p14="http://schemas.microsoft.com/office/powerpoint/2010/main" val="31503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73697-C337-C55A-B646-D0B55F53B1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17223C-A6E3-09C5-18D0-937168FDB1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F3A607-16EE-78DF-E18A-E8762A366E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D50C70-A93B-BAAE-36C9-2B690A0FBD4C}"/>
              </a:ext>
            </a:extLst>
          </p:cNvPr>
          <p:cNvSpPr>
            <a:spLocks noGrp="1"/>
          </p:cNvSpPr>
          <p:nvPr>
            <p:ph type="dt" sz="half" idx="10"/>
          </p:nvPr>
        </p:nvSpPr>
        <p:spPr/>
        <p:txBody>
          <a:bodyPr/>
          <a:lstStyle/>
          <a:p>
            <a:fld id="{D4980441-50E6-43AC-8FD9-B220A04720AB}" type="datetimeFigureOut">
              <a:rPr lang="en-US" smtClean="0"/>
              <a:t>3/24/2024</a:t>
            </a:fld>
            <a:endParaRPr lang="en-US"/>
          </a:p>
        </p:txBody>
      </p:sp>
      <p:sp>
        <p:nvSpPr>
          <p:cNvPr id="6" name="Footer Placeholder 5">
            <a:extLst>
              <a:ext uri="{FF2B5EF4-FFF2-40B4-BE49-F238E27FC236}">
                <a16:creationId xmlns:a16="http://schemas.microsoft.com/office/drawing/2014/main" id="{3BA34BF9-F97A-6746-0E90-63BE66AD1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90BC4-C366-0012-3BDA-1C1E96798683}"/>
              </a:ext>
            </a:extLst>
          </p:cNvPr>
          <p:cNvSpPr>
            <a:spLocks noGrp="1"/>
          </p:cNvSpPr>
          <p:nvPr>
            <p:ph type="sldNum" sz="quarter" idx="12"/>
          </p:nvPr>
        </p:nvSpPr>
        <p:spPr/>
        <p:txBody>
          <a:bodyPr/>
          <a:lstStyle/>
          <a:p>
            <a:fld id="{BC56A446-29CF-4CD2-B893-53F588D60DAF}" type="slidenum">
              <a:rPr lang="en-US" smtClean="0"/>
              <a:t>‹#›</a:t>
            </a:fld>
            <a:endParaRPr lang="en-US"/>
          </a:p>
        </p:txBody>
      </p:sp>
    </p:spTree>
    <p:extLst>
      <p:ext uri="{BB962C8B-B14F-4D97-AF65-F5344CB8AC3E}">
        <p14:creationId xmlns:p14="http://schemas.microsoft.com/office/powerpoint/2010/main" val="2123325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6864FA-0256-CDE2-A62F-63F38F333B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CCBE2A-983F-9606-DD0F-3A01C6D56B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B31DB7-E819-388C-C794-10A15D795F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980441-50E6-43AC-8FD9-B220A04720AB}" type="datetimeFigureOut">
              <a:rPr lang="en-US" smtClean="0"/>
              <a:t>3/24/2024</a:t>
            </a:fld>
            <a:endParaRPr lang="en-US"/>
          </a:p>
        </p:txBody>
      </p:sp>
      <p:sp>
        <p:nvSpPr>
          <p:cNvPr id="5" name="Footer Placeholder 4">
            <a:extLst>
              <a:ext uri="{FF2B5EF4-FFF2-40B4-BE49-F238E27FC236}">
                <a16:creationId xmlns:a16="http://schemas.microsoft.com/office/drawing/2014/main" id="{3DE35136-6BCD-E9F5-FC84-3DCD9C5C26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02C0F6-2006-0A71-E507-6C84685E25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56A446-29CF-4CD2-B893-53F588D60DAF}" type="slidenum">
              <a:rPr lang="en-US" smtClean="0"/>
              <a:t>‹#›</a:t>
            </a:fld>
            <a:endParaRPr lang="en-US"/>
          </a:p>
        </p:txBody>
      </p:sp>
    </p:spTree>
    <p:extLst>
      <p:ext uri="{BB962C8B-B14F-4D97-AF65-F5344CB8AC3E}">
        <p14:creationId xmlns:p14="http://schemas.microsoft.com/office/powerpoint/2010/main" val="1215265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EC8501-04AB-B00C-58F8-F30691651A8F}"/>
              </a:ext>
            </a:extLst>
          </p:cNvPr>
          <p:cNvSpPr>
            <a:spLocks noGrp="1"/>
          </p:cNvSpPr>
          <p:nvPr>
            <p:ph type="ctrTitle"/>
          </p:nvPr>
        </p:nvSpPr>
        <p:spPr>
          <a:xfrm>
            <a:off x="325772" y="1437932"/>
            <a:ext cx="4488641" cy="2690949"/>
          </a:xfrm>
        </p:spPr>
        <p:txBody>
          <a:bodyPr vert="horz" lIns="91440" tIns="45720" rIns="91440" bIns="45720" rtlCol="0" anchor="t">
            <a:normAutofit/>
          </a:bodyPr>
          <a:lstStyle/>
          <a:p>
            <a:pPr algn="l"/>
            <a:r>
              <a:rPr lang="en-US" sz="4800" b="1" kern="1200" dirty="0">
                <a:solidFill>
                  <a:schemeClr val="tx1"/>
                </a:solidFill>
                <a:latin typeface="+mj-lt"/>
                <a:ea typeface="+mj-ea"/>
                <a:cs typeface="+mj-cs"/>
              </a:rPr>
              <a:t>Capstone Project: Analysis of AIRBNB Dataset</a:t>
            </a:r>
          </a:p>
        </p:txBody>
      </p:sp>
      <p:grpSp>
        <p:nvGrpSpPr>
          <p:cNvPr id="20" name="Group 1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1" name="Rectangle 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3A912B9-869E-2836-9811-2E701344095C}"/>
              </a:ext>
            </a:extLst>
          </p:cNvPr>
          <p:cNvSpPr>
            <a:spLocks noGrp="1"/>
          </p:cNvSpPr>
          <p:nvPr>
            <p:ph type="subTitle" idx="1"/>
          </p:nvPr>
        </p:nvSpPr>
        <p:spPr>
          <a:xfrm>
            <a:off x="5656218" y="1463039"/>
            <a:ext cx="5542387" cy="4300447"/>
          </a:xfrm>
        </p:spPr>
        <p:txBody>
          <a:bodyPr vert="horz" lIns="91440" tIns="45720" rIns="91440" bIns="45720" rtlCol="0" anchor="t">
            <a:normAutofit/>
          </a:bodyPr>
          <a:lstStyle/>
          <a:p>
            <a:pPr indent="-228600" algn="l">
              <a:spcAft>
                <a:spcPts val="600"/>
              </a:spcAft>
              <a:buFont typeface="Arial" panose="020B0604020202020204" pitchFamily="34" charset="0"/>
              <a:buChar char="•"/>
            </a:pPr>
            <a:endParaRPr lang="en-US" sz="2200" dirty="0"/>
          </a:p>
          <a:p>
            <a:pPr indent="-228600" algn="l">
              <a:spcAft>
                <a:spcPts val="600"/>
              </a:spcAft>
              <a:buFont typeface="Arial" panose="020B0604020202020204" pitchFamily="34" charset="0"/>
              <a:buChar char="•"/>
            </a:pPr>
            <a:endParaRPr lang="en-US" sz="2200" dirty="0"/>
          </a:p>
          <a:p>
            <a:pPr indent="-228600" algn="l">
              <a:spcAft>
                <a:spcPts val="600"/>
              </a:spcAft>
              <a:buFont typeface="Arial" panose="020B0604020202020204" pitchFamily="34" charset="0"/>
              <a:buChar char="•"/>
            </a:pPr>
            <a:r>
              <a:rPr lang="en-US" sz="2200" dirty="0"/>
              <a:t>Report Submitted by: Ayush Kumar</a:t>
            </a:r>
          </a:p>
          <a:p>
            <a:pPr indent="-228600" algn="l">
              <a:spcAft>
                <a:spcPts val="600"/>
              </a:spcAft>
              <a:buFont typeface="Arial" panose="020B0604020202020204" pitchFamily="34" charset="0"/>
              <a:buChar char="•"/>
            </a:pPr>
            <a:r>
              <a:rPr lang="en-US" sz="2200" dirty="0"/>
              <a:t>Hero </a:t>
            </a:r>
            <a:r>
              <a:rPr lang="en-US" sz="2200" dirty="0" err="1"/>
              <a:t>Vired</a:t>
            </a:r>
            <a:r>
              <a:rPr lang="en-US" sz="2200" dirty="0"/>
              <a:t> Batch ABADS 7</a:t>
            </a:r>
          </a:p>
          <a:p>
            <a:pPr indent="-228600" algn="l">
              <a:spcAft>
                <a:spcPts val="600"/>
              </a:spcAft>
              <a:buFont typeface="Arial" panose="020B0604020202020204" pitchFamily="34" charset="0"/>
              <a:buChar char="•"/>
            </a:pPr>
            <a:endParaRPr lang="en-US" sz="2200" dirty="0"/>
          </a:p>
          <a:p>
            <a:pPr indent="-228600" algn="l">
              <a:buFont typeface="Arial" panose="020B0604020202020204" pitchFamily="34" charset="0"/>
              <a:buChar char="•"/>
            </a:pPr>
            <a:endParaRPr lang="en-US" sz="2200" i="1" dirty="0"/>
          </a:p>
        </p:txBody>
      </p:sp>
      <p:sp>
        <p:nvSpPr>
          <p:cNvPr id="4" name="TextBox 3">
            <a:extLst>
              <a:ext uri="{FF2B5EF4-FFF2-40B4-BE49-F238E27FC236}">
                <a16:creationId xmlns:a16="http://schemas.microsoft.com/office/drawing/2014/main" id="{09EE05FC-5B12-FA18-1208-C4462F545EFF}"/>
              </a:ext>
            </a:extLst>
          </p:cNvPr>
          <p:cNvSpPr txBox="1"/>
          <p:nvPr/>
        </p:nvSpPr>
        <p:spPr>
          <a:xfrm>
            <a:off x="8461248" y="1417194"/>
            <a:ext cx="2926080" cy="4363844"/>
          </a:xfrm>
          <a:prstGeom prst="rect">
            <a:avLst/>
          </a:prstGeom>
        </p:spPr>
        <p:txBody>
          <a:bodyPr vert="horz" lIns="91440" tIns="45720" rIns="91440" bIns="45720" rtlCol="0">
            <a:normAutofit/>
          </a:bodyPr>
          <a:lstStyle/>
          <a:p>
            <a:pPr>
              <a:lnSpc>
                <a:spcPct val="90000"/>
              </a:lnSpc>
              <a:spcAft>
                <a:spcPts val="600"/>
              </a:spcAft>
            </a:pPr>
            <a:endParaRPr lang="en-US" sz="2000" dirty="0"/>
          </a:p>
        </p:txBody>
      </p:sp>
    </p:spTree>
    <p:extLst>
      <p:ext uri="{BB962C8B-B14F-4D97-AF65-F5344CB8AC3E}">
        <p14:creationId xmlns:p14="http://schemas.microsoft.com/office/powerpoint/2010/main" val="3151465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3B62C-A896-3AF9-3B11-F9F13917DAF8}"/>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C8C2973A-E825-92D6-E01F-FA2883309B44}"/>
              </a:ext>
            </a:extLst>
          </p:cNvPr>
          <p:cNvSpPr>
            <a:spLocks noGrp="1"/>
          </p:cNvSpPr>
          <p:nvPr>
            <p:ph idx="1"/>
          </p:nvPr>
        </p:nvSpPr>
        <p:spPr/>
        <p:txBody>
          <a:bodyPr>
            <a:normAutofit/>
          </a:bodyPr>
          <a:lstStyle/>
          <a:p>
            <a:r>
              <a:rPr lang="en-IN" sz="2000" b="0" i="0" dirty="0">
                <a:effectLst/>
              </a:rPr>
              <a:t>The project involves </a:t>
            </a:r>
            <a:r>
              <a:rPr lang="en-IN" sz="2000" b="0" i="0" dirty="0" err="1">
                <a:effectLst/>
              </a:rPr>
              <a:t>analyzing</a:t>
            </a:r>
            <a:r>
              <a:rPr lang="en-IN" sz="2000" b="0" i="0" dirty="0">
                <a:effectLst/>
              </a:rPr>
              <a:t> data from an online aggregator for short-term rental properties in Antwerp, Belgium. The goal is to develop a machine learning-based solution to suggest appropriate listing prices to property owners when they list their properties for rent.</a:t>
            </a:r>
          </a:p>
          <a:p>
            <a:r>
              <a:rPr lang="en-IN" sz="2000" b="0" i="0" dirty="0">
                <a:effectLst/>
              </a:rPr>
              <a:t>The dataset contains information from various tables, which includes :-</a:t>
            </a:r>
          </a:p>
          <a:p>
            <a:r>
              <a:rPr lang="en-IN" sz="2000" dirty="0"/>
              <a:t>Calendar Table: Contains data on listings in chronological order, including listing ID, date, availability status, price, minimum and maximum nights, etc.</a:t>
            </a:r>
          </a:p>
          <a:p>
            <a:r>
              <a:rPr lang="en-IN" sz="2000" dirty="0"/>
              <a:t>Listings Table: Provides details of each listing, such as listing ID, URL, name, description, location coordinates (latitude and longitude), property type, room type, number of guests accommodated, number of bathrooms, bedrooms, beds, amenities, and host ID.</a:t>
            </a:r>
          </a:p>
          <a:p>
            <a:r>
              <a:rPr lang="en-IN" sz="2000" dirty="0"/>
              <a:t>Hosts Table: Includes information about hosts who have posted listings, including host ID, name, registration timestamp, location, and self-reported about section.</a:t>
            </a:r>
          </a:p>
          <a:p>
            <a:r>
              <a:rPr lang="en-IN" sz="2000" dirty="0"/>
              <a:t>Reviews Table: Contains data on reviews for listings, including review ID, listing ID, date of review, reviewer ID, reviewer name, and review comments.</a:t>
            </a:r>
            <a:endParaRPr lang="en-US" sz="2000" dirty="0"/>
          </a:p>
          <a:p>
            <a:pPr marL="0" indent="0">
              <a:buNone/>
            </a:pPr>
            <a:endParaRPr lang="en-IN" dirty="0"/>
          </a:p>
        </p:txBody>
      </p:sp>
    </p:spTree>
    <p:extLst>
      <p:ext uri="{BB962C8B-B14F-4D97-AF65-F5344CB8AC3E}">
        <p14:creationId xmlns:p14="http://schemas.microsoft.com/office/powerpoint/2010/main" val="392999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360DD8-C6A7-1887-7728-E613DEF8DC13}"/>
              </a:ext>
            </a:extLst>
          </p:cNvPr>
          <p:cNvSpPr>
            <a:spLocks noGrp="1"/>
          </p:cNvSpPr>
          <p:nvPr>
            <p:ph type="title"/>
          </p:nvPr>
        </p:nvSpPr>
        <p:spPr>
          <a:xfrm>
            <a:off x="629561" y="1083484"/>
            <a:ext cx="4560584" cy="1128068"/>
          </a:xfrm>
        </p:spPr>
        <p:txBody>
          <a:bodyPr vert="horz" lIns="91440" tIns="45720" rIns="91440" bIns="45720" rtlCol="0" anchor="ctr">
            <a:normAutofit fontScale="90000"/>
          </a:bodyPr>
          <a:lstStyle/>
          <a:p>
            <a:r>
              <a:rPr lang="en-IN" sz="3700" b="1" dirty="0"/>
              <a:t>Data understanding and feature creation</a:t>
            </a:r>
            <a:br>
              <a:rPr lang="en-IN" sz="1600" dirty="0"/>
            </a:br>
            <a:endParaRPr lang="en-US" sz="3700" b="0" i="0" dirty="0">
              <a:effectLst/>
            </a:endParaRPr>
          </a:p>
        </p:txBody>
      </p:sp>
      <p:grpSp>
        <p:nvGrpSpPr>
          <p:cNvPr id="58" name="Group 5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9" name="Rectangle 5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Rectangle 6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301C82B-0AD0-3595-F2C0-41DFFD809E83}"/>
              </a:ext>
            </a:extLst>
          </p:cNvPr>
          <p:cNvSpPr txBox="1"/>
          <p:nvPr/>
        </p:nvSpPr>
        <p:spPr>
          <a:xfrm>
            <a:off x="629562" y="1843944"/>
            <a:ext cx="4559425" cy="3979585"/>
          </a:xfrm>
          <a:prstGeom prst="rect">
            <a:avLst/>
          </a:prstGeom>
        </p:spPr>
        <p:txBody>
          <a:bodyPr vert="horz" lIns="91440" tIns="45720" rIns="91440" bIns="45720" rtlCol="0" anchor="ctr">
            <a:normAutofit/>
          </a:bodyPr>
          <a:lstStyle/>
          <a:p>
            <a:pPr>
              <a:lnSpc>
                <a:spcPct val="90000"/>
              </a:lnSpc>
              <a:spcAft>
                <a:spcPts val="600"/>
              </a:spcAft>
            </a:pPr>
            <a:r>
              <a:rPr lang="en-IN" sz="2000" b="0" i="0" dirty="0">
                <a:solidFill>
                  <a:srgbClr val="222222"/>
                </a:solidFill>
                <a:effectLst/>
                <a:latin typeface="Arial" panose="020B0604020202020204" pitchFamily="34" charset="0"/>
              </a:rPr>
              <a:t>Key findings:- </a:t>
            </a:r>
          </a:p>
          <a:p>
            <a:pPr marL="342900" indent="-342900">
              <a:lnSpc>
                <a:spcPct val="90000"/>
              </a:lnSpc>
              <a:spcAft>
                <a:spcPts val="600"/>
              </a:spcAft>
              <a:buFont typeface="Arial" panose="020B0604020202020204" pitchFamily="34" charset="0"/>
              <a:buChar char="•"/>
            </a:pPr>
            <a:r>
              <a:rPr lang="en-IN" sz="2000" b="0" i="0" dirty="0">
                <a:solidFill>
                  <a:srgbClr val="222222"/>
                </a:solidFill>
                <a:effectLst/>
                <a:latin typeface="Arial" panose="020B0604020202020204" pitchFamily="34" charset="0"/>
              </a:rPr>
              <a:t>Number of rows and unique listing IDs in the Calendar table</a:t>
            </a:r>
          </a:p>
          <a:p>
            <a:pPr marL="342900" indent="-342900">
              <a:lnSpc>
                <a:spcPct val="90000"/>
              </a:lnSpc>
              <a:spcAft>
                <a:spcPts val="600"/>
              </a:spcAft>
              <a:buFont typeface="Arial" panose="020B0604020202020204" pitchFamily="34" charset="0"/>
              <a:buChar char="•"/>
            </a:pPr>
            <a:r>
              <a:rPr lang="en-IN" sz="2000" b="0" i="0" dirty="0">
                <a:solidFill>
                  <a:srgbClr val="222222"/>
                </a:solidFill>
                <a:effectLst/>
                <a:latin typeface="Arial" panose="020B0604020202020204" pitchFamily="34" charset="0"/>
              </a:rPr>
              <a:t>Transformations required for the price column</a:t>
            </a:r>
          </a:p>
          <a:p>
            <a:pPr marL="342900" indent="-342900">
              <a:lnSpc>
                <a:spcPct val="90000"/>
              </a:lnSpc>
              <a:spcAft>
                <a:spcPts val="600"/>
              </a:spcAft>
              <a:buFont typeface="Arial" panose="020B0604020202020204" pitchFamily="34" charset="0"/>
              <a:buChar char="•"/>
            </a:pPr>
            <a:r>
              <a:rPr lang="en-IN" sz="2000" b="0" i="0" dirty="0">
                <a:solidFill>
                  <a:srgbClr val="222222"/>
                </a:solidFill>
                <a:effectLst/>
                <a:latin typeface="Arial" panose="020B0604020202020204" pitchFamily="34" charset="0"/>
              </a:rPr>
              <a:t>Potential transformations identified in Listings, Hosts, and Reviews tables</a:t>
            </a:r>
            <a:r>
              <a:rPr lang="en-IN" sz="2000" b="0" i="0" dirty="0">
                <a:effectLst/>
              </a:rPr>
              <a:t>.</a:t>
            </a:r>
            <a:endParaRPr lang="en-US" sz="2000" dirty="0"/>
          </a:p>
        </p:txBody>
      </p:sp>
      <p:sp>
        <p:nvSpPr>
          <p:cNvPr id="64" name="Rectangle 6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9E65F42F-5374-AC3B-004F-51F0B838D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7677" y="2344175"/>
            <a:ext cx="5767499" cy="2169013"/>
          </a:xfrm>
          <a:prstGeom prst="rect">
            <a:avLst/>
          </a:prstGeom>
        </p:spPr>
      </p:pic>
    </p:spTree>
    <p:extLst>
      <p:ext uri="{BB962C8B-B14F-4D97-AF65-F5344CB8AC3E}">
        <p14:creationId xmlns:p14="http://schemas.microsoft.com/office/powerpoint/2010/main" val="1288763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360DD8-C6A7-1887-7728-E613DEF8DC13}"/>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IN" sz="3700" b="1" dirty="0"/>
              <a:t>Data quality and checks</a:t>
            </a:r>
            <a:br>
              <a:rPr lang="en-IN" sz="1600" dirty="0"/>
            </a:br>
            <a:endParaRPr lang="en-US" sz="3700" dirty="0"/>
          </a:p>
        </p:txBody>
      </p:sp>
      <p:grpSp>
        <p:nvGrpSpPr>
          <p:cNvPr id="33" name="Group 3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4" name="Rectangle 3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B35ED12-66D1-15A1-7D8E-30DA8A2D92FB}"/>
              </a:ext>
            </a:extLst>
          </p:cNvPr>
          <p:cNvSpPr txBox="1"/>
          <p:nvPr/>
        </p:nvSpPr>
        <p:spPr>
          <a:xfrm>
            <a:off x="563193" y="1650997"/>
            <a:ext cx="4559425" cy="3979585"/>
          </a:xfrm>
          <a:prstGeom prst="rect">
            <a:avLst/>
          </a:prstGeom>
        </p:spPr>
        <p:txBody>
          <a:bodyPr vert="horz" lIns="91440" tIns="45720" rIns="91440" bIns="45720" rtlCol="0" anchor="ctr">
            <a:normAutofit/>
          </a:bodyPr>
          <a:lstStyle/>
          <a:p>
            <a:pPr>
              <a:lnSpc>
                <a:spcPct val="90000"/>
              </a:lnSpc>
              <a:spcAft>
                <a:spcPts val="600"/>
              </a:spcAft>
            </a:pPr>
            <a:r>
              <a:rPr lang="en-IN" sz="2000" b="0" i="0" dirty="0">
                <a:solidFill>
                  <a:srgbClr val="222222"/>
                </a:solidFill>
                <a:effectLst/>
                <a:latin typeface="Arial" panose="020B0604020202020204" pitchFamily="34" charset="0"/>
              </a:rPr>
              <a:t>Key findings:</a:t>
            </a:r>
          </a:p>
          <a:p>
            <a:pPr indent="-228600">
              <a:lnSpc>
                <a:spcPct val="90000"/>
              </a:lnSpc>
              <a:spcAft>
                <a:spcPts val="600"/>
              </a:spcAft>
              <a:buFont typeface="Arial" panose="020B0604020202020204" pitchFamily="34" charset="0"/>
              <a:buChar char="•"/>
            </a:pPr>
            <a:r>
              <a:rPr lang="en-IN" sz="2000" b="0" i="0" dirty="0">
                <a:solidFill>
                  <a:srgbClr val="222222"/>
                </a:solidFill>
                <a:effectLst/>
                <a:latin typeface="Arial" panose="020B0604020202020204" pitchFamily="34" charset="0"/>
              </a:rPr>
              <a:t>Continuous variables analysis</a:t>
            </a:r>
          </a:p>
          <a:p>
            <a:pPr indent="-228600">
              <a:lnSpc>
                <a:spcPct val="90000"/>
              </a:lnSpc>
              <a:spcAft>
                <a:spcPts val="600"/>
              </a:spcAft>
              <a:buFont typeface="Arial" panose="020B0604020202020204" pitchFamily="34" charset="0"/>
              <a:buChar char="•"/>
            </a:pPr>
            <a:r>
              <a:rPr lang="en-IN" sz="2000" b="0" i="0" dirty="0">
                <a:solidFill>
                  <a:srgbClr val="222222"/>
                </a:solidFill>
                <a:effectLst/>
                <a:latin typeface="Arial" panose="020B0604020202020204" pitchFamily="34" charset="0"/>
              </a:rPr>
              <a:t>Categorical variables analysis</a:t>
            </a:r>
          </a:p>
          <a:p>
            <a:pPr indent="-228600">
              <a:lnSpc>
                <a:spcPct val="90000"/>
              </a:lnSpc>
              <a:spcAft>
                <a:spcPts val="600"/>
              </a:spcAft>
              <a:buFont typeface="Arial" panose="020B0604020202020204" pitchFamily="34" charset="0"/>
              <a:buChar char="•"/>
            </a:pPr>
            <a:r>
              <a:rPr lang="en-IN" sz="2000" b="0" i="0" dirty="0">
                <a:solidFill>
                  <a:srgbClr val="222222"/>
                </a:solidFill>
                <a:effectLst/>
                <a:latin typeface="Arial" panose="020B0604020202020204" pitchFamily="34" charset="0"/>
              </a:rPr>
              <a:t>Data anomalies identified and addressed</a:t>
            </a:r>
            <a:endParaRPr lang="en-US" sz="2000" b="0" i="0" dirty="0">
              <a:effectLst/>
            </a:endParaRPr>
          </a:p>
        </p:txBody>
      </p:sp>
      <p:sp>
        <p:nvSpPr>
          <p:cNvPr id="39" name="Rectangle 3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mparison of a graph&#10;&#10;Description automatically generated">
            <a:extLst>
              <a:ext uri="{FF2B5EF4-FFF2-40B4-BE49-F238E27FC236}">
                <a16:creationId xmlns:a16="http://schemas.microsoft.com/office/drawing/2014/main" id="{43A8AF61-C351-F7BB-1A6B-3D44CEB5B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1273" y="598501"/>
            <a:ext cx="4678440" cy="2515510"/>
          </a:xfrm>
          <a:prstGeom prst="rect">
            <a:avLst/>
          </a:prstGeom>
        </p:spPr>
      </p:pic>
      <p:pic>
        <p:nvPicPr>
          <p:cNvPr id="6" name="Picture 5" descr="A graph of a number of objects&#10;&#10;Description automatically generated with medium confidence">
            <a:extLst>
              <a:ext uri="{FF2B5EF4-FFF2-40B4-BE49-F238E27FC236}">
                <a16:creationId xmlns:a16="http://schemas.microsoft.com/office/drawing/2014/main" id="{DF59EB49-3EF1-6B40-31B1-0E8135E988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9484" y="3428682"/>
            <a:ext cx="3497519" cy="2515510"/>
          </a:xfrm>
          <a:prstGeom prst="rect">
            <a:avLst/>
          </a:prstGeom>
        </p:spPr>
      </p:pic>
    </p:spTree>
    <p:extLst>
      <p:ext uri="{BB962C8B-B14F-4D97-AF65-F5344CB8AC3E}">
        <p14:creationId xmlns:p14="http://schemas.microsoft.com/office/powerpoint/2010/main" val="2837118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360DD8-C6A7-1887-7728-E613DEF8DC13}"/>
              </a:ext>
            </a:extLst>
          </p:cNvPr>
          <p:cNvSpPr>
            <a:spLocks noGrp="1"/>
          </p:cNvSpPr>
          <p:nvPr>
            <p:ph type="title"/>
          </p:nvPr>
        </p:nvSpPr>
        <p:spPr>
          <a:xfrm>
            <a:off x="589560" y="856180"/>
            <a:ext cx="4373206" cy="1128068"/>
          </a:xfrm>
        </p:spPr>
        <p:txBody>
          <a:bodyPr vert="horz" lIns="91440" tIns="45720" rIns="91440" bIns="45720" rtlCol="0" anchor="ctr">
            <a:normAutofit fontScale="90000"/>
          </a:bodyPr>
          <a:lstStyle/>
          <a:p>
            <a:r>
              <a:rPr lang="en-IN" sz="3300" b="1" dirty="0"/>
              <a:t>Checking correlation between variables</a:t>
            </a:r>
            <a:br>
              <a:rPr lang="en-IN" sz="3700" b="1" dirty="0"/>
            </a:br>
            <a:br>
              <a:rPr lang="en-IN" sz="1600" dirty="0"/>
            </a:br>
            <a:endParaRPr lang="en-US" sz="3700" dirty="0"/>
          </a:p>
        </p:txBody>
      </p:sp>
      <p:grpSp>
        <p:nvGrpSpPr>
          <p:cNvPr id="33" name="Group 3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4" name="Rectangle 3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B35ED12-66D1-15A1-7D8E-30DA8A2D92FB}"/>
              </a:ext>
            </a:extLst>
          </p:cNvPr>
          <p:cNvSpPr txBox="1"/>
          <p:nvPr/>
        </p:nvSpPr>
        <p:spPr>
          <a:xfrm>
            <a:off x="563193" y="1789843"/>
            <a:ext cx="4791232" cy="4667517"/>
          </a:xfrm>
          <a:prstGeom prst="rect">
            <a:avLst/>
          </a:prstGeom>
        </p:spPr>
        <p:txBody>
          <a:bodyPr vert="horz" lIns="91440" tIns="45720" rIns="91440" bIns="45720" rtlCol="0" anchor="ctr">
            <a:normAutofit/>
          </a:bodyPr>
          <a:lstStyle/>
          <a:p>
            <a:pPr>
              <a:lnSpc>
                <a:spcPct val="90000"/>
              </a:lnSpc>
              <a:spcAft>
                <a:spcPts val="600"/>
              </a:spcAft>
            </a:pPr>
            <a:r>
              <a:rPr lang="en-IN" sz="2000" b="0" i="0" dirty="0">
                <a:solidFill>
                  <a:srgbClr val="222222"/>
                </a:solidFill>
                <a:effectLst/>
                <a:latin typeface="Arial" panose="020B0604020202020204" pitchFamily="34" charset="0"/>
              </a:rPr>
              <a:t>Key findings:-</a:t>
            </a:r>
          </a:p>
          <a:p>
            <a:pPr marL="342900" indent="-342900">
              <a:lnSpc>
                <a:spcPct val="90000"/>
              </a:lnSpc>
              <a:spcAft>
                <a:spcPts val="600"/>
              </a:spcAft>
              <a:buFont typeface="Arial" panose="020B0604020202020204" pitchFamily="34" charset="0"/>
              <a:buChar char="•"/>
            </a:pPr>
            <a:r>
              <a:rPr lang="en-IN" sz="2000" b="0" i="0" dirty="0">
                <a:solidFill>
                  <a:srgbClr val="222222"/>
                </a:solidFill>
                <a:effectLst/>
                <a:latin typeface="Arial" panose="020B0604020202020204" pitchFamily="34" charset="0"/>
              </a:rPr>
              <a:t>Correlation heatmap between target and predictor variables</a:t>
            </a:r>
          </a:p>
          <a:p>
            <a:pPr marL="342900" indent="-342900">
              <a:lnSpc>
                <a:spcPct val="90000"/>
              </a:lnSpc>
              <a:spcAft>
                <a:spcPts val="600"/>
              </a:spcAft>
              <a:buFont typeface="Arial" panose="020B0604020202020204" pitchFamily="34" charset="0"/>
              <a:buChar char="•"/>
            </a:pPr>
            <a:r>
              <a:rPr lang="en-IN" sz="2000" b="0" i="0" dirty="0">
                <a:solidFill>
                  <a:srgbClr val="222222"/>
                </a:solidFill>
                <a:effectLst/>
                <a:latin typeface="Arial" panose="020B0604020202020204" pitchFamily="34" charset="0"/>
              </a:rPr>
              <a:t>We observed positive correlations between the listing price and variables such as </a:t>
            </a:r>
            <a:r>
              <a:rPr lang="en-IN" sz="2000" b="0" i="0" dirty="0" err="1">
                <a:solidFill>
                  <a:srgbClr val="222222"/>
                </a:solidFill>
                <a:effectLst/>
                <a:latin typeface="Arial" panose="020B0604020202020204" pitchFamily="34" charset="0"/>
              </a:rPr>
              <a:t>accomodates</a:t>
            </a:r>
            <a:r>
              <a:rPr lang="en-IN" sz="2000" b="0" i="0" dirty="0">
                <a:solidFill>
                  <a:srgbClr val="222222"/>
                </a:solidFill>
                <a:effectLst/>
                <a:latin typeface="Arial" panose="020B0604020202020204" pitchFamily="34" charset="0"/>
              </a:rPr>
              <a:t>, bedrooms, and bathrooms, indicating that as these variables increase, the listing price tends to increase as well.</a:t>
            </a:r>
          </a:p>
          <a:p>
            <a:pPr marL="342900" indent="-342900">
              <a:lnSpc>
                <a:spcPct val="90000"/>
              </a:lnSpc>
              <a:spcAft>
                <a:spcPts val="600"/>
              </a:spcAft>
              <a:buFont typeface="Arial" panose="020B0604020202020204" pitchFamily="34" charset="0"/>
              <a:buChar char="•"/>
            </a:pPr>
            <a:r>
              <a:rPr lang="en-IN" sz="2000" b="0" i="0" dirty="0">
                <a:solidFill>
                  <a:srgbClr val="222222"/>
                </a:solidFill>
                <a:effectLst/>
                <a:latin typeface="Arial" panose="020B0604020202020204" pitchFamily="34" charset="0"/>
              </a:rPr>
              <a:t>Also, there may be correlations between certain predictor variables, which could impact multicollinearity in our regression models.</a:t>
            </a:r>
            <a:endParaRPr lang="en-US" sz="2000" dirty="0">
              <a:solidFill>
                <a:srgbClr val="222222"/>
              </a:solidFill>
              <a:latin typeface="Arial" panose="020B0604020202020204" pitchFamily="34" charset="0"/>
            </a:endParaRPr>
          </a:p>
        </p:txBody>
      </p:sp>
      <p:sp>
        <p:nvSpPr>
          <p:cNvPr id="39" name="Rectangle 3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graph&#10;&#10;Description automatically generated">
            <a:extLst>
              <a:ext uri="{FF2B5EF4-FFF2-40B4-BE49-F238E27FC236}">
                <a16:creationId xmlns:a16="http://schemas.microsoft.com/office/drawing/2014/main" id="{CB6CCF90-8EB4-FE9E-4A84-3BF9187C5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1272687"/>
            <a:ext cx="5682726" cy="4311990"/>
          </a:xfrm>
          <a:prstGeom prst="rect">
            <a:avLst/>
          </a:prstGeom>
        </p:spPr>
      </p:pic>
    </p:spTree>
    <p:extLst>
      <p:ext uri="{BB962C8B-B14F-4D97-AF65-F5344CB8AC3E}">
        <p14:creationId xmlns:p14="http://schemas.microsoft.com/office/powerpoint/2010/main" val="3617472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360DD8-C6A7-1887-7728-E613DEF8DC13}"/>
              </a:ext>
            </a:extLst>
          </p:cNvPr>
          <p:cNvSpPr>
            <a:spLocks noGrp="1"/>
          </p:cNvSpPr>
          <p:nvPr>
            <p:ph type="title"/>
          </p:nvPr>
        </p:nvSpPr>
        <p:spPr>
          <a:xfrm>
            <a:off x="589559" y="856180"/>
            <a:ext cx="5012701" cy="1128068"/>
          </a:xfrm>
        </p:spPr>
        <p:txBody>
          <a:bodyPr vert="horz" lIns="91440" tIns="45720" rIns="91440" bIns="45720" rtlCol="0" anchor="ctr">
            <a:normAutofit fontScale="90000"/>
          </a:bodyPr>
          <a:lstStyle/>
          <a:p>
            <a:r>
              <a:rPr lang="en-IN" sz="3300" b="1" dirty="0"/>
              <a:t>Checking Bivariate relationships between variables</a:t>
            </a:r>
            <a:br>
              <a:rPr lang="en-IN" sz="3700" b="1" dirty="0"/>
            </a:br>
            <a:br>
              <a:rPr lang="en-IN" sz="1600" dirty="0"/>
            </a:br>
            <a:endParaRPr lang="en-US" sz="3700" dirty="0"/>
          </a:p>
        </p:txBody>
      </p:sp>
      <p:grpSp>
        <p:nvGrpSpPr>
          <p:cNvPr id="33" name="Group 3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4" name="Rectangle 3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B35ED12-66D1-15A1-7D8E-30DA8A2D92FB}"/>
              </a:ext>
            </a:extLst>
          </p:cNvPr>
          <p:cNvSpPr txBox="1"/>
          <p:nvPr/>
        </p:nvSpPr>
        <p:spPr>
          <a:xfrm>
            <a:off x="534212" y="2060709"/>
            <a:ext cx="4559425" cy="4724078"/>
          </a:xfrm>
          <a:prstGeom prst="rect">
            <a:avLst/>
          </a:prstGeom>
        </p:spPr>
        <p:txBody>
          <a:bodyPr vert="horz" lIns="91440" tIns="45720" rIns="91440" bIns="45720" rtlCol="0" anchor="ctr">
            <a:normAutofit/>
          </a:bodyPr>
          <a:lstStyle/>
          <a:p>
            <a:pPr>
              <a:lnSpc>
                <a:spcPct val="90000"/>
              </a:lnSpc>
              <a:spcAft>
                <a:spcPts val="600"/>
              </a:spcAft>
            </a:pPr>
            <a:r>
              <a:rPr lang="en-IN" sz="2000" b="0" i="0" dirty="0">
                <a:solidFill>
                  <a:srgbClr val="222222"/>
                </a:solidFill>
                <a:effectLst/>
                <a:latin typeface="Arial" panose="020B0604020202020204" pitchFamily="34" charset="0"/>
              </a:rPr>
              <a:t>Key findings:-</a:t>
            </a:r>
          </a:p>
          <a:p>
            <a:pPr marL="342900" indent="-342900">
              <a:lnSpc>
                <a:spcPct val="90000"/>
              </a:lnSpc>
              <a:spcAft>
                <a:spcPts val="600"/>
              </a:spcAft>
              <a:buFont typeface="Arial" panose="020B0604020202020204" pitchFamily="34" charset="0"/>
              <a:buChar char="•"/>
            </a:pPr>
            <a:r>
              <a:rPr lang="en-IN" sz="2000" b="0" i="0" dirty="0">
                <a:solidFill>
                  <a:srgbClr val="222222"/>
                </a:solidFill>
                <a:effectLst/>
                <a:latin typeface="Arial" panose="020B0604020202020204" pitchFamily="34" charset="0"/>
              </a:rPr>
              <a:t>Bivariate relationships (scatter plots) between each predictor and the target variable.</a:t>
            </a:r>
          </a:p>
          <a:p>
            <a:pPr marL="342900" indent="-342900">
              <a:lnSpc>
                <a:spcPct val="90000"/>
              </a:lnSpc>
              <a:spcAft>
                <a:spcPts val="600"/>
              </a:spcAft>
              <a:buFont typeface="Arial" panose="020B0604020202020204" pitchFamily="34" charset="0"/>
              <a:buChar char="•"/>
            </a:pPr>
            <a:r>
              <a:rPr lang="en-IN" sz="2000" b="0" i="0" dirty="0">
                <a:solidFill>
                  <a:srgbClr val="222222"/>
                </a:solidFill>
                <a:effectLst/>
                <a:latin typeface="Arial" panose="020B0604020202020204" pitchFamily="34" charset="0"/>
              </a:rPr>
              <a:t>Scatter plots allowed us to identify any linear or non-linear relationships between the predictor variables and the listing price.</a:t>
            </a:r>
          </a:p>
          <a:p>
            <a:pPr marL="342900" indent="-342900">
              <a:lnSpc>
                <a:spcPct val="90000"/>
              </a:lnSpc>
              <a:spcAft>
                <a:spcPts val="600"/>
              </a:spcAft>
              <a:buFont typeface="Arial" panose="020B0604020202020204" pitchFamily="34" charset="0"/>
              <a:buChar char="•"/>
            </a:pPr>
            <a:r>
              <a:rPr lang="en-IN" sz="2000" b="0" i="0" dirty="0">
                <a:solidFill>
                  <a:srgbClr val="222222"/>
                </a:solidFill>
                <a:effectLst/>
                <a:latin typeface="Arial" panose="020B0604020202020204" pitchFamily="34" charset="0"/>
              </a:rPr>
              <a:t>Similarly, scatter plots helped us identify outliers or unusual patterns in the data, which could impact the accuracy of our regression models.</a:t>
            </a:r>
          </a:p>
          <a:p>
            <a:pPr marL="342900" indent="-342900">
              <a:lnSpc>
                <a:spcPct val="90000"/>
              </a:lnSpc>
              <a:spcAft>
                <a:spcPts val="600"/>
              </a:spcAft>
              <a:buFont typeface="Arial" panose="020B0604020202020204" pitchFamily="34" charset="0"/>
              <a:buChar char="•"/>
            </a:pPr>
            <a:endParaRPr lang="en-US" sz="2000" b="0" i="0" dirty="0">
              <a:effectLst/>
            </a:endParaRPr>
          </a:p>
        </p:txBody>
      </p:sp>
      <p:sp>
        <p:nvSpPr>
          <p:cNvPr id="39" name="Rectangle 3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aph with blue dots&#10;&#10;Description automatically generated">
            <a:extLst>
              <a:ext uri="{FF2B5EF4-FFF2-40B4-BE49-F238E27FC236}">
                <a16:creationId xmlns:a16="http://schemas.microsoft.com/office/drawing/2014/main" id="{47EB13C3-F864-F998-4499-EA85CC37A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1999" y="614915"/>
            <a:ext cx="3644799" cy="2635858"/>
          </a:xfrm>
          <a:prstGeom prst="rect">
            <a:avLst/>
          </a:prstGeom>
        </p:spPr>
      </p:pic>
      <p:pic>
        <p:nvPicPr>
          <p:cNvPr id="11" name="Picture 10" descr="A graph of a number of rooms&#10;&#10;Description automatically generated with medium confidence">
            <a:extLst>
              <a:ext uri="{FF2B5EF4-FFF2-40B4-BE49-F238E27FC236}">
                <a16:creationId xmlns:a16="http://schemas.microsoft.com/office/drawing/2014/main" id="{D637B689-87E4-253F-0732-9514A02195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351" y="3351835"/>
            <a:ext cx="3953318" cy="2712160"/>
          </a:xfrm>
          <a:prstGeom prst="rect">
            <a:avLst/>
          </a:prstGeom>
        </p:spPr>
      </p:pic>
    </p:spTree>
    <p:extLst>
      <p:ext uri="{BB962C8B-B14F-4D97-AF65-F5344CB8AC3E}">
        <p14:creationId xmlns:p14="http://schemas.microsoft.com/office/powerpoint/2010/main" val="2540984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360DD8-C6A7-1887-7728-E613DEF8DC13}"/>
              </a:ext>
            </a:extLst>
          </p:cNvPr>
          <p:cNvSpPr>
            <a:spLocks noGrp="1"/>
          </p:cNvSpPr>
          <p:nvPr>
            <p:ph type="title"/>
          </p:nvPr>
        </p:nvSpPr>
        <p:spPr>
          <a:xfrm>
            <a:off x="665085" y="1594604"/>
            <a:ext cx="5012701" cy="349143"/>
          </a:xfrm>
        </p:spPr>
        <p:txBody>
          <a:bodyPr vert="horz" lIns="91440" tIns="45720" rIns="91440" bIns="45720" rtlCol="0" anchor="ctr">
            <a:normAutofit fontScale="90000"/>
          </a:bodyPr>
          <a:lstStyle/>
          <a:p>
            <a:r>
              <a:rPr lang="en-IN" sz="3300" b="1" dirty="0" err="1"/>
              <a:t>Modeling</a:t>
            </a:r>
            <a:r>
              <a:rPr lang="en-IN" sz="3300" b="1" dirty="0"/>
              <a:t> and insights</a:t>
            </a:r>
            <a:br>
              <a:rPr lang="en-IN" sz="3700" b="1" dirty="0"/>
            </a:br>
            <a:br>
              <a:rPr lang="en-IN" sz="1600" dirty="0"/>
            </a:br>
            <a:endParaRPr lang="en-US" sz="3700" dirty="0"/>
          </a:p>
        </p:txBody>
      </p:sp>
      <p:grpSp>
        <p:nvGrpSpPr>
          <p:cNvPr id="33" name="Group 3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4" name="Rectangle 3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B35ED12-66D1-15A1-7D8E-30DA8A2D92FB}"/>
              </a:ext>
            </a:extLst>
          </p:cNvPr>
          <p:cNvSpPr txBox="1"/>
          <p:nvPr/>
        </p:nvSpPr>
        <p:spPr>
          <a:xfrm>
            <a:off x="496824" y="2090569"/>
            <a:ext cx="4559425" cy="4724078"/>
          </a:xfrm>
          <a:prstGeom prst="rect">
            <a:avLst/>
          </a:prstGeom>
        </p:spPr>
        <p:txBody>
          <a:bodyPr vert="horz" lIns="91440" tIns="45720" rIns="91440" bIns="45720" rtlCol="0" anchor="ctr">
            <a:normAutofit/>
          </a:bodyPr>
          <a:lstStyle/>
          <a:p>
            <a:pPr>
              <a:lnSpc>
                <a:spcPct val="90000"/>
              </a:lnSpc>
              <a:spcAft>
                <a:spcPts val="600"/>
              </a:spcAft>
            </a:pPr>
            <a:r>
              <a:rPr lang="en-IN" sz="2000" b="0" i="0" dirty="0">
                <a:solidFill>
                  <a:srgbClr val="222222"/>
                </a:solidFill>
                <a:effectLst/>
                <a:latin typeface="Arial" panose="020B0604020202020204" pitchFamily="34" charset="0"/>
              </a:rPr>
              <a:t>Key findings:-</a:t>
            </a:r>
          </a:p>
          <a:p>
            <a:pPr marL="342900" indent="-342900">
              <a:lnSpc>
                <a:spcPct val="90000"/>
              </a:lnSpc>
              <a:spcAft>
                <a:spcPts val="600"/>
              </a:spcAft>
              <a:buFont typeface="Arial" panose="020B0604020202020204" pitchFamily="34" charset="0"/>
              <a:buChar char="•"/>
            </a:pPr>
            <a:r>
              <a:rPr lang="en-IN" sz="2000" b="0" i="0" dirty="0">
                <a:solidFill>
                  <a:srgbClr val="222222"/>
                </a:solidFill>
                <a:effectLst/>
                <a:latin typeface="Arial" panose="020B0604020202020204" pitchFamily="34" charset="0"/>
              </a:rPr>
              <a:t>Train/test/validation splits</a:t>
            </a:r>
          </a:p>
          <a:p>
            <a:pPr marL="342900" indent="-342900">
              <a:lnSpc>
                <a:spcPct val="90000"/>
              </a:lnSpc>
              <a:spcAft>
                <a:spcPts val="600"/>
              </a:spcAft>
              <a:buFont typeface="Arial" panose="020B0604020202020204" pitchFamily="34" charset="0"/>
              <a:buChar char="•"/>
            </a:pPr>
            <a:r>
              <a:rPr lang="en-IN" sz="2000" b="0" i="0" dirty="0">
                <a:solidFill>
                  <a:srgbClr val="222222"/>
                </a:solidFill>
                <a:effectLst/>
                <a:latin typeface="Arial" panose="020B0604020202020204" pitchFamily="34" charset="0"/>
              </a:rPr>
              <a:t>Regression models used (Linear Regression, Regression Trees, Random Forest, GBM)</a:t>
            </a:r>
          </a:p>
          <a:p>
            <a:pPr marL="342900" indent="-342900">
              <a:lnSpc>
                <a:spcPct val="90000"/>
              </a:lnSpc>
              <a:spcAft>
                <a:spcPts val="600"/>
              </a:spcAft>
              <a:buFont typeface="Arial" panose="020B0604020202020204" pitchFamily="34" charset="0"/>
              <a:buChar char="•"/>
            </a:pPr>
            <a:r>
              <a:rPr lang="en-IN" sz="2000" b="0" i="0" dirty="0">
                <a:solidFill>
                  <a:srgbClr val="222222"/>
                </a:solidFill>
                <a:effectLst/>
                <a:latin typeface="Arial" panose="020B0604020202020204" pitchFamily="34" charset="0"/>
              </a:rPr>
              <a:t>Comparison matrix of different regression models</a:t>
            </a:r>
          </a:p>
          <a:p>
            <a:pPr marL="342900" indent="-342900">
              <a:lnSpc>
                <a:spcPct val="90000"/>
              </a:lnSpc>
              <a:spcAft>
                <a:spcPts val="600"/>
              </a:spcAft>
              <a:buFont typeface="Arial" panose="020B0604020202020204" pitchFamily="34" charset="0"/>
              <a:buChar char="•"/>
            </a:pPr>
            <a:r>
              <a:rPr lang="en-IN" sz="2000" b="0" i="0" dirty="0">
                <a:solidFill>
                  <a:srgbClr val="222222"/>
                </a:solidFill>
                <a:effectLst/>
                <a:latin typeface="Arial" panose="020B0604020202020204" pitchFamily="34" charset="0"/>
              </a:rPr>
              <a:t>Metrics used for comparison (MSE, MAE, R-Squared)</a:t>
            </a:r>
          </a:p>
          <a:p>
            <a:pPr marL="342900" indent="-342900">
              <a:lnSpc>
                <a:spcPct val="90000"/>
              </a:lnSpc>
              <a:spcAft>
                <a:spcPts val="600"/>
              </a:spcAft>
              <a:buFont typeface="Arial" panose="020B0604020202020204" pitchFamily="34" charset="0"/>
              <a:buChar char="•"/>
            </a:pPr>
            <a:r>
              <a:rPr lang="en-IN" sz="2000" dirty="0">
                <a:solidFill>
                  <a:srgbClr val="222222"/>
                </a:solidFill>
                <a:latin typeface="Arial" panose="020B0604020202020204" pitchFamily="34" charset="0"/>
              </a:rPr>
              <a:t>The model with the lowest error metrics and the highest R-squared value is generally preferred</a:t>
            </a:r>
            <a:r>
              <a:rPr lang="en-IN" sz="2000" dirty="0">
                <a:solidFill>
                  <a:srgbClr val="ECECEC"/>
                </a:solidFill>
                <a:latin typeface="Söhne"/>
              </a:rPr>
              <a:t>.</a:t>
            </a:r>
            <a:endParaRPr lang="en-IN" sz="2000" dirty="0">
              <a:solidFill>
                <a:srgbClr val="222222"/>
              </a:solidFill>
              <a:latin typeface="Arial" panose="020B0604020202020204" pitchFamily="34" charset="0"/>
            </a:endParaRPr>
          </a:p>
        </p:txBody>
      </p:sp>
      <p:sp>
        <p:nvSpPr>
          <p:cNvPr id="39" name="Rectangle 3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 error&#10;&#10;Description automatically generated">
            <a:extLst>
              <a:ext uri="{FF2B5EF4-FFF2-40B4-BE49-F238E27FC236}">
                <a16:creationId xmlns:a16="http://schemas.microsoft.com/office/drawing/2014/main" id="{8BFCDEDC-B168-D27F-680E-FF6AB7C7C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2347030"/>
            <a:ext cx="5399984" cy="1608743"/>
          </a:xfrm>
          <a:prstGeom prst="rect">
            <a:avLst/>
          </a:prstGeom>
        </p:spPr>
      </p:pic>
    </p:spTree>
    <p:extLst>
      <p:ext uri="{BB962C8B-B14F-4D97-AF65-F5344CB8AC3E}">
        <p14:creationId xmlns:p14="http://schemas.microsoft.com/office/powerpoint/2010/main" val="1437409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4">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26">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64AD53B-58AC-C1D7-A3AE-DFFBF5715645}"/>
              </a:ext>
            </a:extLst>
          </p:cNvPr>
          <p:cNvSpPr>
            <a:spLocks noGrp="1"/>
          </p:cNvSpPr>
          <p:nvPr>
            <p:ph type="title"/>
          </p:nvPr>
        </p:nvSpPr>
        <p:spPr>
          <a:xfrm>
            <a:off x="1257300" y="-1"/>
            <a:ext cx="10515600" cy="1325563"/>
          </a:xfrm>
        </p:spPr>
        <p:txBody>
          <a:bodyPr>
            <a:normAutofit/>
          </a:bodyPr>
          <a:lstStyle/>
          <a:p>
            <a:r>
              <a:rPr lang="en-US" dirty="0"/>
              <a:t>Over View</a:t>
            </a:r>
          </a:p>
        </p:txBody>
      </p:sp>
      <p:sp>
        <p:nvSpPr>
          <p:cNvPr id="33" name="Arc 2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1A318D3-65BC-6F63-65C4-6E0A2318C6F2}"/>
              </a:ext>
            </a:extLst>
          </p:cNvPr>
          <p:cNvSpPr>
            <a:spLocks noGrp="1"/>
          </p:cNvSpPr>
          <p:nvPr>
            <p:ph idx="1"/>
          </p:nvPr>
        </p:nvSpPr>
        <p:spPr>
          <a:xfrm>
            <a:off x="1257300" y="1408676"/>
            <a:ext cx="10515600" cy="4857980"/>
          </a:xfrm>
        </p:spPr>
        <p:txBody>
          <a:bodyPr>
            <a:normAutofit/>
          </a:bodyPr>
          <a:lstStyle/>
          <a:p>
            <a:pPr marL="0" indent="0">
              <a:buNone/>
            </a:pPr>
            <a:r>
              <a:rPr lang="en-IN" sz="2000" dirty="0">
                <a:latin typeface="Söhne"/>
              </a:rPr>
              <a:t>The project revolves around building a machine learning solution to suggest appropriate listing prices for properties in Antwerp, Belgium, which are available for short-term rental through online reviews. </a:t>
            </a:r>
          </a:p>
          <a:p>
            <a:pPr marL="0" indent="0">
              <a:buNone/>
            </a:pPr>
            <a:r>
              <a:rPr lang="en-IN" sz="2000" dirty="0">
                <a:latin typeface="Söhne"/>
              </a:rPr>
              <a:t>Top 5 Most Important Predictors and Their Impact</a:t>
            </a:r>
            <a:r>
              <a:rPr lang="en-IN" sz="1400" b="0" i="0" dirty="0">
                <a:solidFill>
                  <a:srgbClr val="222222"/>
                </a:solidFill>
                <a:effectLst/>
                <a:latin typeface="Arial" panose="020B0604020202020204" pitchFamily="34" charset="0"/>
              </a:rPr>
              <a:t>:-</a:t>
            </a:r>
          </a:p>
          <a:p>
            <a:r>
              <a:rPr lang="en-IN" sz="2000" dirty="0">
                <a:latin typeface="Söhne"/>
              </a:rPr>
              <a:t>Accommodates: This predictor has the highest feature importance score, indicating that the number of guests the property can accommodate has a significant impact on its price.</a:t>
            </a:r>
          </a:p>
          <a:p>
            <a:r>
              <a:rPr lang="en-IN" sz="2000" dirty="0">
                <a:latin typeface="Söhne"/>
              </a:rPr>
              <a:t>Bedrooms: The number of bedrooms is another important predictor, suggesting that properties with more bedrooms tend to have higher prices. </a:t>
            </a:r>
          </a:p>
          <a:p>
            <a:r>
              <a:rPr lang="en-IN" sz="2000" dirty="0">
                <a:latin typeface="Söhne"/>
              </a:rPr>
              <a:t>Room Type: The type of room could influence the perceived value and thus affect the price.</a:t>
            </a:r>
          </a:p>
          <a:p>
            <a:r>
              <a:rPr lang="en-IN" sz="2000" dirty="0">
                <a:latin typeface="Söhne"/>
              </a:rPr>
              <a:t>Property Type: Certain property types might be more desirable or offer unique features that justify higher prices.</a:t>
            </a:r>
          </a:p>
          <a:p>
            <a:r>
              <a:rPr lang="en-IN" sz="2000" dirty="0">
                <a:latin typeface="Söhne"/>
              </a:rPr>
              <a:t>Bathrooms: The number of bathrooms also plays a role in determining the price of a property. </a:t>
            </a:r>
            <a:endParaRPr lang="en-US" sz="2000" dirty="0">
              <a:latin typeface="Söhne"/>
            </a:endParaRPr>
          </a:p>
        </p:txBody>
      </p:sp>
    </p:spTree>
    <p:extLst>
      <p:ext uri="{BB962C8B-B14F-4D97-AF65-F5344CB8AC3E}">
        <p14:creationId xmlns:p14="http://schemas.microsoft.com/office/powerpoint/2010/main" val="1430929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0">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Accept">
            <a:extLst>
              <a:ext uri="{FF2B5EF4-FFF2-40B4-BE49-F238E27FC236}">
                <a16:creationId xmlns:a16="http://schemas.microsoft.com/office/drawing/2014/main" id="{D4747292-02AC-6633-C71C-BA7A771546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36" name="Freeform: Shape 22">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C34D4AF-1D2B-BEB9-FD48-7C9353ED08F8}"/>
              </a:ext>
            </a:extLst>
          </p:cNvPr>
          <p:cNvSpPr>
            <a:spLocks noGrp="1"/>
          </p:cNvSpPr>
          <p:nvPr>
            <p:ph type="title"/>
          </p:nvPr>
        </p:nvSpPr>
        <p:spPr>
          <a:xfrm>
            <a:off x="5622061" y="762538"/>
            <a:ext cx="5649349" cy="3199862"/>
          </a:xfrm>
        </p:spPr>
        <p:txBody>
          <a:bodyPr vert="horz" lIns="91440" tIns="45720" rIns="91440" bIns="45720" rtlCol="0" anchor="b">
            <a:normAutofit/>
          </a:bodyPr>
          <a:lstStyle/>
          <a:p>
            <a:r>
              <a:rPr lang="en-US" sz="6600" kern="1200">
                <a:solidFill>
                  <a:srgbClr val="FFFFFF"/>
                </a:solidFill>
                <a:latin typeface="+mj-lt"/>
                <a:ea typeface="+mj-ea"/>
                <a:cs typeface="+mj-cs"/>
              </a:rPr>
              <a:t>Thank you</a:t>
            </a:r>
          </a:p>
        </p:txBody>
      </p:sp>
      <p:sp>
        <p:nvSpPr>
          <p:cNvPr id="37"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08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TotalTime>
  <Words>623</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Capstone Project: Analysis of AIRBNB Dataset</vt:lpstr>
      <vt:lpstr>Introduction </vt:lpstr>
      <vt:lpstr>Data understanding and feature creation </vt:lpstr>
      <vt:lpstr>Data quality and checks </vt:lpstr>
      <vt:lpstr>Checking correlation between variables  </vt:lpstr>
      <vt:lpstr>Checking Bivariate relationships between variables  </vt:lpstr>
      <vt:lpstr>Modeling and insights  </vt:lpstr>
      <vt:lpstr>Over View</vt:lpstr>
      <vt:lpstr>Thank you</vt:lpstr>
    </vt:vector>
  </TitlesOfParts>
  <Company>Infosys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Analyses of Customer Service Data</dc:title>
  <dc:creator>Nilesh Powar</dc:creator>
  <cp:lastModifiedBy>Ayush Kumar</cp:lastModifiedBy>
  <cp:revision>4</cp:revision>
  <dcterms:created xsi:type="dcterms:W3CDTF">2023-10-08T14:26:56Z</dcterms:created>
  <dcterms:modified xsi:type="dcterms:W3CDTF">2024-03-24T17:41:19Z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2023-10-08T14:27:12Z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b001de61-7fe3-42a6-a58e-7d96323d1b4e</vt:lpwstr>
  </property>
  <property fmtid="{D5CDD505-2E9C-101B-9397-08002B2CF9AE}" pid="8" name="MSIP_Label_a0819fa7-4367-4500-ba88-dd630d977609_ContentBits">
    <vt:lpwstr>0</vt:lpwstr>
  </property>
</Properties>
</file>