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5235F1-080D-43BA-B8FF-10A177BD89E6}">
  <a:tblStyle styleId="{825235F1-080D-43BA-B8FF-10A177BD89E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f7e00876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f7e00876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f7e00876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f7e00876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f7e00876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f7e00876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f7e00876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f7e00876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f7e00876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f7e00876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bf7e00876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f7e00876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f7e00876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f7e00876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f7e00876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f7e00876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f7e00876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f7e00876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f7e00876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bf7e00876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f7e0087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f7e0087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bf7e0087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bf7e0087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f7e0087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f7e0087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f7e00876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f7e00876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bf7e00876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bf7e00876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f7e00876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f7e00876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f7e00876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f7e00876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f7e00876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f7e00876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PROJECT REPORT</a:t>
            </a:r>
            <a:endParaRPr/>
          </a:p>
          <a:p>
            <a:pPr indent="0" lvl="0" marL="0" rtl="0" algn="ctr">
              <a:spcBef>
                <a:spcPts val="0"/>
              </a:spcBef>
              <a:spcAft>
                <a:spcPts val="0"/>
              </a:spcAft>
              <a:buNone/>
            </a:pPr>
            <a:r>
              <a:rPr lang="en"/>
              <a:t>TRAVEL PLAN GENERATOR</a:t>
            </a:r>
            <a:endParaRPr/>
          </a:p>
        </p:txBody>
      </p:sp>
      <p:sp>
        <p:nvSpPr>
          <p:cNvPr id="55" name="Google Shape;55;p13"/>
          <p:cNvSpPr txBox="1"/>
          <p:nvPr>
            <p:ph idx="1" type="subTitle"/>
          </p:nvPr>
        </p:nvSpPr>
        <p:spPr>
          <a:xfrm>
            <a:off x="311700" y="3368925"/>
            <a:ext cx="8520600" cy="792600"/>
          </a:xfrm>
          <a:prstGeom prst="rect">
            <a:avLst/>
          </a:prstGeom>
        </p:spPr>
        <p:txBody>
          <a:bodyPr anchorCtr="0" anchor="t"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lang="en" sz="2000">
                <a:solidFill>
                  <a:schemeClr val="dk1"/>
                </a:solidFill>
              </a:rPr>
              <a:t>                                                                               Dinesh Akurathi (da831)</a:t>
            </a:r>
            <a:endParaRPr sz="2000">
              <a:solidFill>
                <a:schemeClr val="dk1"/>
              </a:solidFill>
            </a:endParaRPr>
          </a:p>
          <a:p>
            <a:pPr indent="0" lvl="0" marL="0" rtl="0" algn="ctr">
              <a:lnSpc>
                <a:spcPct val="107916"/>
              </a:lnSpc>
              <a:spcBef>
                <a:spcPts val="800"/>
              </a:spcBef>
              <a:spcAft>
                <a:spcPts val="0"/>
              </a:spcAft>
              <a:buClr>
                <a:schemeClr val="dk1"/>
              </a:buClr>
              <a:buSzPts val="1100"/>
              <a:buFont typeface="Arial"/>
              <a:buNone/>
            </a:pPr>
            <a:r>
              <a:rPr lang="en" sz="2000">
                <a:solidFill>
                  <a:schemeClr val="dk1"/>
                </a:solidFill>
              </a:rPr>
              <a:t>                                                                          Hittishi Kurlagunda (hk919)</a:t>
            </a:r>
            <a:endParaRPr sz="2000">
              <a:solidFill>
                <a:schemeClr val="dk1"/>
              </a:solidFill>
            </a:endParaRPr>
          </a:p>
          <a:p>
            <a:pPr indent="0" lvl="0" marL="0" rtl="0" algn="ctr">
              <a:lnSpc>
                <a:spcPct val="107916"/>
              </a:lnSpc>
              <a:spcBef>
                <a:spcPts val="800"/>
              </a:spcBef>
              <a:spcAft>
                <a:spcPts val="800"/>
              </a:spcAft>
              <a:buClr>
                <a:schemeClr val="dk1"/>
              </a:buClr>
              <a:buSzPts val="1100"/>
              <a:buFont typeface="Arial"/>
              <a:buNone/>
            </a:pPr>
            <a:r>
              <a:rPr lang="en" sz="2000">
                <a:solidFill>
                  <a:schemeClr val="dk1"/>
                </a:solidFill>
              </a:rPr>
              <a:t>                                                                             Srija Maddineni (sm2780)</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5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70" u="sng"/>
              <a:t>Algorithm without using MST</a:t>
            </a:r>
            <a:endParaRPr b="1" sz="2070" u="sng"/>
          </a:p>
          <a:p>
            <a:pPr indent="0" lvl="0" marL="0" rtl="0" algn="l">
              <a:spcBef>
                <a:spcPts val="0"/>
              </a:spcBef>
              <a:spcAft>
                <a:spcPts val="0"/>
              </a:spcAft>
              <a:buClr>
                <a:schemeClr val="dk1"/>
              </a:buClr>
              <a:buSzPts val="990"/>
              <a:buFont typeface="Arial"/>
              <a:buNone/>
            </a:pPr>
            <a:r>
              <a:rPr b="1" lang="en" sz="2070" u="sng"/>
              <a:t>A*</a:t>
            </a:r>
            <a:endParaRPr b="1" sz="2070" u="sng"/>
          </a:p>
        </p:txBody>
      </p:sp>
      <p:sp>
        <p:nvSpPr>
          <p:cNvPr id="110" name="Google Shape;110;p22"/>
          <p:cNvSpPr txBox="1"/>
          <p:nvPr>
            <p:ph idx="1" type="body"/>
          </p:nvPr>
        </p:nvSpPr>
        <p:spPr>
          <a:xfrm>
            <a:off x="311700" y="1007775"/>
            <a:ext cx="8520600" cy="356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It is a searching algorithm that is used to find the shortest path between an initial and a final point.</a:t>
            </a:r>
            <a:endParaRPr sz="1500">
              <a:solidFill>
                <a:schemeClr val="dk1"/>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 sz="1500">
                <a:solidFill>
                  <a:schemeClr val="dk1"/>
                </a:solidFill>
                <a:highlight>
                  <a:srgbClr val="FFFFFF"/>
                </a:highlight>
              </a:rPr>
              <a:t>It is a handy algorithm that is often used for map traversal to find the shortest path to be taken. A* was initially designed as a graph traversal problem, to help build a robot that can find its own course. It still remains a widely popular algorithm for graph traversal.</a:t>
            </a:r>
            <a:endParaRPr sz="1500">
              <a:solidFill>
                <a:schemeClr val="dk1"/>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 sz="1500">
                <a:solidFill>
                  <a:schemeClr val="dk1"/>
                </a:solidFill>
                <a:highlight>
                  <a:srgbClr val="FFFFFF"/>
                </a:highlight>
              </a:rPr>
              <a:t>It searches for shorter paths first, thus making it an optimal and complete algorithm. An optimal algorithm will find the least cost outcome for a problem, while a complete algorithm finds all the possible outcomes of a problem.</a:t>
            </a:r>
            <a:endParaRPr sz="1500">
              <a:solidFill>
                <a:schemeClr val="dk1"/>
              </a:solidFill>
              <a:highlight>
                <a:srgbClr val="FFFFFF"/>
              </a:highlight>
            </a:endParaRPr>
          </a:p>
          <a:p>
            <a:pPr indent="0" lvl="0" marL="0" rtl="0" algn="l">
              <a:lnSpc>
                <a:spcPct val="115000"/>
              </a:lnSpc>
              <a:spcBef>
                <a:spcPts val="2000"/>
              </a:spcBef>
              <a:spcAft>
                <a:spcPts val="2000"/>
              </a:spcAft>
              <a:buClr>
                <a:schemeClr val="dk1"/>
              </a:buClr>
              <a:buSzPts val="1100"/>
              <a:buFont typeface="Arial"/>
              <a:buNone/>
            </a:pPr>
            <a:r>
              <a:rPr lang="en" sz="1500">
                <a:solidFill>
                  <a:schemeClr val="dk1"/>
                </a:solidFill>
                <a:highlight>
                  <a:srgbClr val="FFFFFF"/>
                </a:highlight>
              </a:rPr>
              <a:t>Another aspect that makes A* so powerful is the use of weighted graphs in its implementation. A weighted graph uses numbers to represent the cost of taking each path or course of action. This means that the algorithms can take the path with the least cost, and find the best route in terms of distance and time.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000" u="sng">
                <a:highlight>
                  <a:srgbClr val="FFFFFF"/>
                </a:highlight>
              </a:rPr>
              <a:t>Pseudo code example of A* algorithm built of greedy algorithm</a:t>
            </a:r>
            <a:r>
              <a:rPr b="1" lang="en" sz="2000">
                <a:highlight>
                  <a:srgbClr val="FFFFFF"/>
                </a:highlight>
              </a:rPr>
              <a:t> :</a:t>
            </a:r>
            <a:endParaRPr sz="2000"/>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open_list, closed_list = empty list of possible positions</a:t>
            </a:r>
            <a:endParaRPr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 adjacent_value=0</a:t>
            </a:r>
            <a:endParaRPr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 next_position=null</a:t>
            </a:r>
            <a:endParaRPr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 push start_position to open_list</a:t>
            </a:r>
            <a:endParaRPr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 while open_list is not empty</a:t>
            </a:r>
            <a:endParaRPr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   current node = pop open_list </a:t>
            </a:r>
            <a:endParaRPr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   for each adjacent position of current_node (ap_current) with value (av_current)</a:t>
            </a:r>
            <a:endParaRPr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     if adjacent_value is less than av_current or ap_current is in closed_list</a:t>
            </a:r>
            <a:endParaRPr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       adjacent_value= av_current</a:t>
            </a:r>
            <a:endParaRPr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       next_position= ap_current</a:t>
            </a:r>
            <a:endParaRPr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     push ap_current to closed_list</a:t>
            </a:r>
            <a:endParaRPr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   push next_position to open_list</a:t>
            </a:r>
            <a:endParaRPr sz="150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aphicFrame>
        <p:nvGraphicFramePr>
          <p:cNvPr id="121" name="Google Shape;121;p24"/>
          <p:cNvGraphicFramePr/>
          <p:nvPr/>
        </p:nvGraphicFramePr>
        <p:xfrm>
          <a:off x="204100" y="304788"/>
          <a:ext cx="3000000" cy="3000000"/>
        </p:xfrm>
        <a:graphic>
          <a:graphicData uri="http://schemas.openxmlformats.org/drawingml/2006/table">
            <a:tbl>
              <a:tblPr>
                <a:noFill/>
                <a:tableStyleId>{825235F1-080D-43BA-B8FF-10A177BD89E6}</a:tableStyleId>
              </a:tblPr>
              <a:tblGrid>
                <a:gridCol w="4255350"/>
                <a:gridCol w="4255350"/>
              </a:tblGrid>
              <a:tr h="12700">
                <a:tc>
                  <a:txBody>
                    <a:bodyPr/>
                    <a:lstStyle/>
                    <a:p>
                      <a:pPr indent="0" lvl="0" marL="0" rtl="0" algn="ctr">
                        <a:spcBef>
                          <a:spcPts val="0"/>
                        </a:spcBef>
                        <a:spcAft>
                          <a:spcPts val="0"/>
                        </a:spcAft>
                        <a:buNone/>
                      </a:pPr>
                      <a:r>
                        <a:rPr b="1" lang="en" sz="1100" u="sng">
                          <a:highlight>
                            <a:srgbClr val="FFFFFF"/>
                          </a:highlight>
                        </a:rPr>
                        <a:t>Prim’s Algorithm</a:t>
                      </a:r>
                      <a:endParaRPr b="1" sz="1100" u="sng">
                        <a:highlight>
                          <a:srgbClr val="FFFFFF"/>
                        </a:highlight>
                      </a:endParaRPr>
                    </a:p>
                  </a:txBody>
                  <a:tcPr marT="63500" marB="63500" marR="63500" marL="63500"/>
                </a:tc>
                <a:tc>
                  <a:txBody>
                    <a:bodyPr/>
                    <a:lstStyle/>
                    <a:p>
                      <a:pPr indent="0" lvl="0" marL="0" rtl="0" algn="ctr">
                        <a:spcBef>
                          <a:spcPts val="0"/>
                        </a:spcBef>
                        <a:spcAft>
                          <a:spcPts val="0"/>
                        </a:spcAft>
                        <a:buNone/>
                      </a:pPr>
                      <a:r>
                        <a:rPr b="1" lang="en" sz="1100" u="sng">
                          <a:highlight>
                            <a:srgbClr val="FFFFFF"/>
                          </a:highlight>
                        </a:rPr>
                        <a:t>Kruskal’s Algorithm</a:t>
                      </a:r>
                      <a:endParaRPr b="1" sz="1100" u="sng">
                        <a:highlight>
                          <a:srgbClr val="FFFFFF"/>
                        </a:highlight>
                      </a:endParaRPr>
                    </a:p>
                  </a:txBody>
                  <a:tcPr marT="63500" marB="63500" marR="63500" marL="63500"/>
                </a:tc>
              </a:tr>
              <a:tr h="12700">
                <a:tc>
                  <a:txBody>
                    <a:bodyPr/>
                    <a:lstStyle/>
                    <a:p>
                      <a:pPr indent="0" lvl="0" marL="0" rtl="0" algn="l">
                        <a:lnSpc>
                          <a:spcPct val="115000"/>
                        </a:lnSpc>
                        <a:spcBef>
                          <a:spcPts val="0"/>
                        </a:spcBef>
                        <a:spcAft>
                          <a:spcPts val="0"/>
                        </a:spcAft>
                        <a:buNone/>
                      </a:pPr>
                      <a:r>
                        <a:rPr lang="en" sz="1100">
                          <a:highlight>
                            <a:srgbClr val="FFFFFF"/>
                          </a:highlight>
                        </a:rPr>
                        <a:t>It starts to build the Minimum Spanning Tree from any vertex in the graph.</a:t>
                      </a:r>
                      <a:endParaRPr sz="1100">
                        <a:highlight>
                          <a:srgbClr val="FFFFFF"/>
                        </a:highlight>
                      </a:endParaRPr>
                    </a:p>
                  </a:txBody>
                  <a:tcPr marT="63500" marB="63500" marR="63500" marL="63500"/>
                </a:tc>
                <a:tc>
                  <a:txBody>
                    <a:bodyPr/>
                    <a:lstStyle/>
                    <a:p>
                      <a:pPr indent="0" lvl="0" marL="0" rtl="0" algn="l">
                        <a:spcBef>
                          <a:spcPts val="0"/>
                        </a:spcBef>
                        <a:spcAft>
                          <a:spcPts val="0"/>
                        </a:spcAft>
                        <a:buNone/>
                      </a:pPr>
                      <a:r>
                        <a:rPr lang="en" sz="1100">
                          <a:highlight>
                            <a:srgbClr val="FFFFFF"/>
                          </a:highlight>
                        </a:rPr>
                        <a:t>It starts to build the Minimum Spanning Tree from the vertex carrying minimum weight in the graph.</a:t>
                      </a:r>
                      <a:endParaRPr sz="1100">
                        <a:highlight>
                          <a:srgbClr val="FFFFFF"/>
                        </a:highlight>
                      </a:endParaRPr>
                    </a:p>
                  </a:txBody>
                  <a:tcPr marT="63500" marB="63500" marR="63500" marL="63500"/>
                </a:tc>
              </a:tr>
              <a:tr h="599125">
                <a:tc>
                  <a:txBody>
                    <a:bodyPr/>
                    <a:lstStyle/>
                    <a:p>
                      <a:pPr indent="0" lvl="0" marL="0" rtl="0" algn="l">
                        <a:spcBef>
                          <a:spcPts val="0"/>
                        </a:spcBef>
                        <a:spcAft>
                          <a:spcPts val="0"/>
                        </a:spcAft>
                        <a:buNone/>
                      </a:pPr>
                      <a:r>
                        <a:rPr lang="en" sz="1100">
                          <a:highlight>
                            <a:srgbClr val="FFFFFF"/>
                          </a:highlight>
                        </a:rPr>
                        <a:t>It traverses one node more than one time to get the minimum distance.</a:t>
                      </a:r>
                      <a:endParaRPr sz="1100">
                        <a:highlight>
                          <a:srgbClr val="FFFFFF"/>
                        </a:highlight>
                      </a:endParaRPr>
                    </a:p>
                  </a:txBody>
                  <a:tcPr marT="63500" marB="63500" marR="63500" marL="63500"/>
                </a:tc>
                <a:tc>
                  <a:txBody>
                    <a:bodyPr/>
                    <a:lstStyle/>
                    <a:p>
                      <a:pPr indent="0" lvl="0" marL="0" rtl="0" algn="l">
                        <a:spcBef>
                          <a:spcPts val="0"/>
                        </a:spcBef>
                        <a:spcAft>
                          <a:spcPts val="0"/>
                        </a:spcAft>
                        <a:buNone/>
                      </a:pPr>
                      <a:r>
                        <a:rPr lang="en" sz="1100">
                          <a:highlight>
                            <a:srgbClr val="FFFFFF"/>
                          </a:highlight>
                        </a:rPr>
                        <a:t>It traverses one node only once.</a:t>
                      </a:r>
                      <a:endParaRPr sz="1100">
                        <a:highlight>
                          <a:srgbClr val="FFFFFF"/>
                        </a:highlight>
                      </a:endParaRPr>
                    </a:p>
                  </a:txBody>
                  <a:tcPr marT="63500" marB="63500" marR="63500" marL="63500"/>
                </a:tc>
              </a:tr>
              <a:tr h="12700">
                <a:tc>
                  <a:txBody>
                    <a:bodyPr/>
                    <a:lstStyle/>
                    <a:p>
                      <a:pPr indent="0" lvl="0" marL="0" rtl="0" algn="l">
                        <a:spcBef>
                          <a:spcPts val="0"/>
                        </a:spcBef>
                        <a:spcAft>
                          <a:spcPts val="0"/>
                        </a:spcAft>
                        <a:buNone/>
                      </a:pPr>
                      <a:r>
                        <a:rPr lang="en" sz="1100">
                          <a:highlight>
                            <a:srgbClr val="FFFFFF"/>
                          </a:highlight>
                        </a:rPr>
                        <a:t>Prim’s Algorithm has a time complexity of O(V²), V being the number of vertices and can be improved up to O(E log V) using Fibonacci heaps.</a:t>
                      </a:r>
                      <a:endParaRPr sz="1100">
                        <a:highlight>
                          <a:srgbClr val="FFFFFF"/>
                        </a:highlight>
                      </a:endParaRPr>
                    </a:p>
                  </a:txBody>
                  <a:tcPr marT="63500" marB="63500" marR="63500" marL="63500"/>
                </a:tc>
                <a:tc>
                  <a:txBody>
                    <a:bodyPr/>
                    <a:lstStyle/>
                    <a:p>
                      <a:pPr indent="0" lvl="0" marL="0" rtl="0" algn="l">
                        <a:spcBef>
                          <a:spcPts val="0"/>
                        </a:spcBef>
                        <a:spcAft>
                          <a:spcPts val="0"/>
                        </a:spcAft>
                        <a:buNone/>
                      </a:pPr>
                      <a:r>
                        <a:rPr lang="en" sz="1100">
                          <a:highlight>
                            <a:srgbClr val="FFFFFF"/>
                          </a:highlight>
                        </a:rPr>
                        <a:t>Kruskal’s algorithm’s time complexity is O(E log V), V being the number of vertices.</a:t>
                      </a:r>
                      <a:endParaRPr sz="1100">
                        <a:highlight>
                          <a:srgbClr val="FFFFFF"/>
                        </a:highlight>
                      </a:endParaRPr>
                    </a:p>
                  </a:txBody>
                  <a:tcPr marT="63500" marB="63500" marR="63500" marL="63500"/>
                </a:tc>
              </a:tr>
              <a:tr h="12700">
                <a:tc>
                  <a:txBody>
                    <a:bodyPr/>
                    <a:lstStyle/>
                    <a:p>
                      <a:pPr indent="0" lvl="0" marL="0" rtl="0" algn="l">
                        <a:spcBef>
                          <a:spcPts val="0"/>
                        </a:spcBef>
                        <a:spcAft>
                          <a:spcPts val="0"/>
                        </a:spcAft>
                        <a:buNone/>
                      </a:pPr>
                      <a:r>
                        <a:rPr lang="en" sz="1100">
                          <a:highlight>
                            <a:srgbClr val="FFFFFF"/>
                          </a:highlight>
                        </a:rPr>
                        <a:t>Prim’s algorithm gives connected components as well as it works only on connected graphs.</a:t>
                      </a:r>
                      <a:endParaRPr sz="1100">
                        <a:highlight>
                          <a:srgbClr val="FFFFFF"/>
                        </a:highlight>
                      </a:endParaRPr>
                    </a:p>
                  </a:txBody>
                  <a:tcPr marT="63500" marB="63500" marR="63500" marL="63500"/>
                </a:tc>
                <a:tc>
                  <a:txBody>
                    <a:bodyPr/>
                    <a:lstStyle/>
                    <a:p>
                      <a:pPr indent="0" lvl="0" marL="0" rtl="0" algn="l">
                        <a:spcBef>
                          <a:spcPts val="0"/>
                        </a:spcBef>
                        <a:spcAft>
                          <a:spcPts val="0"/>
                        </a:spcAft>
                        <a:buNone/>
                      </a:pPr>
                      <a:r>
                        <a:rPr lang="en" sz="1100">
                          <a:highlight>
                            <a:srgbClr val="FFFFFF"/>
                          </a:highlight>
                        </a:rPr>
                        <a:t>Kruskal’s algorithm can generate forest(disconnected components) at any instant as well as it can work on disconnected components.</a:t>
                      </a:r>
                      <a:endParaRPr sz="1100">
                        <a:highlight>
                          <a:srgbClr val="FFFFFF"/>
                        </a:highlight>
                      </a:endParaRPr>
                    </a:p>
                  </a:txBody>
                  <a:tcPr marT="63500" marB="63500" marR="63500" marL="63500"/>
                </a:tc>
              </a:tr>
              <a:tr h="12700">
                <a:tc>
                  <a:txBody>
                    <a:bodyPr/>
                    <a:lstStyle/>
                    <a:p>
                      <a:pPr indent="0" lvl="0" marL="0" rtl="0" algn="l">
                        <a:spcBef>
                          <a:spcPts val="0"/>
                        </a:spcBef>
                        <a:spcAft>
                          <a:spcPts val="0"/>
                        </a:spcAft>
                        <a:buNone/>
                      </a:pPr>
                      <a:r>
                        <a:rPr lang="en" sz="1100">
                          <a:highlight>
                            <a:srgbClr val="FFFFFF"/>
                          </a:highlight>
                        </a:rPr>
                        <a:t>Prim’s algorithm runs faster in dense graphs.</a:t>
                      </a:r>
                      <a:endParaRPr sz="1100">
                        <a:highlight>
                          <a:srgbClr val="FFFFFF"/>
                        </a:highlight>
                      </a:endParaRPr>
                    </a:p>
                  </a:txBody>
                  <a:tcPr marT="63500" marB="63500" marR="63500" marL="63500"/>
                </a:tc>
                <a:tc>
                  <a:txBody>
                    <a:bodyPr/>
                    <a:lstStyle/>
                    <a:p>
                      <a:pPr indent="0" lvl="0" marL="0" rtl="0" algn="l">
                        <a:spcBef>
                          <a:spcPts val="0"/>
                        </a:spcBef>
                        <a:spcAft>
                          <a:spcPts val="0"/>
                        </a:spcAft>
                        <a:buNone/>
                      </a:pPr>
                      <a:r>
                        <a:rPr lang="en" sz="1100">
                          <a:highlight>
                            <a:srgbClr val="FFFFFF"/>
                          </a:highlight>
                        </a:rPr>
                        <a:t>Kruskal’s algorithm runs faster in sparse graphs.</a:t>
                      </a:r>
                      <a:endParaRPr sz="1100">
                        <a:highlight>
                          <a:srgbClr val="FFFFFF"/>
                        </a:highlight>
                      </a:endParaRPr>
                    </a:p>
                  </a:txBody>
                  <a:tcPr marT="63500" marB="63500" marR="63500" marL="63500"/>
                </a:tc>
              </a:tr>
              <a:tr h="12700">
                <a:tc>
                  <a:txBody>
                    <a:bodyPr/>
                    <a:lstStyle/>
                    <a:p>
                      <a:pPr indent="0" lvl="0" marL="0" rtl="0" algn="l">
                        <a:spcBef>
                          <a:spcPts val="0"/>
                        </a:spcBef>
                        <a:spcAft>
                          <a:spcPts val="0"/>
                        </a:spcAft>
                        <a:buNone/>
                      </a:pPr>
                      <a:r>
                        <a:rPr lang="en" sz="1100">
                          <a:highlight>
                            <a:srgbClr val="FFFFFF"/>
                          </a:highlight>
                        </a:rPr>
                        <a:t>It generates the minimum spanning tree starting from the root vertex.</a:t>
                      </a:r>
                      <a:endParaRPr sz="1100">
                        <a:highlight>
                          <a:srgbClr val="FFFFFF"/>
                        </a:highlight>
                      </a:endParaRPr>
                    </a:p>
                  </a:txBody>
                  <a:tcPr marT="63500" marB="63500" marR="63500" marL="63500"/>
                </a:tc>
                <a:tc>
                  <a:txBody>
                    <a:bodyPr/>
                    <a:lstStyle/>
                    <a:p>
                      <a:pPr indent="0" lvl="0" marL="0" rtl="0" algn="l">
                        <a:spcBef>
                          <a:spcPts val="0"/>
                        </a:spcBef>
                        <a:spcAft>
                          <a:spcPts val="0"/>
                        </a:spcAft>
                        <a:buNone/>
                      </a:pPr>
                      <a:r>
                        <a:rPr lang="en" sz="1100">
                          <a:highlight>
                            <a:srgbClr val="FFFFFF"/>
                          </a:highlight>
                        </a:rPr>
                        <a:t>It generates the minimum spanning tree starting from the least weighted edge.</a:t>
                      </a:r>
                      <a:endParaRPr sz="1100">
                        <a:highlight>
                          <a:srgbClr val="FFFFFF"/>
                        </a:highlight>
                      </a:endParaRPr>
                    </a:p>
                  </a:txBody>
                  <a:tcPr marT="63500" marB="63500" marR="63500" marL="63500"/>
                </a:tc>
              </a:tr>
              <a:tr h="12700">
                <a:tc>
                  <a:txBody>
                    <a:bodyPr/>
                    <a:lstStyle/>
                    <a:p>
                      <a:pPr indent="0" lvl="0" marL="0" rtl="0" algn="l">
                        <a:spcBef>
                          <a:spcPts val="0"/>
                        </a:spcBef>
                        <a:spcAft>
                          <a:spcPts val="0"/>
                        </a:spcAft>
                        <a:buNone/>
                      </a:pPr>
                      <a:r>
                        <a:rPr lang="en" sz="1100">
                          <a:highlight>
                            <a:srgbClr val="FFFFFF"/>
                          </a:highlight>
                        </a:rPr>
                        <a:t>Applications of prim’s algorithm are Travelling Salesman Problem, Network for roads and Rail tracks connecting all the cities etc.</a:t>
                      </a:r>
                      <a:endParaRPr sz="1100">
                        <a:highlight>
                          <a:srgbClr val="FFFFFF"/>
                        </a:highlight>
                      </a:endParaRPr>
                    </a:p>
                  </a:txBody>
                  <a:tcPr marT="63500" marB="63500" marR="63500" marL="63500"/>
                </a:tc>
                <a:tc>
                  <a:txBody>
                    <a:bodyPr/>
                    <a:lstStyle/>
                    <a:p>
                      <a:pPr indent="0" lvl="0" marL="0" rtl="0" algn="l">
                        <a:spcBef>
                          <a:spcPts val="0"/>
                        </a:spcBef>
                        <a:spcAft>
                          <a:spcPts val="0"/>
                        </a:spcAft>
                        <a:buNone/>
                      </a:pPr>
                      <a:r>
                        <a:rPr lang="en" sz="1100">
                          <a:highlight>
                            <a:srgbClr val="FFFFFF"/>
                          </a:highlight>
                        </a:rPr>
                        <a:t>Applications of Kruskal algorithm are LAN connection, TV Network etc.</a:t>
                      </a:r>
                      <a:endParaRPr sz="1100">
                        <a:highlight>
                          <a:srgbClr val="FFFFFF"/>
                        </a:highlight>
                      </a:endParaRPr>
                    </a:p>
                  </a:txBody>
                  <a:tcPr marT="63500" marB="63500" marR="63500" marL="63500"/>
                </a:tc>
              </a:tr>
              <a:tr h="673225">
                <a:tc>
                  <a:txBody>
                    <a:bodyPr/>
                    <a:lstStyle/>
                    <a:p>
                      <a:pPr indent="0" lvl="0" marL="0" rtl="0" algn="l">
                        <a:spcBef>
                          <a:spcPts val="0"/>
                        </a:spcBef>
                        <a:spcAft>
                          <a:spcPts val="0"/>
                        </a:spcAft>
                        <a:buNone/>
                      </a:pPr>
                      <a:r>
                        <a:rPr lang="en" sz="1100">
                          <a:highlight>
                            <a:srgbClr val="FFFFFF"/>
                          </a:highlight>
                        </a:rPr>
                        <a:t>Prim’s algorithm prefers list data structures.</a:t>
                      </a:r>
                      <a:endParaRPr sz="1100">
                        <a:highlight>
                          <a:srgbClr val="FFFFFF"/>
                        </a:highlight>
                      </a:endParaRPr>
                    </a:p>
                  </a:txBody>
                  <a:tcPr marT="63500" marB="63500" marR="63500" marL="63500"/>
                </a:tc>
                <a:tc>
                  <a:txBody>
                    <a:bodyPr/>
                    <a:lstStyle/>
                    <a:p>
                      <a:pPr indent="0" lvl="0" marL="0" rtl="0" algn="l">
                        <a:spcBef>
                          <a:spcPts val="0"/>
                        </a:spcBef>
                        <a:spcAft>
                          <a:spcPts val="0"/>
                        </a:spcAft>
                        <a:buNone/>
                      </a:pPr>
                      <a:r>
                        <a:rPr lang="en" sz="1100">
                          <a:highlight>
                            <a:srgbClr val="FFFFFF"/>
                          </a:highlight>
                        </a:rPr>
                        <a:t>Kruskal’s algorithm prefers heap data structures.</a:t>
                      </a:r>
                      <a:endParaRPr sz="1100">
                        <a:highlight>
                          <a:srgbClr val="FFFFFF"/>
                        </a:highlight>
                      </a:endParaRPr>
                    </a:p>
                  </a:txBody>
                  <a:tcPr marT="63500" marB="63500" marR="63500" marL="63500"/>
                </a:tc>
              </a:tr>
            </a:tbl>
          </a:graphicData>
        </a:graphic>
      </p:graphicFrame>
      <p:sp>
        <p:nvSpPr>
          <p:cNvPr id="122" name="Google Shape;122;p24"/>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highlight>
                  <a:srgbClr val="FFFFFF"/>
                </a:highlight>
              </a:rPr>
              <a:t>       </a:t>
            </a:r>
            <a:endParaRPr sz="1100">
              <a:highlight>
                <a:srgbClr val="FFFFFF"/>
              </a:highlight>
            </a:endParaRPr>
          </a:p>
          <a:p>
            <a:pPr indent="0" lvl="0" marL="0" rtl="0" algn="l">
              <a:lnSpc>
                <a:spcPct val="107916"/>
              </a:lnSpc>
              <a:spcBef>
                <a:spcPts val="0"/>
              </a:spcBef>
              <a:spcAft>
                <a:spcPts val="80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u="sng"/>
              <a:t>Implementation</a:t>
            </a:r>
            <a:endParaRPr b="1" sz="2300" u="sng"/>
          </a:p>
          <a:p>
            <a:pPr indent="0" lvl="0" marL="0" rtl="0" algn="l">
              <a:spcBef>
                <a:spcPts val="0"/>
              </a:spcBef>
              <a:spcAft>
                <a:spcPts val="0"/>
              </a:spcAft>
              <a:buClr>
                <a:schemeClr val="dk1"/>
              </a:buClr>
              <a:buSzPts val="1100"/>
              <a:buFont typeface="Arial"/>
              <a:buNone/>
            </a:pPr>
            <a:r>
              <a:t/>
            </a:r>
            <a:endParaRPr b="1" sz="1300" u="sng"/>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300" u="sng">
                <a:solidFill>
                  <a:schemeClr val="dk1"/>
                </a:solidFill>
              </a:rPr>
              <a:t>def make_graph()</a:t>
            </a:r>
            <a:r>
              <a:rPr b="1" lang="en" sz="1300">
                <a:solidFill>
                  <a:schemeClr val="dk1"/>
                </a:solidFill>
              </a:rPr>
              <a:t>:</a:t>
            </a:r>
            <a:endParaRPr b="1" sz="13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b="1" sz="13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sz="1300">
                <a:solidFill>
                  <a:schemeClr val="dk1"/>
                </a:solidFill>
              </a:rPr>
              <a:t>It takes the list representation of cities and distances between them and makes a graph, to implement variants of BFS algorithms.</a:t>
            </a:r>
            <a:endParaRPr sz="13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300">
              <a:solidFill>
                <a:schemeClr val="dk1"/>
              </a:solidFill>
            </a:endParaRPr>
          </a:p>
          <a:p>
            <a:pPr indent="0" lvl="0" marL="457200" rtl="0" algn="l">
              <a:lnSpc>
                <a:spcPct val="100000"/>
              </a:lnSpc>
              <a:spcBef>
                <a:spcPts val="0"/>
              </a:spcBef>
              <a:spcAft>
                <a:spcPts val="0"/>
              </a:spcAft>
              <a:buNone/>
            </a:pPr>
            <a:r>
              <a:rPr lang="en" sz="1300">
                <a:solidFill>
                  <a:schemeClr val="dk1"/>
                </a:solidFill>
              </a:rPr>
              <a:t>Here we use prim’s algorithm and kruskal’s algorithm, which uses minimum spanning trees out of the given graph to find the shortest path.</a:t>
            </a:r>
            <a:endParaRPr sz="1300">
              <a:solidFill>
                <a:schemeClr val="dk1"/>
              </a:solidFill>
            </a:endParaRPr>
          </a:p>
          <a:p>
            <a:pPr indent="0" lvl="0" marL="457200" rtl="0" algn="l">
              <a:lnSpc>
                <a:spcPct val="100000"/>
              </a:lnSpc>
              <a:spcBef>
                <a:spcPts val="0"/>
              </a:spcBef>
              <a:spcAft>
                <a:spcPts val="0"/>
              </a:spcAft>
              <a:buNone/>
            </a:pPr>
            <a:r>
              <a:t/>
            </a:r>
            <a:endParaRPr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129" name="Google Shape;129;p25"/>
          <p:cNvPicPr preferRelativeResize="0"/>
          <p:nvPr/>
        </p:nvPicPr>
        <p:blipFill>
          <a:blip r:embed="rId3">
            <a:alphaModFix/>
          </a:blip>
          <a:stretch>
            <a:fillRect/>
          </a:stretch>
        </p:blipFill>
        <p:spPr>
          <a:xfrm>
            <a:off x="1573975" y="2685350"/>
            <a:ext cx="5734050" cy="2257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
              <a:t>.</a:t>
            </a:r>
            <a:endParaRPr sz="100"/>
          </a:p>
        </p:txBody>
      </p:sp>
      <p:sp>
        <p:nvSpPr>
          <p:cNvPr id="135" name="Google Shape;135;p26"/>
          <p:cNvSpPr txBox="1"/>
          <p:nvPr>
            <p:ph idx="1" type="body"/>
          </p:nvPr>
        </p:nvSpPr>
        <p:spPr>
          <a:xfrm>
            <a:off x="182450" y="22532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300" u="sng">
                <a:solidFill>
                  <a:schemeClr val="dk1"/>
                </a:solidFill>
              </a:rPr>
              <a:t>def krushkal(graph)</a:t>
            </a:r>
            <a:r>
              <a:rPr b="1" lang="en" sz="1300">
                <a:solidFill>
                  <a:schemeClr val="dk1"/>
                </a:solidFill>
              </a:rPr>
              <a:t>:</a:t>
            </a:r>
            <a:endParaRPr b="1" sz="13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b="1" sz="1100">
              <a:solidFill>
                <a:schemeClr val="dk1"/>
              </a:solidFill>
            </a:endParaRPr>
          </a:p>
          <a:p>
            <a:pPr indent="0" lvl="0" marL="457200" rtl="0" algn="l">
              <a:lnSpc>
                <a:spcPct val="100000"/>
              </a:lnSpc>
              <a:spcBef>
                <a:spcPts val="0"/>
              </a:spcBef>
              <a:spcAft>
                <a:spcPts val="0"/>
              </a:spcAft>
              <a:buNone/>
            </a:pPr>
            <a:r>
              <a:rPr lang="en" sz="1100">
                <a:solidFill>
                  <a:schemeClr val="dk1"/>
                </a:solidFill>
              </a:rPr>
              <a:t>This function calculates the MST of the graph and finds the shortest path in the MST tree to give a path from source to destination.</a:t>
            </a:r>
            <a:endParaRPr sz="1100">
              <a:solidFill>
                <a:schemeClr val="dk1"/>
              </a:solidFill>
            </a:endParaRPr>
          </a:p>
          <a:p>
            <a:pPr indent="0" lvl="0" marL="457200" rtl="0" algn="l">
              <a:lnSpc>
                <a:spcPct val="100000"/>
              </a:lnSpc>
              <a:spcBef>
                <a:spcPts val="0"/>
              </a:spcBef>
              <a:spcAft>
                <a:spcPts val="0"/>
              </a:spcAft>
              <a:buNone/>
            </a:pPr>
            <a:r>
              <a:t/>
            </a:r>
            <a:endParaRPr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100">
              <a:solidFill>
                <a:schemeClr val="dk1"/>
              </a:solidFill>
            </a:endParaRPr>
          </a:p>
        </p:txBody>
      </p:sp>
      <p:pic>
        <p:nvPicPr>
          <p:cNvPr id="136" name="Google Shape;136;p26"/>
          <p:cNvPicPr preferRelativeResize="0"/>
          <p:nvPr/>
        </p:nvPicPr>
        <p:blipFill>
          <a:blip r:embed="rId3">
            <a:alphaModFix/>
          </a:blip>
          <a:stretch>
            <a:fillRect/>
          </a:stretch>
        </p:blipFill>
        <p:spPr>
          <a:xfrm>
            <a:off x="1832450" y="1017725"/>
            <a:ext cx="4724400" cy="376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
              <a:t>.</a:t>
            </a:r>
            <a:endParaRPr sz="100"/>
          </a:p>
        </p:txBody>
      </p:sp>
      <p:sp>
        <p:nvSpPr>
          <p:cNvPr id="142" name="Google Shape;142;p27"/>
          <p:cNvSpPr txBox="1"/>
          <p:nvPr>
            <p:ph idx="1" type="body"/>
          </p:nvPr>
        </p:nvSpPr>
        <p:spPr>
          <a:xfrm>
            <a:off x="221225" y="1444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300" u="sng">
                <a:solidFill>
                  <a:schemeClr val="dk1"/>
                </a:solidFill>
              </a:rPr>
              <a:t>def prims(graph)</a:t>
            </a:r>
            <a:r>
              <a:rPr b="1" lang="en" sz="1300">
                <a:solidFill>
                  <a:schemeClr val="dk1"/>
                </a:solidFill>
              </a:rPr>
              <a:t> :</a:t>
            </a:r>
            <a:endParaRPr b="1" sz="13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b="1" sz="1100">
              <a:solidFill>
                <a:schemeClr val="dk1"/>
              </a:solidFill>
            </a:endParaRPr>
          </a:p>
          <a:p>
            <a:pPr indent="0" lvl="0" marL="457200" rtl="0" algn="l">
              <a:lnSpc>
                <a:spcPct val="100000"/>
              </a:lnSpc>
              <a:spcBef>
                <a:spcPts val="0"/>
              </a:spcBef>
              <a:spcAft>
                <a:spcPts val="0"/>
              </a:spcAft>
              <a:buNone/>
            </a:pPr>
            <a:r>
              <a:rPr lang="en" sz="1400">
                <a:solidFill>
                  <a:schemeClr val="dk1"/>
                </a:solidFill>
              </a:rPr>
              <a:t>This function uses the prims algorithm, calculates the MST of the graph and finds the shortest path in the MST tree to give a path from source to destination.</a:t>
            </a:r>
            <a:endParaRPr sz="1400">
              <a:solidFill>
                <a:schemeClr val="dk1"/>
              </a:solidFill>
            </a:endParaRPr>
          </a:p>
          <a:p>
            <a:pPr indent="0" lvl="0" marL="457200" rtl="0" algn="l">
              <a:lnSpc>
                <a:spcPct val="100000"/>
              </a:lnSpc>
              <a:spcBef>
                <a:spcPts val="0"/>
              </a:spcBef>
              <a:spcAft>
                <a:spcPts val="0"/>
              </a:spcAft>
              <a:buNone/>
            </a:pPr>
            <a:r>
              <a:t/>
            </a:r>
            <a:endParaRPr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100">
              <a:solidFill>
                <a:schemeClr val="dk1"/>
              </a:solidFill>
            </a:endParaRPr>
          </a:p>
        </p:txBody>
      </p:sp>
      <p:pic>
        <p:nvPicPr>
          <p:cNvPr id="143" name="Google Shape;143;p27"/>
          <p:cNvPicPr preferRelativeResize="0"/>
          <p:nvPr/>
        </p:nvPicPr>
        <p:blipFill>
          <a:blip r:embed="rId3">
            <a:alphaModFix/>
          </a:blip>
          <a:stretch>
            <a:fillRect/>
          </a:stretch>
        </p:blipFill>
        <p:spPr>
          <a:xfrm>
            <a:off x="746875" y="1263800"/>
            <a:ext cx="4476750" cy="3000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8"/>
          <p:cNvPicPr preferRelativeResize="0"/>
          <p:nvPr/>
        </p:nvPicPr>
        <p:blipFill rotWithShape="1">
          <a:blip r:embed="rId3">
            <a:alphaModFix/>
          </a:blip>
          <a:srcRect b="-6247" l="0" r="19218" t="0"/>
          <a:stretch/>
        </p:blipFill>
        <p:spPr>
          <a:xfrm>
            <a:off x="152375" y="152400"/>
            <a:ext cx="4486275" cy="3208525"/>
          </a:xfrm>
          <a:prstGeom prst="rect">
            <a:avLst/>
          </a:prstGeom>
          <a:noFill/>
          <a:ln>
            <a:noFill/>
          </a:ln>
        </p:spPr>
      </p:pic>
      <p:pic>
        <p:nvPicPr>
          <p:cNvPr id="149" name="Google Shape;149;p28"/>
          <p:cNvPicPr preferRelativeResize="0"/>
          <p:nvPr/>
        </p:nvPicPr>
        <p:blipFill>
          <a:blip r:embed="rId4">
            <a:alphaModFix/>
          </a:blip>
          <a:stretch>
            <a:fillRect/>
          </a:stretch>
        </p:blipFill>
        <p:spPr>
          <a:xfrm>
            <a:off x="4739375" y="1638575"/>
            <a:ext cx="4200525" cy="33548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9"/>
          <p:cNvPicPr preferRelativeResize="0"/>
          <p:nvPr/>
        </p:nvPicPr>
        <p:blipFill>
          <a:blip r:embed="rId3">
            <a:alphaModFix/>
          </a:blip>
          <a:stretch>
            <a:fillRect/>
          </a:stretch>
        </p:blipFill>
        <p:spPr>
          <a:xfrm>
            <a:off x="152400" y="152400"/>
            <a:ext cx="4305300" cy="2950050"/>
          </a:xfrm>
          <a:prstGeom prst="rect">
            <a:avLst/>
          </a:prstGeom>
          <a:noFill/>
          <a:ln>
            <a:noFill/>
          </a:ln>
        </p:spPr>
      </p:pic>
      <p:pic>
        <p:nvPicPr>
          <p:cNvPr id="155" name="Google Shape;155;p29"/>
          <p:cNvPicPr preferRelativeResize="0"/>
          <p:nvPr/>
        </p:nvPicPr>
        <p:blipFill rotWithShape="1">
          <a:blip r:embed="rId4">
            <a:alphaModFix/>
          </a:blip>
          <a:srcRect b="-165" l="1594" r="9" t="2907"/>
          <a:stretch/>
        </p:blipFill>
        <p:spPr>
          <a:xfrm>
            <a:off x="4572000" y="2882750"/>
            <a:ext cx="4305300" cy="215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Outputs</a:t>
            </a:r>
            <a:r>
              <a:rPr lang="en"/>
              <a:t> :</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500" u="sng">
                <a:solidFill>
                  <a:schemeClr val="dk1"/>
                </a:solidFill>
              </a:rPr>
              <a:t>PRIMS</a:t>
            </a:r>
            <a:r>
              <a:rPr b="1" lang="en" sz="1500">
                <a:solidFill>
                  <a:schemeClr val="dk1"/>
                </a:solidFill>
              </a:rPr>
              <a:t> :</a:t>
            </a:r>
            <a:endParaRPr b="1" sz="1500">
              <a:solidFill>
                <a:schemeClr val="dk1"/>
              </a:solidFill>
            </a:endParaRPr>
          </a:p>
          <a:p>
            <a:pPr indent="0" lvl="0" marL="0" rtl="0" algn="l">
              <a:lnSpc>
                <a:spcPct val="100000"/>
              </a:lnSpc>
              <a:spcBef>
                <a:spcPts val="0"/>
              </a:spcBef>
              <a:spcAft>
                <a:spcPts val="0"/>
              </a:spcAft>
              <a:buNone/>
            </a:pPr>
            <a:r>
              <a:t/>
            </a:r>
            <a:endParaRPr b="1" sz="1500">
              <a:solidFill>
                <a:schemeClr val="dk1"/>
              </a:solidFill>
            </a:endParaRPr>
          </a:p>
          <a:p>
            <a:pPr indent="0" lvl="0" marL="0" rtl="0" algn="l">
              <a:lnSpc>
                <a:spcPct val="100000"/>
              </a:lnSpc>
              <a:spcBef>
                <a:spcPts val="0"/>
              </a:spcBef>
              <a:spcAft>
                <a:spcPts val="0"/>
              </a:spcAft>
              <a:buNone/>
            </a:pPr>
            <a:r>
              <a:t/>
            </a:r>
            <a:endParaRPr b="1" sz="1500">
              <a:solidFill>
                <a:schemeClr val="dk1"/>
              </a:solidFill>
            </a:endParaRPr>
          </a:p>
        </p:txBody>
      </p:sp>
      <p:pic>
        <p:nvPicPr>
          <p:cNvPr descr="Graphical user interface, text&#10;&#10;Description automatically generated" id="162" name="Google Shape;162;p30"/>
          <p:cNvPicPr preferRelativeResize="0"/>
          <p:nvPr/>
        </p:nvPicPr>
        <p:blipFill rotWithShape="1">
          <a:blip r:embed="rId3">
            <a:alphaModFix/>
          </a:blip>
          <a:srcRect b="2181" l="0" r="842" t="0"/>
          <a:stretch/>
        </p:blipFill>
        <p:spPr>
          <a:xfrm>
            <a:off x="466775" y="1629175"/>
            <a:ext cx="5953125" cy="222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134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u="sng"/>
              <a:t>KRUSHKAL</a:t>
            </a:r>
            <a:endParaRPr sz="1500"/>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u="sng">
              <a:solidFill>
                <a:schemeClr val="dk1"/>
              </a:solidFill>
            </a:endParaRPr>
          </a:p>
          <a:p>
            <a:pPr indent="0" lvl="0" marL="0" rtl="0" algn="l">
              <a:spcBef>
                <a:spcPts val="1200"/>
              </a:spcBef>
              <a:spcAft>
                <a:spcPts val="0"/>
              </a:spcAft>
              <a:buNone/>
            </a:pPr>
            <a:r>
              <a:t/>
            </a:r>
            <a:endParaRPr b="1" u="sng">
              <a:solidFill>
                <a:schemeClr val="dk1"/>
              </a:solidFill>
            </a:endParaRPr>
          </a:p>
          <a:p>
            <a:pPr indent="0" lvl="0" marL="0" rtl="0" algn="l">
              <a:spcBef>
                <a:spcPts val="1200"/>
              </a:spcBef>
              <a:spcAft>
                <a:spcPts val="0"/>
              </a:spcAft>
              <a:buNone/>
            </a:pPr>
            <a:r>
              <a:t/>
            </a:r>
            <a:endParaRPr b="1" u="sng">
              <a:solidFill>
                <a:schemeClr val="dk1"/>
              </a:solidFill>
            </a:endParaRPr>
          </a:p>
          <a:p>
            <a:pPr indent="0" lvl="0" marL="0" rtl="0" algn="l">
              <a:spcBef>
                <a:spcPts val="1200"/>
              </a:spcBef>
              <a:spcAft>
                <a:spcPts val="0"/>
              </a:spcAft>
              <a:buNone/>
            </a:pPr>
            <a:r>
              <a:rPr b="1" lang="en" u="sng">
                <a:solidFill>
                  <a:schemeClr val="dk1"/>
                </a:solidFill>
              </a:rPr>
              <a:t>A</a:t>
            </a:r>
            <a:r>
              <a:rPr b="1" lang="en">
                <a:solidFill>
                  <a:schemeClr val="dk1"/>
                </a:solidFill>
              </a:rPr>
              <a:t>*</a:t>
            </a:r>
            <a:endParaRPr b="1">
              <a:solidFill>
                <a:schemeClr val="dk1"/>
              </a:solidFill>
            </a:endParaRPr>
          </a:p>
          <a:p>
            <a:pPr indent="0" lvl="0" marL="0" rtl="0" algn="l">
              <a:spcBef>
                <a:spcPts val="1200"/>
              </a:spcBef>
              <a:spcAft>
                <a:spcPts val="1200"/>
              </a:spcAft>
              <a:buNone/>
            </a:pPr>
            <a:r>
              <a:t/>
            </a:r>
            <a:endParaRPr b="1">
              <a:solidFill>
                <a:schemeClr val="dk1"/>
              </a:solidFill>
            </a:endParaRPr>
          </a:p>
        </p:txBody>
      </p:sp>
      <p:pic>
        <p:nvPicPr>
          <p:cNvPr descr="Graphical user interface, text&#10;&#10;Description automatically generated" id="169" name="Google Shape;169;p31"/>
          <p:cNvPicPr preferRelativeResize="0"/>
          <p:nvPr/>
        </p:nvPicPr>
        <p:blipFill>
          <a:blip r:embed="rId3">
            <a:alphaModFix/>
          </a:blip>
          <a:stretch>
            <a:fillRect/>
          </a:stretch>
        </p:blipFill>
        <p:spPr>
          <a:xfrm>
            <a:off x="376325" y="552200"/>
            <a:ext cx="5734050" cy="2019550"/>
          </a:xfrm>
          <a:prstGeom prst="rect">
            <a:avLst/>
          </a:prstGeom>
          <a:noFill/>
          <a:ln>
            <a:noFill/>
          </a:ln>
        </p:spPr>
      </p:pic>
      <p:pic>
        <p:nvPicPr>
          <p:cNvPr id="170" name="Google Shape;170;p31"/>
          <p:cNvPicPr preferRelativeResize="0"/>
          <p:nvPr/>
        </p:nvPicPr>
        <p:blipFill>
          <a:blip r:embed="rId4">
            <a:alphaModFix/>
          </a:blip>
          <a:stretch>
            <a:fillRect/>
          </a:stretch>
        </p:blipFill>
        <p:spPr>
          <a:xfrm>
            <a:off x="376325" y="2941175"/>
            <a:ext cx="5734050" cy="2105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SzPts val="990"/>
              <a:buNone/>
            </a:pPr>
            <a:r>
              <a:rPr b="1" lang="en" sz="2370" u="sng"/>
              <a:t>Objective</a:t>
            </a:r>
            <a:r>
              <a:rPr b="1" lang="en" sz="2370"/>
              <a:t> :</a:t>
            </a:r>
            <a:endParaRPr sz="25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500">
                <a:solidFill>
                  <a:schemeClr val="dk1"/>
                </a:solidFill>
              </a:rPr>
              <a:t>In this project, we are trying to implement a travel plan according to the user's needs. The user can request a specific travel route in the form of a graph, then request the best possible route according to </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rPr>
              <a:t>a) </a:t>
            </a:r>
            <a:r>
              <a:rPr b="1" lang="en" sz="1500">
                <a:solidFill>
                  <a:schemeClr val="dk1"/>
                </a:solidFill>
              </a:rPr>
              <a:t>Price</a:t>
            </a:r>
            <a:r>
              <a:rPr lang="en" sz="1500">
                <a:solidFill>
                  <a:schemeClr val="dk1"/>
                </a:solidFill>
              </a:rPr>
              <a:t>: The path that is low at cost </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rPr>
              <a:t>b) </a:t>
            </a:r>
            <a:r>
              <a:rPr b="1" lang="en" sz="1500">
                <a:solidFill>
                  <a:schemeClr val="dk1"/>
                </a:solidFill>
              </a:rPr>
              <a:t>Time</a:t>
            </a:r>
            <a:r>
              <a:rPr lang="en" sz="1500">
                <a:solidFill>
                  <a:schemeClr val="dk1"/>
                </a:solidFill>
              </a:rPr>
              <a:t>: The route that takes the least amount of time </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rPr>
              <a:t>c) </a:t>
            </a:r>
            <a:r>
              <a:rPr b="1" lang="en" sz="1500">
                <a:solidFill>
                  <a:schemeClr val="dk1"/>
                </a:solidFill>
              </a:rPr>
              <a:t>Directness</a:t>
            </a:r>
            <a:r>
              <a:rPr lang="en" sz="1500">
                <a:solidFill>
                  <a:schemeClr val="dk1"/>
                </a:solidFill>
              </a:rPr>
              <a:t>: The route with the fewest number of connections</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rPr>
              <a:t>The user will request routes through text prompts, according to their needs. When a user is required to find the cheapest route, we change the weights of the graph into prices, similarly when they require for the shortest path, the weights are updated as distances.</a:t>
            </a:r>
            <a:endParaRPr sz="1500"/>
          </a:p>
        </p:txBody>
      </p:sp>
      <p:pic>
        <p:nvPicPr>
          <p:cNvPr id="62" name="Google Shape;62;p14"/>
          <p:cNvPicPr preferRelativeResize="0"/>
          <p:nvPr/>
        </p:nvPicPr>
        <p:blipFill>
          <a:blip r:embed="rId3">
            <a:alphaModFix/>
          </a:blip>
          <a:stretch>
            <a:fillRect/>
          </a:stretch>
        </p:blipFill>
        <p:spPr>
          <a:xfrm>
            <a:off x="5724875" y="3820650"/>
            <a:ext cx="3107424" cy="121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800"/>
              </a:spcAft>
              <a:buClr>
                <a:schemeClr val="dk1"/>
              </a:buClr>
              <a:buSzPts val="1100"/>
              <a:buFont typeface="Arial"/>
              <a:buNone/>
            </a:pPr>
            <a:r>
              <a:rPr b="1" lang="en" sz="2300" u="sng"/>
              <a:t>Data Set</a:t>
            </a:r>
            <a:r>
              <a:rPr b="1" lang="en" sz="2300"/>
              <a:t> :</a:t>
            </a:r>
            <a:endParaRPr sz="3800"/>
          </a:p>
        </p:txBody>
      </p:sp>
      <p:sp>
        <p:nvSpPr>
          <p:cNvPr id="68" name="Google Shape;68;p15"/>
          <p:cNvSpPr txBox="1"/>
          <p:nvPr>
            <p:ph idx="1" type="body"/>
          </p:nvPr>
        </p:nvSpPr>
        <p:spPr>
          <a:xfrm>
            <a:off x="311700" y="819025"/>
            <a:ext cx="8520600" cy="3749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b="1" sz="13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The data set that this project contains, n cities, with all the modes of transportation that are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available, belonging to that particular city along with the cost of transportation through different modes of transportation. Given a data set containing cities and their transportation modes i.e., bus transportation, train networks, and flight networks, we choose to find the best possible path from a given source location to the destination location while considering user needs such as time, distance, combination of all.</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The data set is listed with different cities represented and indexed as nodes along with the weights between the nodes. Cities are represented as node and the paths between them are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Edges.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Below is a dictionary containing a small proto type of different cities in the list along with distances between them as weights of the edges.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We have considered different data sets for Prims and Krushkal, another data set for A* algorithm.</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440900" y="174125"/>
            <a:ext cx="6370374" cy="421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300" u="sng"/>
              <a:t>Concept of Minimum Spanning trees</a:t>
            </a:r>
            <a:r>
              <a:rPr b="1" lang="en" sz="2300"/>
              <a:t>:</a:t>
            </a:r>
            <a:endParaRPr sz="23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A </a:t>
            </a:r>
            <a:r>
              <a:rPr b="1" lang="en" sz="1400">
                <a:solidFill>
                  <a:schemeClr val="dk1"/>
                </a:solidFill>
              </a:rPr>
              <a:t>minimum spanning tree (MST)</a:t>
            </a:r>
            <a:r>
              <a:rPr lang="en" sz="1400">
                <a:solidFill>
                  <a:schemeClr val="dk1"/>
                </a:solidFill>
              </a:rPr>
              <a:t> or minimum weight spanning tree is a subset of the edges of a connected, edge-weighted directed or undirected graph that connects all the vertices together, without any cycles and with the minimum possible total edge weight. It is a spanning tree whose sum of edge weights is as small as possible.</a:t>
            </a:r>
            <a:endParaRPr sz="1400">
              <a:solidFill>
                <a:schemeClr val="dk1"/>
              </a:solidFill>
            </a:endParaRPr>
          </a:p>
          <a:p>
            <a:pPr indent="0" lvl="0" marL="0" rtl="0" algn="l">
              <a:lnSpc>
                <a:spcPct val="100000"/>
              </a:lnSpc>
              <a:spcBef>
                <a:spcPts val="2000"/>
              </a:spcBef>
              <a:spcAft>
                <a:spcPts val="0"/>
              </a:spcAft>
              <a:buNone/>
            </a:pPr>
            <a:r>
              <a:rPr lang="en" sz="1400">
                <a:solidFill>
                  <a:schemeClr val="dk1"/>
                </a:solidFill>
              </a:rPr>
              <a:t>More generally, any edge-weighted undirected graph (not necessarily connected) has a minimum spanning forest, which is a union of the minimum spanning trees for its connected components.</a:t>
            </a:r>
            <a:endParaRPr sz="1400">
              <a:solidFill>
                <a:schemeClr val="dk1"/>
              </a:solidFill>
            </a:endParaRPr>
          </a:p>
          <a:p>
            <a:pPr indent="0" lvl="0" marL="0" rtl="0" algn="l">
              <a:lnSpc>
                <a:spcPct val="100000"/>
              </a:lnSpc>
              <a:spcBef>
                <a:spcPts val="2000"/>
              </a:spcBef>
              <a:spcAft>
                <a:spcPts val="2000"/>
              </a:spcAft>
              <a:buClr>
                <a:schemeClr val="dk1"/>
              </a:buClr>
              <a:buSzPts val="1100"/>
              <a:buFont typeface="Arial"/>
              <a:buNone/>
            </a:pPr>
            <a:r>
              <a:t/>
            </a:r>
            <a:endParaRPr sz="1400">
              <a:solidFill>
                <a:schemeClr val="dk1"/>
              </a:solidFill>
            </a:endParaRPr>
          </a:p>
        </p:txBody>
      </p:sp>
      <p:pic>
        <p:nvPicPr>
          <p:cNvPr id="80" name="Google Shape;80;p17"/>
          <p:cNvPicPr preferRelativeResize="0"/>
          <p:nvPr/>
        </p:nvPicPr>
        <p:blipFill rotWithShape="1">
          <a:blip r:embed="rId3">
            <a:alphaModFix/>
          </a:blip>
          <a:srcRect b="7851" l="0" r="0" t="0"/>
          <a:stretch/>
        </p:blipFill>
        <p:spPr>
          <a:xfrm>
            <a:off x="2163225" y="2753725"/>
            <a:ext cx="4943475" cy="224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u="sng"/>
              <a:t>Prims</a:t>
            </a:r>
            <a:r>
              <a:rPr b="1" lang="en" sz="2300"/>
              <a:t> :</a:t>
            </a:r>
            <a:endParaRPr sz="3800"/>
          </a:p>
        </p:txBody>
      </p:sp>
      <p:sp>
        <p:nvSpPr>
          <p:cNvPr id="86" name="Google Shape;86;p18"/>
          <p:cNvSpPr txBox="1"/>
          <p:nvPr>
            <p:ph idx="1" type="body"/>
          </p:nvPr>
        </p:nvSpPr>
        <p:spPr>
          <a:xfrm>
            <a:off x="311700" y="929125"/>
            <a:ext cx="8520600" cy="3639900"/>
          </a:xfrm>
          <a:prstGeom prst="rect">
            <a:avLst/>
          </a:prstGeom>
        </p:spPr>
        <p:txBody>
          <a:bodyPr anchorCtr="0" anchor="t" bIns="91425" lIns="91425" spcFirstLastPara="1" rIns="91425" wrap="square" tIns="91425">
            <a:normAutofit fontScale="32500"/>
          </a:bodyPr>
          <a:lstStyle/>
          <a:p>
            <a:pPr indent="0" lvl="0" marL="0" rtl="0" algn="just">
              <a:lnSpc>
                <a:spcPct val="100000"/>
              </a:lnSpc>
              <a:spcBef>
                <a:spcPts val="1200"/>
              </a:spcBef>
              <a:spcAft>
                <a:spcPts val="0"/>
              </a:spcAft>
              <a:buClr>
                <a:schemeClr val="dk1"/>
              </a:buClr>
              <a:buSzPct val="30985"/>
              <a:buFont typeface="Arial"/>
              <a:buNone/>
            </a:pPr>
            <a:r>
              <a:rPr lang="en" sz="3550">
                <a:solidFill>
                  <a:schemeClr val="dk1"/>
                </a:solidFill>
                <a:highlight>
                  <a:srgbClr val="FFFFFF"/>
                </a:highlight>
              </a:rPr>
              <a:t>Prim's Algorithm is a greedy algorithm that is used to find the minimum spanning tree from a graph. Prim's algorithm finds the subset of edges that includes every vertex of the graph such that the sum of the weights of the edges can be minimized.</a:t>
            </a:r>
            <a:endParaRPr sz="3550">
              <a:solidFill>
                <a:schemeClr val="dk1"/>
              </a:solidFill>
              <a:highlight>
                <a:srgbClr val="FFFFFF"/>
              </a:highlight>
            </a:endParaRPr>
          </a:p>
          <a:p>
            <a:pPr indent="0" lvl="0" marL="0" rtl="0" algn="just">
              <a:lnSpc>
                <a:spcPct val="156250"/>
              </a:lnSpc>
              <a:spcBef>
                <a:spcPts val="1200"/>
              </a:spcBef>
              <a:spcAft>
                <a:spcPts val="0"/>
              </a:spcAft>
              <a:buClr>
                <a:schemeClr val="dk1"/>
              </a:buClr>
              <a:buSzPct val="30985"/>
              <a:buFont typeface="Arial"/>
              <a:buNone/>
            </a:pPr>
            <a:r>
              <a:rPr lang="en" sz="3550">
                <a:solidFill>
                  <a:schemeClr val="dk1"/>
                </a:solidFill>
                <a:highlight>
                  <a:srgbClr val="FFFFFF"/>
                </a:highlight>
              </a:rPr>
              <a:t>Prim's algorithm starts with the single node and explores all the adjacent nodes with all the connecting edges at every step. The edges with the minimal weights causing no cycles in the graph got selected.</a:t>
            </a:r>
            <a:endParaRPr sz="3550">
              <a:solidFill>
                <a:schemeClr val="dk1"/>
              </a:solidFill>
              <a:highlight>
                <a:srgbClr val="FFFFFF"/>
              </a:highlight>
            </a:endParaRPr>
          </a:p>
          <a:p>
            <a:pPr indent="0" lvl="0" marL="0" rtl="0" algn="just">
              <a:lnSpc>
                <a:spcPct val="156250"/>
              </a:lnSpc>
              <a:spcBef>
                <a:spcPts val="1200"/>
              </a:spcBef>
              <a:spcAft>
                <a:spcPts val="0"/>
              </a:spcAft>
              <a:buClr>
                <a:schemeClr val="dk1"/>
              </a:buClr>
              <a:buSzPct val="30985"/>
              <a:buFont typeface="Arial"/>
              <a:buNone/>
            </a:pPr>
            <a:r>
              <a:rPr lang="en" sz="3550">
                <a:solidFill>
                  <a:schemeClr val="dk1"/>
                </a:solidFill>
                <a:highlight>
                  <a:srgbClr val="FFFFFF"/>
                </a:highlight>
              </a:rPr>
              <a:t>Prim's algorithm is a greedy algorithm that starts from one vertex and continues to add the edges with the smallest weight until the goal is reached. The steps to implement the prim's algorithm are given as follows -</a:t>
            </a:r>
            <a:endParaRPr sz="3550">
              <a:solidFill>
                <a:schemeClr val="dk1"/>
              </a:solidFill>
              <a:highlight>
                <a:srgbClr val="FFFFFF"/>
              </a:highlight>
            </a:endParaRPr>
          </a:p>
          <a:p>
            <a:pPr indent="-301863" lvl="0" marL="457200" rtl="0" algn="l">
              <a:lnSpc>
                <a:spcPct val="156250"/>
              </a:lnSpc>
              <a:spcBef>
                <a:spcPts val="1500"/>
              </a:spcBef>
              <a:spcAft>
                <a:spcPts val="0"/>
              </a:spcAft>
              <a:buClr>
                <a:schemeClr val="dk1"/>
              </a:buClr>
              <a:buSzPct val="100000"/>
              <a:buFont typeface="Arial"/>
              <a:buChar char="●"/>
            </a:pPr>
            <a:r>
              <a:rPr lang="en" sz="3550">
                <a:solidFill>
                  <a:schemeClr val="dk1"/>
                </a:solidFill>
                <a:highlight>
                  <a:srgbClr val="FFFFFF"/>
                </a:highlight>
              </a:rPr>
              <a:t>First, we have to initialize an MST with the randomly chosen vertex.</a:t>
            </a:r>
            <a:endParaRPr sz="3550">
              <a:solidFill>
                <a:schemeClr val="dk1"/>
              </a:solidFill>
              <a:highlight>
                <a:srgbClr val="FFFFFF"/>
              </a:highlight>
            </a:endParaRPr>
          </a:p>
          <a:p>
            <a:pPr indent="-301863" lvl="0" marL="457200" rtl="0" algn="l">
              <a:lnSpc>
                <a:spcPct val="156250"/>
              </a:lnSpc>
              <a:spcBef>
                <a:spcPts val="0"/>
              </a:spcBef>
              <a:spcAft>
                <a:spcPts val="0"/>
              </a:spcAft>
              <a:buClr>
                <a:schemeClr val="dk1"/>
              </a:buClr>
              <a:buSzPct val="100000"/>
              <a:buFont typeface="Arial"/>
              <a:buChar char="●"/>
            </a:pPr>
            <a:r>
              <a:rPr lang="en" sz="3550">
                <a:solidFill>
                  <a:schemeClr val="dk1"/>
                </a:solidFill>
                <a:highlight>
                  <a:srgbClr val="FFFFFF"/>
                </a:highlight>
              </a:rPr>
              <a:t>Now, we have to find all the edges that connect the tree in the above step with the new vertices. From the edges found, select the minimum edge and add it to the tree.</a:t>
            </a:r>
            <a:endParaRPr sz="3550">
              <a:solidFill>
                <a:schemeClr val="dk1"/>
              </a:solidFill>
              <a:highlight>
                <a:srgbClr val="FFFFFF"/>
              </a:highlight>
            </a:endParaRPr>
          </a:p>
          <a:p>
            <a:pPr indent="-301863" lvl="0" marL="457200" rtl="0" algn="l">
              <a:lnSpc>
                <a:spcPct val="156250"/>
              </a:lnSpc>
              <a:spcBef>
                <a:spcPts val="0"/>
              </a:spcBef>
              <a:spcAft>
                <a:spcPts val="0"/>
              </a:spcAft>
              <a:buClr>
                <a:schemeClr val="dk1"/>
              </a:buClr>
              <a:buSzPct val="100000"/>
              <a:buFont typeface="Arial"/>
              <a:buChar char="●"/>
            </a:pPr>
            <a:r>
              <a:rPr lang="en" sz="3550">
                <a:solidFill>
                  <a:schemeClr val="dk1"/>
                </a:solidFill>
                <a:highlight>
                  <a:srgbClr val="FFFFFF"/>
                </a:highlight>
              </a:rPr>
              <a:t>Repeat step 2 until the minimum spanning tree is formed.</a:t>
            </a:r>
            <a:endParaRPr sz="355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spcBef>
                <a:spcPts val="1800"/>
              </a:spcBef>
              <a:spcAft>
                <a:spcPts val="400"/>
              </a:spcAft>
              <a:buClr>
                <a:schemeClr val="dk1"/>
              </a:buClr>
              <a:buSzPts val="1100"/>
              <a:buFont typeface="Arial"/>
              <a:buNone/>
            </a:pPr>
            <a:r>
              <a:rPr b="1" lang="en" sz="2000" u="sng">
                <a:highlight>
                  <a:srgbClr val="FFFFFF"/>
                </a:highlight>
              </a:rPr>
              <a:t>Pseudocode of Prim's Algorithm</a:t>
            </a:r>
            <a:r>
              <a:rPr b="1" lang="en" sz="2000">
                <a:highlight>
                  <a:srgbClr val="FFFFFF"/>
                </a:highlight>
              </a:rPr>
              <a:t> :</a:t>
            </a:r>
            <a:endParaRPr sz="2000"/>
          </a:p>
        </p:txBody>
      </p:sp>
      <p:sp>
        <p:nvSpPr>
          <p:cNvPr id="92" name="Google Shape;92;p19"/>
          <p:cNvSpPr txBox="1"/>
          <p:nvPr>
            <p:ph idx="1" type="body"/>
          </p:nvPr>
        </p:nvSpPr>
        <p:spPr>
          <a:xfrm>
            <a:off x="311700" y="819025"/>
            <a:ext cx="8520600" cy="3749700"/>
          </a:xfrm>
          <a:prstGeom prst="rect">
            <a:avLst/>
          </a:prstGeom>
        </p:spPr>
        <p:txBody>
          <a:bodyPr anchorCtr="0" anchor="t" bIns="91425" lIns="91425" spcFirstLastPara="1" rIns="91425" wrap="square" tIns="91425">
            <a:normAutofit fontScale="55000" lnSpcReduction="20000"/>
          </a:bodyPr>
          <a:lstStyle/>
          <a:p>
            <a:pPr indent="0" lvl="0" marL="0" rtl="0" algn="just">
              <a:lnSpc>
                <a:spcPct val="100000"/>
              </a:lnSpc>
              <a:spcBef>
                <a:spcPts val="1800"/>
              </a:spcBef>
              <a:spcAft>
                <a:spcPts val="0"/>
              </a:spcAft>
              <a:buClr>
                <a:schemeClr val="dk1"/>
              </a:buClr>
              <a:buSzPct val="84615"/>
              <a:buFont typeface="Arial"/>
              <a:buNone/>
            </a:pPr>
            <a:r>
              <a:t/>
            </a:r>
            <a:endParaRPr b="1" sz="1300">
              <a:solidFill>
                <a:schemeClr val="dk1"/>
              </a:solidFill>
              <a:highlight>
                <a:srgbClr val="FFFFFF"/>
              </a:highlight>
            </a:endParaRPr>
          </a:p>
          <a:p>
            <a:pPr indent="0" lvl="0" marL="0" rtl="0" algn="just">
              <a:lnSpc>
                <a:spcPct val="100000"/>
              </a:lnSpc>
              <a:spcBef>
                <a:spcPts val="1200"/>
              </a:spcBef>
              <a:spcAft>
                <a:spcPts val="0"/>
              </a:spcAft>
              <a:buClr>
                <a:schemeClr val="dk1"/>
              </a:buClr>
              <a:buSzPct val="46808"/>
              <a:buFont typeface="Arial"/>
              <a:buNone/>
            </a:pPr>
            <a:r>
              <a:rPr lang="en" sz="2350">
                <a:solidFill>
                  <a:schemeClr val="dk1"/>
                </a:solidFill>
                <a:highlight>
                  <a:srgbClr val="FFFFFF"/>
                </a:highlight>
              </a:rPr>
              <a:t>The pseudocode for prim's algorithm shows how we create two sets of vertices U and V-U. U contains the list of vertices that have been visited, and V-U is the list of vertices that haven't. One by one, we move vertices from set V-U to set U by connecting the least weight edge. The following pseudocode is used to construct the MCST(minimum cost spanning tree), using prim's algorithm that is as follows:</a:t>
            </a:r>
            <a:endParaRPr sz="2350">
              <a:solidFill>
                <a:schemeClr val="dk1"/>
              </a:solidFill>
              <a:highlight>
                <a:srgbClr val="FFFFFF"/>
              </a:highlight>
            </a:endParaRPr>
          </a:p>
          <a:p>
            <a:pPr indent="0" lvl="0" marL="0" rtl="0" algn="just">
              <a:lnSpc>
                <a:spcPct val="100000"/>
              </a:lnSpc>
              <a:spcBef>
                <a:spcPts val="1200"/>
              </a:spcBef>
              <a:spcAft>
                <a:spcPts val="0"/>
              </a:spcAft>
              <a:buClr>
                <a:schemeClr val="dk1"/>
              </a:buClr>
              <a:buSzPct val="46808"/>
              <a:buFont typeface="Arial"/>
              <a:buNone/>
            </a:pPr>
            <a:r>
              <a:rPr lang="en" sz="2350">
                <a:solidFill>
                  <a:schemeClr val="dk1"/>
                </a:solidFill>
                <a:highlight>
                  <a:srgbClr val="FFFFFF"/>
                </a:highlight>
              </a:rPr>
              <a:t>PRIMS MCST(G, w)</a:t>
            </a:r>
            <a:endParaRPr sz="2350">
              <a:solidFill>
                <a:schemeClr val="dk1"/>
              </a:solidFill>
              <a:highlight>
                <a:srgbClr val="FFFFFF"/>
              </a:highlight>
            </a:endParaRPr>
          </a:p>
          <a:p>
            <a:pPr indent="0" lvl="0" marL="0" rtl="0" algn="just">
              <a:lnSpc>
                <a:spcPct val="100000"/>
              </a:lnSpc>
              <a:spcBef>
                <a:spcPts val="0"/>
              </a:spcBef>
              <a:spcAft>
                <a:spcPts val="0"/>
              </a:spcAft>
              <a:buClr>
                <a:schemeClr val="dk1"/>
              </a:buClr>
              <a:buSzPct val="46808"/>
              <a:buFont typeface="Arial"/>
              <a:buNone/>
            </a:pPr>
            <a:r>
              <a:rPr lang="en" sz="2350">
                <a:solidFill>
                  <a:schemeClr val="dk1"/>
                </a:solidFill>
                <a:highlight>
                  <a:srgbClr val="FFFFFF"/>
                </a:highlight>
              </a:rPr>
              <a:t>/* Input: An undirected connected weighted graph G = (V, E).</a:t>
            </a:r>
            <a:endParaRPr sz="2350">
              <a:solidFill>
                <a:schemeClr val="dk1"/>
              </a:solidFill>
              <a:highlight>
                <a:srgbClr val="FFFFFF"/>
              </a:highlight>
            </a:endParaRPr>
          </a:p>
          <a:p>
            <a:pPr indent="0" lvl="0" marL="0" rtl="0" algn="just">
              <a:lnSpc>
                <a:spcPct val="100000"/>
              </a:lnSpc>
              <a:spcBef>
                <a:spcPts val="0"/>
              </a:spcBef>
              <a:spcAft>
                <a:spcPts val="0"/>
              </a:spcAft>
              <a:buClr>
                <a:schemeClr val="dk1"/>
              </a:buClr>
              <a:buSzPct val="46808"/>
              <a:buFont typeface="Arial"/>
              <a:buNone/>
            </a:pPr>
            <a:r>
              <a:rPr lang="en" sz="2350">
                <a:solidFill>
                  <a:schemeClr val="dk1"/>
                </a:solidFill>
                <a:highlight>
                  <a:srgbClr val="FFFFFF"/>
                </a:highlight>
              </a:rPr>
              <a:t>/* Output: A minimum cost spanning tree T(V, E') of G</a:t>
            </a:r>
            <a:endParaRPr sz="2350">
              <a:solidFill>
                <a:schemeClr val="dk1"/>
              </a:solidFill>
              <a:highlight>
                <a:srgbClr val="FFFFFF"/>
              </a:highlight>
            </a:endParaRPr>
          </a:p>
          <a:p>
            <a:pPr indent="0" lvl="0" marL="0" rtl="0" algn="just">
              <a:lnSpc>
                <a:spcPct val="100000"/>
              </a:lnSpc>
              <a:spcBef>
                <a:spcPts val="0"/>
              </a:spcBef>
              <a:spcAft>
                <a:spcPts val="0"/>
              </a:spcAft>
              <a:buClr>
                <a:schemeClr val="dk1"/>
              </a:buClr>
              <a:buSzPct val="46808"/>
              <a:buFont typeface="Arial"/>
              <a:buNone/>
            </a:pPr>
            <a:r>
              <a:rPr lang="en" sz="2350">
                <a:solidFill>
                  <a:schemeClr val="dk1"/>
                </a:solidFill>
                <a:highlight>
                  <a:srgbClr val="FFFFFF"/>
                </a:highlight>
              </a:rPr>
              <a:t>{</a:t>
            </a:r>
            <a:endParaRPr sz="2350">
              <a:solidFill>
                <a:schemeClr val="dk1"/>
              </a:solidFill>
              <a:highlight>
                <a:srgbClr val="FFFFFF"/>
              </a:highlight>
            </a:endParaRPr>
          </a:p>
          <a:p>
            <a:pPr indent="0" lvl="0" marL="0" rtl="0" algn="just">
              <a:lnSpc>
                <a:spcPct val="100000"/>
              </a:lnSpc>
              <a:spcBef>
                <a:spcPts val="0"/>
              </a:spcBef>
              <a:spcAft>
                <a:spcPts val="0"/>
              </a:spcAft>
              <a:buClr>
                <a:schemeClr val="dk1"/>
              </a:buClr>
              <a:buSzPct val="46808"/>
              <a:buFont typeface="Arial"/>
              <a:buNone/>
            </a:pPr>
            <a:r>
              <a:rPr lang="en" sz="2350">
                <a:solidFill>
                  <a:schemeClr val="dk1"/>
                </a:solidFill>
                <a:highlight>
                  <a:srgbClr val="FFFFFF"/>
                </a:highlight>
              </a:rPr>
              <a:t>Т ← ф // T contains the edges of the MST</a:t>
            </a:r>
            <a:endParaRPr sz="2350">
              <a:solidFill>
                <a:schemeClr val="dk1"/>
              </a:solidFill>
              <a:highlight>
                <a:srgbClr val="FFFFFF"/>
              </a:highlight>
            </a:endParaRPr>
          </a:p>
          <a:p>
            <a:pPr indent="0" lvl="0" marL="0" rtl="0" algn="just">
              <a:lnSpc>
                <a:spcPct val="100000"/>
              </a:lnSpc>
              <a:spcBef>
                <a:spcPts val="0"/>
              </a:spcBef>
              <a:spcAft>
                <a:spcPts val="0"/>
              </a:spcAft>
              <a:buClr>
                <a:schemeClr val="dk1"/>
              </a:buClr>
              <a:buSzPct val="46808"/>
              <a:buFont typeface="Arial"/>
              <a:buNone/>
            </a:pPr>
            <a:r>
              <a:rPr lang="en" sz="2350">
                <a:solidFill>
                  <a:schemeClr val="dk1"/>
                </a:solidFill>
                <a:highlight>
                  <a:srgbClr val="FFFFFF"/>
                </a:highlight>
              </a:rPr>
              <a:t>A ← (Any arbitrary member of V)</a:t>
            </a:r>
            <a:endParaRPr sz="2350">
              <a:solidFill>
                <a:schemeClr val="dk1"/>
              </a:solidFill>
              <a:highlight>
                <a:srgbClr val="FFFFFF"/>
              </a:highlight>
            </a:endParaRPr>
          </a:p>
          <a:p>
            <a:pPr indent="0" lvl="0" marL="0" rtl="0" algn="just">
              <a:lnSpc>
                <a:spcPct val="100000"/>
              </a:lnSpc>
              <a:spcBef>
                <a:spcPts val="0"/>
              </a:spcBef>
              <a:spcAft>
                <a:spcPts val="0"/>
              </a:spcAft>
              <a:buClr>
                <a:schemeClr val="dk1"/>
              </a:buClr>
              <a:buSzPct val="46808"/>
              <a:buFont typeface="Arial"/>
              <a:buNone/>
            </a:pPr>
            <a:r>
              <a:rPr lang="en" sz="2350">
                <a:solidFill>
                  <a:schemeClr val="dk1"/>
                </a:solidFill>
                <a:highlight>
                  <a:srgbClr val="FFFFFF"/>
                </a:highlight>
              </a:rPr>
              <a:t>while (A≠V)</a:t>
            </a:r>
            <a:endParaRPr sz="2350">
              <a:solidFill>
                <a:schemeClr val="dk1"/>
              </a:solidFill>
              <a:highlight>
                <a:srgbClr val="FFFFFF"/>
              </a:highlight>
            </a:endParaRPr>
          </a:p>
          <a:p>
            <a:pPr indent="0" lvl="0" marL="0" rtl="0" algn="just">
              <a:lnSpc>
                <a:spcPct val="100000"/>
              </a:lnSpc>
              <a:spcBef>
                <a:spcPts val="0"/>
              </a:spcBef>
              <a:spcAft>
                <a:spcPts val="0"/>
              </a:spcAft>
              <a:buClr>
                <a:schemeClr val="dk1"/>
              </a:buClr>
              <a:buSzPct val="46808"/>
              <a:buFont typeface="Arial"/>
              <a:buNone/>
            </a:pPr>
            <a:r>
              <a:rPr lang="en" sz="2350">
                <a:solidFill>
                  <a:schemeClr val="dk1"/>
                </a:solidFill>
                <a:highlight>
                  <a:srgbClr val="FFFFFF"/>
                </a:highlight>
              </a:rPr>
              <a:t>{</a:t>
            </a:r>
            <a:endParaRPr sz="2350">
              <a:solidFill>
                <a:schemeClr val="dk1"/>
              </a:solidFill>
              <a:highlight>
                <a:srgbClr val="FFFFFF"/>
              </a:highlight>
            </a:endParaRPr>
          </a:p>
          <a:p>
            <a:pPr indent="0" lvl="0" marL="0" rtl="0" algn="just">
              <a:lnSpc>
                <a:spcPct val="100000"/>
              </a:lnSpc>
              <a:spcBef>
                <a:spcPts val="0"/>
              </a:spcBef>
              <a:spcAft>
                <a:spcPts val="0"/>
              </a:spcAft>
              <a:buClr>
                <a:schemeClr val="dk1"/>
              </a:buClr>
              <a:buSzPct val="46808"/>
              <a:buFont typeface="Arial"/>
              <a:buNone/>
            </a:pPr>
            <a:r>
              <a:rPr lang="en" sz="2350">
                <a:solidFill>
                  <a:schemeClr val="dk1"/>
                </a:solidFill>
                <a:highlight>
                  <a:srgbClr val="FFFFFF"/>
                </a:highlight>
              </a:rPr>
              <a:t>find an edge (u, v) of minimum weight such that u ∈ V - A and v ∈ A</a:t>
            </a:r>
            <a:endParaRPr sz="2350">
              <a:solidFill>
                <a:schemeClr val="dk1"/>
              </a:solidFill>
              <a:highlight>
                <a:srgbClr val="FFFFFF"/>
              </a:highlight>
            </a:endParaRPr>
          </a:p>
          <a:p>
            <a:pPr indent="0" lvl="0" marL="0" rtl="0" algn="just">
              <a:lnSpc>
                <a:spcPct val="100000"/>
              </a:lnSpc>
              <a:spcBef>
                <a:spcPts val="0"/>
              </a:spcBef>
              <a:spcAft>
                <a:spcPts val="0"/>
              </a:spcAft>
              <a:buClr>
                <a:schemeClr val="dk1"/>
              </a:buClr>
              <a:buSzPct val="46808"/>
              <a:buFont typeface="Arial"/>
              <a:buNone/>
            </a:pPr>
            <a:r>
              <a:rPr lang="en" sz="2350">
                <a:solidFill>
                  <a:schemeClr val="dk1"/>
                </a:solidFill>
                <a:highlight>
                  <a:srgbClr val="FFFFFF"/>
                </a:highlight>
              </a:rPr>
              <a:t>A ← A U {(u, v)}</a:t>
            </a:r>
            <a:endParaRPr sz="2350">
              <a:solidFill>
                <a:schemeClr val="dk1"/>
              </a:solidFill>
              <a:highlight>
                <a:srgbClr val="FFFFFF"/>
              </a:highlight>
            </a:endParaRPr>
          </a:p>
          <a:p>
            <a:pPr indent="0" lvl="0" marL="0" rtl="0" algn="just">
              <a:lnSpc>
                <a:spcPct val="100000"/>
              </a:lnSpc>
              <a:spcBef>
                <a:spcPts val="0"/>
              </a:spcBef>
              <a:spcAft>
                <a:spcPts val="0"/>
              </a:spcAft>
              <a:buClr>
                <a:schemeClr val="dk1"/>
              </a:buClr>
              <a:buSzPct val="46808"/>
              <a:buFont typeface="Arial"/>
              <a:buNone/>
            </a:pPr>
            <a:r>
              <a:rPr lang="en" sz="2350">
                <a:solidFill>
                  <a:schemeClr val="dk1"/>
                </a:solidFill>
                <a:highlight>
                  <a:srgbClr val="FFFFFF"/>
                </a:highlight>
              </a:rPr>
              <a:t>B ← B U(u)</a:t>
            </a:r>
            <a:endParaRPr sz="2350">
              <a:solidFill>
                <a:schemeClr val="dk1"/>
              </a:solidFill>
              <a:highlight>
                <a:srgbClr val="FFFFFF"/>
              </a:highlight>
            </a:endParaRPr>
          </a:p>
          <a:p>
            <a:pPr indent="0" lvl="0" marL="0" rtl="0" algn="just">
              <a:lnSpc>
                <a:spcPct val="100000"/>
              </a:lnSpc>
              <a:spcBef>
                <a:spcPts val="0"/>
              </a:spcBef>
              <a:spcAft>
                <a:spcPts val="0"/>
              </a:spcAft>
              <a:buClr>
                <a:schemeClr val="dk1"/>
              </a:buClr>
              <a:buSzPct val="46808"/>
              <a:buFont typeface="Arial"/>
              <a:buNone/>
            </a:pPr>
            <a:r>
              <a:rPr lang="en" sz="2350">
                <a:solidFill>
                  <a:schemeClr val="dk1"/>
                </a:solidFill>
                <a:highlight>
                  <a:srgbClr val="FFFFFF"/>
                </a:highlight>
              </a:rPr>
              <a:t>}</a:t>
            </a:r>
            <a:endParaRPr sz="2350">
              <a:solidFill>
                <a:schemeClr val="dk1"/>
              </a:solidFill>
              <a:highlight>
                <a:srgbClr val="FFFFFF"/>
              </a:highlight>
            </a:endParaRPr>
          </a:p>
          <a:p>
            <a:pPr indent="0" lvl="0" marL="0" rtl="0" algn="just">
              <a:lnSpc>
                <a:spcPct val="100000"/>
              </a:lnSpc>
              <a:spcBef>
                <a:spcPts val="0"/>
              </a:spcBef>
              <a:spcAft>
                <a:spcPts val="0"/>
              </a:spcAft>
              <a:buClr>
                <a:schemeClr val="dk1"/>
              </a:buClr>
              <a:buSzPct val="46808"/>
              <a:buFont typeface="Arial"/>
              <a:buNone/>
            </a:pPr>
            <a:r>
              <a:rPr lang="en" sz="2350">
                <a:solidFill>
                  <a:schemeClr val="dk1"/>
                </a:solidFill>
                <a:highlight>
                  <a:srgbClr val="FFFFFF"/>
                </a:highlight>
              </a:rPr>
              <a:t>return T</a:t>
            </a:r>
            <a:endParaRPr sz="2350">
              <a:solidFill>
                <a:schemeClr val="dk1"/>
              </a:solidFill>
              <a:highlight>
                <a:srgbClr val="FFFFFF"/>
              </a:highlight>
            </a:endParaRPr>
          </a:p>
          <a:p>
            <a:pPr indent="0" lvl="0" marL="0" rtl="0" algn="just">
              <a:lnSpc>
                <a:spcPct val="100000"/>
              </a:lnSpc>
              <a:spcBef>
                <a:spcPts val="0"/>
              </a:spcBef>
              <a:spcAft>
                <a:spcPts val="0"/>
              </a:spcAft>
              <a:buClr>
                <a:schemeClr val="dk1"/>
              </a:buClr>
              <a:buSzPct val="46808"/>
              <a:buFont typeface="Arial"/>
              <a:buNone/>
            </a:pPr>
            <a:r>
              <a:rPr lang="en" sz="2350">
                <a:solidFill>
                  <a:schemeClr val="dk1"/>
                </a:solidFill>
                <a:highlight>
                  <a:srgbClr val="FFFFFF"/>
                </a:highlight>
              </a:rPr>
              <a:t>}</a:t>
            </a:r>
            <a:endParaRPr sz="23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60000"/>
              </a:lnSpc>
              <a:spcBef>
                <a:spcPts val="1200"/>
              </a:spcBef>
              <a:spcAft>
                <a:spcPts val="1700"/>
              </a:spcAft>
              <a:buNone/>
            </a:pPr>
            <a:r>
              <a:rPr b="1" lang="en" sz="2300" u="sng"/>
              <a:t>Krushkal</a:t>
            </a:r>
            <a:r>
              <a:rPr b="1" lang="en" sz="2300"/>
              <a:t>:</a:t>
            </a:r>
            <a:endParaRPr sz="2300"/>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Clr>
                <a:schemeClr val="dk1"/>
              </a:buClr>
              <a:buSzPct val="55000"/>
              <a:buFont typeface="Arial"/>
              <a:buNone/>
            </a:pPr>
            <a:r>
              <a:rPr lang="en" sz="2000">
                <a:solidFill>
                  <a:schemeClr val="dk1"/>
                </a:solidFill>
                <a:highlight>
                  <a:srgbClr val="FFFFFF"/>
                </a:highlight>
              </a:rPr>
              <a:t>Kruskal's Algorithm is used to find the minimum spanning tree for a connected weighted graph. The main target of the algorithm is to find the subset of edges by using which we can traverse every vertex of the graph. It follows the greedy approach that finds an optimum solution at every stage instead of focusing on a global optimum.</a:t>
            </a:r>
            <a:endParaRPr sz="2000">
              <a:solidFill>
                <a:schemeClr val="dk1"/>
              </a:solidFill>
              <a:highlight>
                <a:srgbClr val="FFFFFF"/>
              </a:highlight>
            </a:endParaRPr>
          </a:p>
          <a:p>
            <a:pPr indent="0" lvl="0" marL="0" rtl="0" algn="just">
              <a:lnSpc>
                <a:spcPct val="100000"/>
              </a:lnSpc>
              <a:spcBef>
                <a:spcPts val="1200"/>
              </a:spcBef>
              <a:spcAft>
                <a:spcPts val="0"/>
              </a:spcAft>
              <a:buClr>
                <a:schemeClr val="dk1"/>
              </a:buClr>
              <a:buSzPct val="55000"/>
              <a:buFont typeface="Arial"/>
              <a:buNone/>
            </a:pPr>
            <a:r>
              <a:rPr lang="en" sz="2000">
                <a:solidFill>
                  <a:schemeClr val="dk1"/>
                </a:solidFill>
                <a:highlight>
                  <a:srgbClr val="FFFFFF"/>
                </a:highlight>
              </a:rPr>
              <a:t>In Kruskal's algorithm, we start from edges with the lowest weight and keep adding the edges until the goal is reached. The steps to implement Kruskal's algorithm are listed as follows -</a:t>
            </a:r>
            <a:endParaRPr sz="2000">
              <a:solidFill>
                <a:schemeClr val="dk1"/>
              </a:solidFill>
              <a:highlight>
                <a:srgbClr val="FFFFFF"/>
              </a:highlight>
            </a:endParaRPr>
          </a:p>
          <a:p>
            <a:pPr indent="-336550" lvl="0" marL="457200" rtl="0" algn="l">
              <a:lnSpc>
                <a:spcPct val="100000"/>
              </a:lnSpc>
              <a:spcBef>
                <a:spcPts val="1500"/>
              </a:spcBef>
              <a:spcAft>
                <a:spcPts val="0"/>
              </a:spcAft>
              <a:buClr>
                <a:schemeClr val="dk1"/>
              </a:buClr>
              <a:buSzPct val="100000"/>
              <a:buFont typeface="Arial"/>
              <a:buChar char="●"/>
            </a:pPr>
            <a:r>
              <a:rPr lang="en" sz="2000">
                <a:solidFill>
                  <a:schemeClr val="dk1"/>
                </a:solidFill>
                <a:highlight>
                  <a:srgbClr val="FFFFFF"/>
                </a:highlight>
              </a:rPr>
              <a:t>First, sort all the edges from low weight to high.</a:t>
            </a:r>
            <a:endParaRPr sz="2000">
              <a:solidFill>
                <a:schemeClr val="dk1"/>
              </a:solidFill>
              <a:highlight>
                <a:srgbClr val="FFFFFF"/>
              </a:highlight>
            </a:endParaRPr>
          </a:p>
          <a:p>
            <a:pPr indent="-336550" lvl="0" marL="457200" rtl="0" algn="l">
              <a:lnSpc>
                <a:spcPct val="100000"/>
              </a:lnSpc>
              <a:spcBef>
                <a:spcPts val="0"/>
              </a:spcBef>
              <a:spcAft>
                <a:spcPts val="0"/>
              </a:spcAft>
              <a:buClr>
                <a:schemeClr val="dk1"/>
              </a:buClr>
              <a:buSzPct val="100000"/>
              <a:buFont typeface="Arial"/>
              <a:buChar char="●"/>
            </a:pPr>
            <a:r>
              <a:rPr lang="en" sz="2000">
                <a:solidFill>
                  <a:schemeClr val="dk1"/>
                </a:solidFill>
                <a:highlight>
                  <a:srgbClr val="FFFFFF"/>
                </a:highlight>
              </a:rPr>
              <a:t>Now, take the edge with the lowest weight and add it to the spanning tree. If the edge to be added creates a cycle, then reject the edge.</a:t>
            </a:r>
            <a:endParaRPr sz="2000">
              <a:solidFill>
                <a:schemeClr val="dk1"/>
              </a:solidFill>
              <a:highlight>
                <a:srgbClr val="FFFFFF"/>
              </a:highlight>
            </a:endParaRPr>
          </a:p>
          <a:p>
            <a:pPr indent="-336550" lvl="0" marL="457200" rtl="0" algn="l">
              <a:lnSpc>
                <a:spcPct val="100000"/>
              </a:lnSpc>
              <a:spcBef>
                <a:spcPts val="0"/>
              </a:spcBef>
              <a:spcAft>
                <a:spcPts val="0"/>
              </a:spcAft>
              <a:buClr>
                <a:schemeClr val="dk1"/>
              </a:buClr>
              <a:buSzPct val="100000"/>
              <a:buFont typeface="Arial"/>
              <a:buChar char="●"/>
            </a:pPr>
            <a:r>
              <a:rPr lang="en" sz="2000">
                <a:solidFill>
                  <a:schemeClr val="dk1"/>
                </a:solidFill>
                <a:highlight>
                  <a:srgbClr val="FFFFFF"/>
                </a:highlight>
              </a:rPr>
              <a:t>Continue to add the edges until we reach all vertices, and a minimum spanning tree is created.</a:t>
            </a:r>
            <a:endParaRPr sz="20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303475"/>
            <a:ext cx="8520600" cy="572700"/>
          </a:xfrm>
          <a:prstGeom prst="rect">
            <a:avLst/>
          </a:prstGeom>
        </p:spPr>
        <p:txBody>
          <a:bodyPr anchorCtr="0" anchor="t" bIns="91425" lIns="91425" spcFirstLastPara="1" rIns="91425" wrap="square" tIns="91425">
            <a:normAutofit/>
          </a:bodyPr>
          <a:lstStyle/>
          <a:p>
            <a:pPr indent="0" lvl="0" marL="0" rtl="0" algn="l">
              <a:lnSpc>
                <a:spcPct val="156250"/>
              </a:lnSpc>
              <a:spcBef>
                <a:spcPts val="1800"/>
              </a:spcBef>
              <a:spcAft>
                <a:spcPts val="400"/>
              </a:spcAft>
              <a:buClr>
                <a:schemeClr val="dk1"/>
              </a:buClr>
              <a:buSzPts val="1100"/>
              <a:buFont typeface="Arial"/>
              <a:buNone/>
            </a:pPr>
            <a:r>
              <a:rPr b="1" lang="en" sz="2000" u="sng">
                <a:highlight>
                  <a:srgbClr val="FFFFFF"/>
                </a:highlight>
              </a:rPr>
              <a:t>Kruskal Algorithm Pseudocode</a:t>
            </a:r>
            <a:r>
              <a:rPr b="1" lang="en" sz="2000">
                <a:highlight>
                  <a:srgbClr val="FFFFFF"/>
                </a:highlight>
              </a:rPr>
              <a:t> :</a:t>
            </a:r>
            <a:endParaRPr sz="2000"/>
          </a:p>
        </p:txBody>
      </p:sp>
      <p:sp>
        <p:nvSpPr>
          <p:cNvPr id="104" name="Google Shape;104;p21"/>
          <p:cNvSpPr txBox="1"/>
          <p:nvPr>
            <p:ph idx="1" type="body"/>
          </p:nvPr>
        </p:nvSpPr>
        <p:spPr>
          <a:xfrm>
            <a:off x="311700" y="876175"/>
            <a:ext cx="8520600" cy="3718200"/>
          </a:xfrm>
          <a:prstGeom prst="rect">
            <a:avLst/>
          </a:prstGeom>
        </p:spPr>
        <p:txBody>
          <a:bodyPr anchorCtr="0" anchor="t" bIns="91425" lIns="91425" spcFirstLastPara="1" rIns="91425" wrap="square" tIns="91425">
            <a:noAutofit/>
          </a:bodyPr>
          <a:lstStyle/>
          <a:p>
            <a:pPr indent="0" lvl="0" marL="0" rtl="0" algn="l">
              <a:lnSpc>
                <a:spcPct val="156250"/>
              </a:lnSpc>
              <a:spcBef>
                <a:spcPts val="1800"/>
              </a:spcBef>
              <a:spcAft>
                <a:spcPts val="0"/>
              </a:spcAft>
              <a:buClr>
                <a:schemeClr val="dk1"/>
              </a:buClr>
              <a:buSzPts val="1100"/>
              <a:buFont typeface="Arial"/>
              <a:buNone/>
            </a:pPr>
            <a:r>
              <a:rPr lang="en" sz="1300">
                <a:solidFill>
                  <a:schemeClr val="dk1"/>
                </a:solidFill>
                <a:highlight>
                  <a:srgbClr val="FFFFFF"/>
                </a:highlight>
              </a:rPr>
              <a:t>The Kruskal algorithm takes an undirected connected weighted graph G(V, E), where V represents the number of vertices and E represents the number of edges in the graph. The output of the Kruskal algorithm is a minimum cost spanning tree T(V, E') of the given graph G. Here, the V is the same as the given graph, but the E' is changed as we do not include all the edges of the graph G. The pseudocode of Kruskal algorithm is as given below:</a:t>
            </a:r>
            <a:endParaRPr sz="1300">
              <a:solidFill>
                <a:schemeClr val="dk1"/>
              </a:solidFill>
              <a:highlight>
                <a:srgbClr val="FFFFFF"/>
              </a:highlight>
            </a:endParaRPr>
          </a:p>
          <a:p>
            <a:pPr indent="0" lvl="0" marL="0" rtl="0" algn="l">
              <a:lnSpc>
                <a:spcPct val="100000"/>
              </a:lnSpc>
              <a:spcBef>
                <a:spcPts val="400"/>
              </a:spcBef>
              <a:spcAft>
                <a:spcPts val="0"/>
              </a:spcAft>
              <a:buClr>
                <a:schemeClr val="dk1"/>
              </a:buClr>
              <a:buSzPts val="1100"/>
              <a:buFont typeface="Arial"/>
              <a:buNone/>
            </a:pPr>
            <a:r>
              <a:rPr lang="en" sz="1300">
                <a:solidFill>
                  <a:schemeClr val="dk1"/>
                </a:solidFill>
                <a:highlight>
                  <a:srgbClr val="FFFFFF"/>
                </a:highlight>
              </a:rPr>
              <a:t>KRUSKAL MCST (G, W)</a:t>
            </a:r>
            <a:endParaRPr sz="13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rPr>
              <a:t>{</a:t>
            </a:r>
            <a:endParaRPr sz="13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rPr>
              <a:t>Sort the edges of E in order of increasing weight</a:t>
            </a:r>
            <a:endParaRPr sz="13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rPr>
              <a:t>A←Ø</a:t>
            </a:r>
            <a:endParaRPr sz="13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rPr>
              <a:t>for (each vertex v є V[G])</a:t>
            </a:r>
            <a:endParaRPr sz="13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rPr>
              <a:t>do MAKE_SET(v)</a:t>
            </a:r>
            <a:endParaRPr sz="13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rPr>
              <a:t>for (each edge (u, v) є E, taken in increasing order of weight)</a:t>
            </a:r>
            <a:endParaRPr sz="13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rPr>
              <a:t>{</a:t>
            </a:r>
            <a:endParaRPr sz="13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rPr>
              <a:t>if (FIND SET (u) ≠ FIND_SET (V))</a:t>
            </a:r>
            <a:endParaRPr sz="13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rPr>
              <a:t>A←A ∪ {(u, v)}</a:t>
            </a:r>
            <a:endParaRPr sz="13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rPr>
              <a:t>MERGE(u, v)</a:t>
            </a:r>
            <a:endParaRPr sz="13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rPr>
              <a:t>}</a:t>
            </a:r>
            <a:endParaRPr sz="13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rPr>
              <a:t>return A</a:t>
            </a:r>
            <a:endParaRPr sz="13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rPr>
              <a:t>}</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