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4"/>
  </p:notesMasterIdLst>
  <p:sldIdLst>
    <p:sldId id="275" r:id="rId2"/>
    <p:sldId id="276" r:id="rId3"/>
    <p:sldId id="313" r:id="rId4"/>
    <p:sldId id="319" r:id="rId5"/>
    <p:sldId id="320" r:id="rId6"/>
    <p:sldId id="315" r:id="rId7"/>
    <p:sldId id="256" r:id="rId8"/>
    <p:sldId id="257" r:id="rId9"/>
    <p:sldId id="258" r:id="rId10"/>
    <p:sldId id="259" r:id="rId11"/>
    <p:sldId id="261" r:id="rId12"/>
    <p:sldId id="262" r:id="rId13"/>
    <p:sldId id="263" r:id="rId14"/>
    <p:sldId id="264"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4660"/>
  </p:normalViewPr>
  <p:slideViewPr>
    <p:cSldViewPr snapToGrid="0">
      <p:cViewPr varScale="1">
        <p:scale>
          <a:sx n="91" d="100"/>
          <a:sy n="91" d="100"/>
        </p:scale>
        <p:origin x="8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0800F-89A2-4923-A1A8-A4E628F734F4}" type="datetimeFigureOut">
              <a:rPr lang="en-US" smtClean="0"/>
              <a:t>5/24/2024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699E8-2888-42DC-B67E-CBE5D9B11CE1}" type="slidenum">
              <a:rPr lang="en-US" smtClean="0"/>
              <a:t>‹#›</a:t>
            </a:fld>
            <a:endParaRPr lang="en-US"/>
          </a:p>
        </p:txBody>
      </p:sp>
    </p:spTree>
    <p:extLst>
      <p:ext uri="{BB962C8B-B14F-4D97-AF65-F5344CB8AC3E}">
        <p14:creationId xmlns:p14="http://schemas.microsoft.com/office/powerpoint/2010/main" val="3655621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77292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03AAFE-890B-4CC8-AFBC-7ACF98991B17}" type="datetimeFigureOut">
              <a:rPr lang="vi-VN" smtClean="0"/>
              <a:t>24/05/2024</a:t>
            </a:fld>
            <a:endParaRPr lang="vi-VN"/>
          </a:p>
        </p:txBody>
      </p:sp>
      <p:sp>
        <p:nvSpPr>
          <p:cNvPr id="5" name="Footer Placeholder 4"/>
          <p:cNvSpPr>
            <a:spLocks noGrp="1"/>
          </p:cNvSpPr>
          <p:nvPr>
            <p:ph type="ftr" sz="quarter" idx="11"/>
          </p:nvPr>
        </p:nvSpPr>
        <p:spPr>
          <a:xfrm>
            <a:off x="2416500" y="329307"/>
            <a:ext cx="4973915" cy="309201"/>
          </a:xfrm>
        </p:spPr>
        <p:txBody>
          <a:bodyPr/>
          <a:lstStyle/>
          <a:p>
            <a:endParaRPr lang="vi-VN"/>
          </a:p>
        </p:txBody>
      </p:sp>
      <p:sp>
        <p:nvSpPr>
          <p:cNvPr id="6" name="Slide Number Placeholder 5"/>
          <p:cNvSpPr>
            <a:spLocks noGrp="1"/>
          </p:cNvSpPr>
          <p:nvPr>
            <p:ph type="sldNum" sz="quarter" idx="12"/>
          </p:nvPr>
        </p:nvSpPr>
        <p:spPr>
          <a:xfrm>
            <a:off x="1437664" y="798973"/>
            <a:ext cx="811019" cy="503578"/>
          </a:xfrm>
        </p:spPr>
        <p:txBody>
          <a:bodyPr/>
          <a:lstStyle/>
          <a:p>
            <a:fld id="{BC40C3C7-203B-4275-ADB3-1CB2D489E088}" type="slidenum">
              <a:rPr lang="vi-VN" smtClean="0"/>
              <a:t>‹#›</a:t>
            </a:fld>
            <a:endParaRPr lang="vi-V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882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3AAFE-890B-4CC8-AFBC-7ACF98991B17}" type="datetimeFigureOut">
              <a:rPr lang="vi-VN" smtClean="0"/>
              <a:t>24/05/2024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40C3C7-203B-4275-ADB3-1CB2D489E088}" type="slidenum">
              <a:rPr lang="vi-VN" smtClean="0"/>
              <a:t>‹#›</a:t>
            </a:fld>
            <a:endParaRPr lang="vi-V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061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3AAFE-890B-4CC8-AFBC-7ACF98991B17}" type="datetimeFigureOut">
              <a:rPr lang="vi-VN" smtClean="0"/>
              <a:t>24/05/2024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40C3C7-203B-4275-ADB3-1CB2D489E088}" type="slidenum">
              <a:rPr lang="vi-VN" smtClean="0"/>
              <a:t>‹#›</a:t>
            </a:fld>
            <a:endParaRPr lang="vi-V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7282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3919661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3696828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23401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3525851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871675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3731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3AAFE-890B-4CC8-AFBC-7ACF98991B17}" type="datetimeFigureOut">
              <a:rPr lang="vi-VN" smtClean="0"/>
              <a:t>24/05/2024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40C3C7-203B-4275-ADB3-1CB2D489E088}" type="slidenum">
              <a:rPr lang="vi-VN" smtClean="0"/>
              <a:t>‹#›</a:t>
            </a:fld>
            <a:endParaRPr lang="vi-V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555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03AAFE-890B-4CC8-AFBC-7ACF98991B17}" type="datetimeFigureOut">
              <a:rPr lang="vi-VN" smtClean="0"/>
              <a:t>24/05/2024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40C3C7-203B-4275-ADB3-1CB2D489E088}" type="slidenum">
              <a:rPr lang="vi-VN" smtClean="0"/>
              <a:t>‹#›</a:t>
            </a:fld>
            <a:endParaRPr lang="vi-V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1805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03AAFE-890B-4CC8-AFBC-7ACF98991B17}" type="datetimeFigureOut">
              <a:rPr lang="vi-VN" smtClean="0"/>
              <a:t>24/05/2024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40C3C7-203B-4275-ADB3-1CB2D489E088}" type="slidenum">
              <a:rPr lang="vi-VN" smtClean="0"/>
              <a:t>‹#›</a:t>
            </a:fld>
            <a:endParaRPr lang="vi-V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369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03AAFE-890B-4CC8-AFBC-7ACF98991B17}" type="datetimeFigureOut">
              <a:rPr lang="vi-VN" smtClean="0"/>
              <a:t>24/05/2024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C40C3C7-203B-4275-ADB3-1CB2D489E088}" type="slidenum">
              <a:rPr lang="vi-VN" smtClean="0"/>
              <a:t>‹#›</a:t>
            </a:fld>
            <a:endParaRPr lang="vi-V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94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03AAFE-890B-4CC8-AFBC-7ACF98991B17}" type="datetimeFigureOut">
              <a:rPr lang="vi-VN" smtClean="0"/>
              <a:t>24/05/2024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C40C3C7-203B-4275-ADB3-1CB2D489E088}" type="slidenum">
              <a:rPr lang="vi-VN" smtClean="0"/>
              <a:t>‹#›</a:t>
            </a:fld>
            <a:endParaRPr lang="vi-V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80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3AAFE-890B-4CC8-AFBC-7ACF98991B17}" type="datetimeFigureOut">
              <a:rPr lang="vi-VN" smtClean="0"/>
              <a:t>24/05/2024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BC40C3C7-203B-4275-ADB3-1CB2D489E088}" type="slidenum">
              <a:rPr lang="vi-VN" smtClean="0"/>
              <a:t>‹#›</a:t>
            </a:fld>
            <a:endParaRPr lang="vi-VN"/>
          </a:p>
        </p:txBody>
      </p:sp>
    </p:spTree>
    <p:extLst>
      <p:ext uri="{BB962C8B-B14F-4D97-AF65-F5344CB8AC3E}">
        <p14:creationId xmlns:p14="http://schemas.microsoft.com/office/powerpoint/2010/main" val="145457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3AAFE-890B-4CC8-AFBC-7ACF98991B17}" type="datetimeFigureOut">
              <a:rPr lang="vi-VN" smtClean="0"/>
              <a:t>24/05/2024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40C3C7-203B-4275-ADB3-1CB2D489E088}" type="slidenum">
              <a:rPr lang="vi-VN" smtClean="0"/>
              <a:t>‹#›</a:t>
            </a:fld>
            <a:endParaRPr lang="vi-V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0316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203AAFE-890B-4CC8-AFBC-7ACF98991B17}" type="datetimeFigureOut">
              <a:rPr lang="vi-VN" smtClean="0"/>
              <a:t>24/05/2024</a:t>
            </a:fld>
            <a:endParaRPr lang="vi-VN"/>
          </a:p>
        </p:txBody>
      </p:sp>
      <p:sp>
        <p:nvSpPr>
          <p:cNvPr id="6" name="Footer Placeholder 5"/>
          <p:cNvSpPr>
            <a:spLocks noGrp="1"/>
          </p:cNvSpPr>
          <p:nvPr>
            <p:ph type="ftr" sz="quarter" idx="11"/>
          </p:nvPr>
        </p:nvSpPr>
        <p:spPr>
          <a:xfrm>
            <a:off x="1447382" y="318640"/>
            <a:ext cx="5541004" cy="320931"/>
          </a:xfrm>
        </p:spPr>
        <p:txBody>
          <a:bodyPr/>
          <a:lstStyle/>
          <a:p>
            <a:endParaRPr lang="vi-VN"/>
          </a:p>
        </p:txBody>
      </p:sp>
      <p:sp>
        <p:nvSpPr>
          <p:cNvPr id="7" name="Slide Number Placeholder 6"/>
          <p:cNvSpPr>
            <a:spLocks noGrp="1"/>
          </p:cNvSpPr>
          <p:nvPr>
            <p:ph type="sldNum" sz="quarter" idx="12"/>
          </p:nvPr>
        </p:nvSpPr>
        <p:spPr/>
        <p:txBody>
          <a:bodyPr/>
          <a:lstStyle/>
          <a:p>
            <a:fld id="{BC40C3C7-203B-4275-ADB3-1CB2D489E088}" type="slidenum">
              <a:rPr lang="vi-VN" smtClean="0"/>
              <a:t>‹#›</a:t>
            </a:fld>
            <a:endParaRPr lang="vi-V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4814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203AAFE-890B-4CC8-AFBC-7ACF98991B17}" type="datetimeFigureOut">
              <a:rPr lang="vi-VN" smtClean="0"/>
              <a:t>24/05/2024</a:t>
            </a:fld>
            <a:endParaRPr lang="vi-V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C40C3C7-203B-4275-ADB3-1CB2D489E088}" type="slidenum">
              <a:rPr lang="vi-VN" smtClean="0"/>
              <a:t>‹#›</a:t>
            </a:fld>
            <a:endParaRPr lang="vi-V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540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5472634" y="925497"/>
            <a:ext cx="4789651" cy="355900"/>
          </a:xfrm>
        </p:spPr>
        <p:txBody>
          <a:bodyPr vert="horz" lIns="91440" tIns="45720" rIns="91440" bIns="45720" rtlCol="0" anchor="b" anchorCtr="0">
            <a:noAutofit/>
          </a:bodyPr>
          <a:lstStyle/>
          <a:p>
            <a:r>
              <a:rPr lang="en-US" sz="2000" b="1" dirty="0">
                <a:latin typeface="Times New Roman" panose="02020603050405020304" pitchFamily="18" charset="0"/>
                <a:cs typeface="Times New Roman" panose="02020603050405020304" pitchFamily="18" charset="0"/>
              </a:rPr>
              <a:t>BÁO CÁO BÀI TẬP PROJECT CUỐI KÌ</a:t>
            </a:r>
          </a:p>
        </p:txBody>
      </p:sp>
      <p:pic>
        <p:nvPicPr>
          <p:cNvPr id="6" name="Picture 5" descr="A red and white logo&#10;&#10;Description automatically generated">
            <a:extLst>
              <a:ext uri="{FF2B5EF4-FFF2-40B4-BE49-F238E27FC236}">
                <a16:creationId xmlns:a16="http://schemas.microsoft.com/office/drawing/2014/main" id="{4C8A5433-DEDC-F9BA-4179-4FA363E35662}"/>
              </a:ext>
            </a:extLst>
          </p:cNvPr>
          <p:cNvPicPr>
            <a:picLocks noChangeAspect="1"/>
          </p:cNvPicPr>
          <p:nvPr/>
        </p:nvPicPr>
        <p:blipFill>
          <a:blip r:embed="rId3"/>
          <a:stretch>
            <a:fillRect/>
          </a:stretch>
        </p:blipFill>
        <p:spPr>
          <a:xfrm>
            <a:off x="280291" y="432769"/>
            <a:ext cx="3559717" cy="5352959"/>
          </a:xfrm>
          <a:prstGeom prst="rect">
            <a:avLst/>
          </a:prstGeom>
        </p:spPr>
      </p:pic>
      <p:sp>
        <p:nvSpPr>
          <p:cNvPr id="3" name="TextBox 2">
            <a:extLst>
              <a:ext uri="{FF2B5EF4-FFF2-40B4-BE49-F238E27FC236}">
                <a16:creationId xmlns:a16="http://schemas.microsoft.com/office/drawing/2014/main" id="{F75CDF43-AF62-9C6D-340A-522F796B3D77}"/>
              </a:ext>
            </a:extLst>
          </p:cNvPr>
          <p:cNvSpPr txBox="1"/>
          <p:nvPr/>
        </p:nvSpPr>
        <p:spPr>
          <a:xfrm>
            <a:off x="5554586" y="1479972"/>
            <a:ext cx="4707699" cy="646331"/>
          </a:xfrm>
          <a:prstGeom prst="rect">
            <a:avLst/>
          </a:prstGeom>
          <a:noFill/>
        </p:spPr>
        <p:txBody>
          <a:bodyPr wrap="none" rtlCol="0">
            <a:spAutoFit/>
          </a:bodyPr>
          <a:lstStyle/>
          <a:p>
            <a:pPr algn="ctr"/>
            <a:r>
              <a:rPr lang="en-US" b="1" dirty="0"/>
              <a:t>MÔN THỰC HÀNH KIẾN TRÚC MÁY TÍNH</a:t>
            </a:r>
          </a:p>
          <a:p>
            <a:endParaRPr lang="en-US" dirty="0"/>
          </a:p>
        </p:txBody>
      </p:sp>
      <p:sp>
        <p:nvSpPr>
          <p:cNvPr id="5" name="TextBox 4">
            <a:extLst>
              <a:ext uri="{FF2B5EF4-FFF2-40B4-BE49-F238E27FC236}">
                <a16:creationId xmlns:a16="http://schemas.microsoft.com/office/drawing/2014/main" id="{00432EE6-D512-5DAA-0FE9-2D9072B681AA}"/>
              </a:ext>
            </a:extLst>
          </p:cNvPr>
          <p:cNvSpPr txBox="1"/>
          <p:nvPr/>
        </p:nvSpPr>
        <p:spPr>
          <a:xfrm>
            <a:off x="4488339" y="2180168"/>
            <a:ext cx="6096000" cy="461665"/>
          </a:xfrm>
          <a:prstGeom prst="rect">
            <a:avLst/>
          </a:prstGeom>
          <a:noFill/>
        </p:spPr>
        <p:txBody>
          <a:bodyPr wrap="square">
            <a:spAutoFit/>
          </a:bodyPr>
          <a:lstStyle/>
          <a:p>
            <a:r>
              <a:rPr lang="vi-VN" sz="2400" b="1" dirty="0">
                <a:latin typeface="Times New Roman" panose="02020603050405020304" pitchFamily="18" charset="0"/>
                <a:cs typeface="Times New Roman" panose="02020603050405020304" pitchFamily="18" charset="0"/>
              </a:rPr>
              <a:t>Giảng viên hướng dẫn: Đỗ Công Thuần</a:t>
            </a:r>
          </a:p>
        </p:txBody>
      </p:sp>
      <p:sp>
        <p:nvSpPr>
          <p:cNvPr id="8" name="TextBox 7">
            <a:extLst>
              <a:ext uri="{FF2B5EF4-FFF2-40B4-BE49-F238E27FC236}">
                <a16:creationId xmlns:a16="http://schemas.microsoft.com/office/drawing/2014/main" id="{152D4D22-0E34-E813-CDF4-6E0EBFC51441}"/>
              </a:ext>
            </a:extLst>
          </p:cNvPr>
          <p:cNvSpPr txBox="1"/>
          <p:nvPr/>
        </p:nvSpPr>
        <p:spPr>
          <a:xfrm>
            <a:off x="4488339" y="2603364"/>
            <a:ext cx="623108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Sinh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hiện</a:t>
            </a:r>
            <a:r>
              <a:rPr lang="en-US" sz="24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A6E9CDA5-DB0A-85A3-108E-C66F8774BFF4}"/>
              </a:ext>
            </a:extLst>
          </p:cNvPr>
          <p:cNvSpPr txBox="1"/>
          <p:nvPr/>
        </p:nvSpPr>
        <p:spPr>
          <a:xfrm>
            <a:off x="4751918" y="3026561"/>
            <a:ext cx="6231082" cy="707886"/>
          </a:xfrm>
          <a:prstGeom prst="rect">
            <a:avLst/>
          </a:prstGeom>
          <a:noFill/>
        </p:spPr>
        <p:txBody>
          <a:bodyPr wrap="square">
            <a:spAutoFit/>
          </a:bodyPr>
          <a:lstStyle/>
          <a:p>
            <a:r>
              <a:rPr lang="vi-VN" sz="2000" b="1" dirty="0"/>
              <a:t>Dương Đức Hiếu - 20225624 - chủ đề 1</a:t>
            </a:r>
            <a:endParaRPr lang="en-US" sz="2000" b="1" dirty="0"/>
          </a:p>
          <a:p>
            <a:r>
              <a:rPr lang="vi-VN" sz="2000" b="1" dirty="0"/>
              <a:t>Nguyễn Đức Long - 20225876 - chủ đề 2</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7DB3-921A-74E5-F1F1-09EF15C5DA1C}"/>
              </a:ext>
            </a:extLst>
          </p:cNvPr>
          <p:cNvSpPr>
            <a:spLocks noGrp="1"/>
          </p:cNvSpPr>
          <p:nvPr>
            <p:ph type="title"/>
          </p:nvPr>
        </p:nvSpPr>
        <p:spPr/>
        <p:txBody>
          <a:bodyPr/>
          <a:lstStyle/>
          <a:p>
            <a:r>
              <a:rPr lang="vi-VN" b="1" dirty="0">
                <a:latin typeface="+mn-lt"/>
              </a:rPr>
              <a:t>2) Tổng quan quá trình thực hiện</a:t>
            </a:r>
          </a:p>
        </p:txBody>
      </p:sp>
      <p:sp>
        <p:nvSpPr>
          <p:cNvPr id="3" name="Content Placeholder 2">
            <a:extLst>
              <a:ext uri="{FF2B5EF4-FFF2-40B4-BE49-F238E27FC236}">
                <a16:creationId xmlns:a16="http://schemas.microsoft.com/office/drawing/2014/main" id="{0BD66CE4-5FCC-E1F1-B948-048FCE08B7A2}"/>
              </a:ext>
            </a:extLst>
          </p:cNvPr>
          <p:cNvSpPr>
            <a:spLocks noGrp="1"/>
          </p:cNvSpPr>
          <p:nvPr>
            <p:ph idx="1"/>
          </p:nvPr>
        </p:nvSpPr>
        <p:spPr>
          <a:xfrm>
            <a:off x="609600" y="2013858"/>
            <a:ext cx="11146971" cy="4039624"/>
          </a:xfrm>
        </p:spPr>
        <p:txBody>
          <a:bodyPr>
            <a:normAutofit fontScale="25000" lnSpcReduction="20000"/>
          </a:bodyPr>
          <a:lstStyle/>
          <a:p>
            <a:pPr marL="685800" marR="0" algn="just">
              <a:lnSpc>
                <a:spcPct val="107000"/>
              </a:lnSpc>
              <a:spcBef>
                <a:spcPts val="0"/>
              </a:spcBef>
              <a:spcAft>
                <a:spcPts val="0"/>
              </a:spcAft>
            </a:pPr>
            <a:r>
              <a:rPr lang="vi-VN" sz="11200" kern="100" dirty="0">
                <a:effectLst/>
                <a:latin typeface="Arial" panose="020B0604020202020204" pitchFamily="34" charset="0"/>
                <a:ea typeface="Arial" panose="020B0604020202020204" pitchFamily="34" charset="0"/>
                <a:cs typeface="Times New Roman" panose="02020603050405020304" pitchFamily="18" charset="0"/>
              </a:rPr>
              <a:t>B4: Kiểm tra vòng tròn đã chạm cạnh màn hình chưa. Nếu chạm cạnh màn hình thì phải thay đổi hướng di chuyển( và vẽ hình tròn ở vị trí mới). Nếu không thì vẫn là di chuyển theo hướng cũ( và vẽ hình tròn ở vị trí mới)</a:t>
            </a:r>
          </a:p>
          <a:p>
            <a:pPr marL="685800" marR="0" algn="just">
              <a:lnSpc>
                <a:spcPct val="107000"/>
              </a:lnSpc>
              <a:spcBef>
                <a:spcPts val="0"/>
              </a:spcBef>
              <a:spcAft>
                <a:spcPts val="0"/>
              </a:spcAft>
            </a:pPr>
            <a:endParaRPr lang="vi-VN" sz="11200" kern="100" dirty="0">
              <a:effectLst/>
              <a:latin typeface="Arial" panose="020B0604020202020204" pitchFamily="34" charset="0"/>
              <a:ea typeface="Arial" panose="020B0604020202020204" pitchFamily="34" charset="0"/>
              <a:cs typeface="Times New Roman" panose="02020603050405020304" pitchFamily="18" charset="0"/>
            </a:endParaRPr>
          </a:p>
          <a:p>
            <a:pPr marL="685800" marR="0" algn="just">
              <a:lnSpc>
                <a:spcPct val="107000"/>
              </a:lnSpc>
              <a:spcBef>
                <a:spcPts val="0"/>
              </a:spcBef>
              <a:spcAft>
                <a:spcPts val="0"/>
              </a:spcAft>
            </a:pPr>
            <a:r>
              <a:rPr lang="vi-VN" sz="11200" kern="100" dirty="0">
                <a:effectLst/>
                <a:latin typeface="Arial" panose="020B0604020202020204" pitchFamily="34" charset="0"/>
                <a:ea typeface="Arial" panose="020B0604020202020204" pitchFamily="34" charset="0"/>
                <a:cs typeface="Times New Roman" panose="02020603050405020304" pitchFamily="18" charset="0"/>
              </a:rPr>
              <a:t>B5: Xóa hình tròn cũ ( Dùng màu đen, tô lên các data cũ(hiện tại) của hình tròn), sau đó cập nhật data mới của hình tròn, dùng màu vàng, tô lên các vị trí mới này.</a:t>
            </a:r>
          </a:p>
          <a:p>
            <a:pPr marL="685800" marR="0" algn="just">
              <a:lnSpc>
                <a:spcPct val="107000"/>
              </a:lnSpc>
              <a:spcBef>
                <a:spcPts val="0"/>
              </a:spcBef>
              <a:spcAft>
                <a:spcPts val="0"/>
              </a:spcAft>
            </a:pPr>
            <a:endParaRPr lang="vi-VN" sz="11200" kern="100" dirty="0">
              <a:effectLst/>
              <a:latin typeface="Arial" panose="020B0604020202020204" pitchFamily="34" charset="0"/>
              <a:ea typeface="Arial" panose="020B0604020202020204" pitchFamily="34" charset="0"/>
              <a:cs typeface="Times New Roman" panose="02020603050405020304" pitchFamily="18" charset="0"/>
            </a:endParaRPr>
          </a:p>
          <a:p>
            <a:pPr marL="685800" marR="0" algn="just">
              <a:lnSpc>
                <a:spcPct val="107000"/>
              </a:lnSpc>
              <a:spcBef>
                <a:spcPts val="0"/>
              </a:spcBef>
              <a:spcAft>
                <a:spcPts val="800"/>
              </a:spcAft>
            </a:pPr>
            <a:r>
              <a:rPr lang="vi-VN" sz="11200" kern="100" dirty="0">
                <a:effectLst/>
                <a:latin typeface="Arial" panose="020B0604020202020204" pitchFamily="34" charset="0"/>
                <a:ea typeface="Arial" panose="020B0604020202020204" pitchFamily="34" charset="0"/>
                <a:cs typeface="Times New Roman" panose="02020603050405020304" pitchFamily="18" charset="0"/>
              </a:rPr>
              <a:t>B6: Lặp quá trình từ bước 3.</a:t>
            </a:r>
          </a:p>
          <a:p>
            <a:endParaRPr lang="vi-VN" dirty="0"/>
          </a:p>
        </p:txBody>
      </p:sp>
    </p:spTree>
    <p:extLst>
      <p:ext uri="{BB962C8B-B14F-4D97-AF65-F5344CB8AC3E}">
        <p14:creationId xmlns:p14="http://schemas.microsoft.com/office/powerpoint/2010/main" val="205337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AB9B-E797-D18B-FCB2-B624DAF9736E}"/>
              </a:ext>
            </a:extLst>
          </p:cNvPr>
          <p:cNvSpPr>
            <a:spLocks noGrp="1"/>
          </p:cNvSpPr>
          <p:nvPr>
            <p:ph type="title"/>
          </p:nvPr>
        </p:nvSpPr>
        <p:spPr/>
        <p:txBody>
          <a:bodyPr/>
          <a:lstStyle/>
          <a:p>
            <a:r>
              <a:rPr lang="vi-VN" b="1" dirty="0">
                <a:latin typeface="+mn-lt"/>
              </a:rPr>
              <a:t>3) Chi tiết các quá trình</a:t>
            </a:r>
            <a:br>
              <a:rPr lang="vi-VN" b="1" dirty="0">
                <a:latin typeface="+mn-lt"/>
              </a:rPr>
            </a:br>
            <a:r>
              <a:rPr lang="vi-VN" b="1" dirty="0">
                <a:latin typeface="+mn-lt"/>
              </a:rPr>
              <a:t>	phần 1: setup TÂM HÌNH TRÒN </a:t>
            </a:r>
          </a:p>
        </p:txBody>
      </p:sp>
      <p:pic>
        <p:nvPicPr>
          <p:cNvPr id="14" name="Content Placeholder 13">
            <a:extLst>
              <a:ext uri="{FF2B5EF4-FFF2-40B4-BE49-F238E27FC236}">
                <a16:creationId xmlns:a16="http://schemas.microsoft.com/office/drawing/2014/main" id="{0E9CC98C-7D9E-9B66-307B-D638D3254B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917" y="2173188"/>
            <a:ext cx="3343742" cy="3048425"/>
          </a:xfrm>
        </p:spPr>
      </p:pic>
      <p:pic>
        <p:nvPicPr>
          <p:cNvPr id="16" name="Picture 15">
            <a:extLst>
              <a:ext uri="{FF2B5EF4-FFF2-40B4-BE49-F238E27FC236}">
                <a16:creationId xmlns:a16="http://schemas.microsoft.com/office/drawing/2014/main" id="{AA11E78F-CA4B-2D05-2CEC-800782493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403" y="2025767"/>
            <a:ext cx="4845167" cy="4027714"/>
          </a:xfrm>
          <a:prstGeom prst="rect">
            <a:avLst/>
          </a:prstGeom>
        </p:spPr>
      </p:pic>
      <p:cxnSp>
        <p:nvCxnSpPr>
          <p:cNvPr id="18" name="Straight Arrow Connector 17">
            <a:extLst>
              <a:ext uri="{FF2B5EF4-FFF2-40B4-BE49-F238E27FC236}">
                <a16:creationId xmlns:a16="http://schemas.microsoft.com/office/drawing/2014/main" id="{2F581C59-5F48-8CC8-C99F-1390497D5533}"/>
              </a:ext>
            </a:extLst>
          </p:cNvPr>
          <p:cNvCxnSpPr/>
          <p:nvPr/>
        </p:nvCxnSpPr>
        <p:spPr>
          <a:xfrm>
            <a:off x="6630657" y="2025767"/>
            <a:ext cx="0" cy="4027714"/>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38FC898-F6BA-BACA-A8B8-A8C23E2DD00E}"/>
              </a:ext>
            </a:extLst>
          </p:cNvPr>
          <p:cNvCxnSpPr>
            <a:cxnSpLocks/>
          </p:cNvCxnSpPr>
          <p:nvPr/>
        </p:nvCxnSpPr>
        <p:spPr>
          <a:xfrm>
            <a:off x="6630657" y="2025767"/>
            <a:ext cx="4604657"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F5EE5CF7-73A7-0CC2-9ECA-ADD965A57483}"/>
              </a:ext>
            </a:extLst>
          </p:cNvPr>
          <p:cNvSpPr/>
          <p:nvPr/>
        </p:nvSpPr>
        <p:spPr>
          <a:xfrm>
            <a:off x="8775403" y="3842888"/>
            <a:ext cx="169105" cy="17201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572185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2ED7-56CE-6F62-A3A9-CDE217830454}"/>
              </a:ext>
            </a:extLst>
          </p:cNvPr>
          <p:cNvSpPr>
            <a:spLocks noGrp="1"/>
          </p:cNvSpPr>
          <p:nvPr>
            <p:ph type="title"/>
          </p:nvPr>
        </p:nvSpPr>
        <p:spPr>
          <a:xfrm>
            <a:off x="1033105" y="184032"/>
            <a:ext cx="9603275" cy="1049235"/>
          </a:xfrm>
        </p:spPr>
        <p:txBody>
          <a:bodyPr>
            <a:noAutofit/>
          </a:bodyPr>
          <a:lstStyle/>
          <a:p>
            <a:r>
              <a:rPr lang="vi-VN" b="1" dirty="0">
                <a:latin typeface="+mn-lt"/>
              </a:rPr>
              <a:t>3) Chi tiết các quá trình</a:t>
            </a:r>
            <a:br>
              <a:rPr lang="vi-VN" b="1" dirty="0">
                <a:latin typeface="+mn-lt"/>
              </a:rPr>
            </a:br>
            <a:r>
              <a:rPr lang="vi-VN" b="1" dirty="0">
                <a:latin typeface="+mn-lt"/>
              </a:rPr>
              <a:t>	phần 2:</a:t>
            </a:r>
            <a:r>
              <a:rPr lang="vi-VN" b="1" kern="100" dirty="0">
                <a:effectLst/>
                <a:latin typeface="+mn-lt"/>
                <a:ea typeface="Arial" panose="020B0604020202020204" pitchFamily="34" charset="0"/>
                <a:cs typeface="Times New Roman" panose="02020603050405020304" pitchFamily="18" charset="0"/>
              </a:rPr>
              <a:t>Tính toán vị trí tương đối các điểm để tạo nên hình tròn</a:t>
            </a:r>
            <a:br>
              <a:rPr lang="vi-VN" b="1" kern="100" dirty="0">
                <a:effectLst/>
                <a:latin typeface="+mn-lt"/>
                <a:ea typeface="Arial" panose="020B0604020202020204" pitchFamily="34" charset="0"/>
                <a:cs typeface="Times New Roman" panose="02020603050405020304" pitchFamily="18" charset="0"/>
              </a:rPr>
            </a:br>
            <a:endParaRPr lang="vi-VN" b="1" dirty="0">
              <a:latin typeface="+mn-lt"/>
            </a:endParaRPr>
          </a:p>
        </p:txBody>
      </p:sp>
      <p:sp>
        <p:nvSpPr>
          <p:cNvPr id="3" name="Content Placeholder 2">
            <a:extLst>
              <a:ext uri="{FF2B5EF4-FFF2-40B4-BE49-F238E27FC236}">
                <a16:creationId xmlns:a16="http://schemas.microsoft.com/office/drawing/2014/main" id="{0C5C27A2-5598-213E-2FF7-9BE669112D96}"/>
              </a:ext>
            </a:extLst>
          </p:cNvPr>
          <p:cNvSpPr>
            <a:spLocks noGrp="1"/>
          </p:cNvSpPr>
          <p:nvPr>
            <p:ph idx="1"/>
          </p:nvPr>
        </p:nvSpPr>
        <p:spPr>
          <a:xfrm>
            <a:off x="555171" y="2130110"/>
            <a:ext cx="5319335" cy="3450613"/>
          </a:xfrm>
        </p:spPr>
        <p:txBody>
          <a:bodyPr>
            <a:normAutofit/>
          </a:bodyPr>
          <a:lstStyle/>
          <a:p>
            <a:pPr marL="0" marR="0" indent="228600">
              <a:lnSpc>
                <a:spcPct val="107000"/>
              </a:lnSpc>
              <a:spcBef>
                <a:spcPts val="0"/>
              </a:spcBef>
              <a:spcAft>
                <a:spcPts val="800"/>
              </a:spcAft>
            </a:pPr>
            <a:r>
              <a:rPr lang="vi-VN" kern="100" dirty="0">
                <a:effectLst/>
                <a:latin typeface="Arial" panose="020B0604020202020204" pitchFamily="34" charset="0"/>
                <a:ea typeface="Arial" panose="020B0604020202020204" pitchFamily="34" charset="0"/>
                <a:cs typeface="Times New Roman" panose="02020603050405020304" pitchFamily="18" charset="0"/>
              </a:rPr>
              <a:t>-Tìm điểm có tọa độ (px, py) thỏa mãn thuộc đường tròn bằng cách:</a:t>
            </a:r>
          </a:p>
          <a:p>
            <a:pPr marL="0" marR="0" indent="228600">
              <a:lnSpc>
                <a:spcPct val="107000"/>
              </a:lnSpc>
              <a:spcBef>
                <a:spcPts val="0"/>
              </a:spcBef>
              <a:spcAft>
                <a:spcPts val="800"/>
              </a:spcAft>
            </a:pPr>
            <a:r>
              <a:rPr lang="vi-VN" kern="100" dirty="0">
                <a:effectLst/>
                <a:latin typeface="Arial" panose="020B0604020202020204" pitchFamily="34" charset="0"/>
                <a:ea typeface="Arial" panose="020B0604020202020204" pitchFamily="34" charset="0"/>
                <a:cs typeface="Times New Roman" panose="02020603050405020304" pitchFamily="18" charset="0"/>
              </a:rPr>
              <a:t> + Điểm đó cách tâm một khoảng là R(20)</a:t>
            </a:r>
          </a:p>
          <a:p>
            <a:pPr marL="0" marR="0" indent="0">
              <a:lnSpc>
                <a:spcPct val="107000"/>
              </a:lnSpc>
              <a:spcBef>
                <a:spcPts val="0"/>
              </a:spcBef>
              <a:spcAft>
                <a:spcPts val="800"/>
              </a:spcAft>
              <a:buNone/>
            </a:pPr>
            <a:r>
              <a:rPr lang="vi-VN" kern="100" dirty="0">
                <a:effectLst/>
                <a:latin typeface="Arial" panose="020B0604020202020204" pitchFamily="34" charset="0"/>
                <a:ea typeface="Arial" panose="020B0604020202020204" pitchFamily="34" charset="0"/>
                <a:cs typeface="Times New Roman" panose="02020603050405020304" pitchFamily="18" charset="0"/>
              </a:rPr>
              <a:t>	-&gt; 20^2 = px^2 + py^2</a:t>
            </a:r>
          </a:p>
          <a:p>
            <a:pPr marL="0" marR="0" indent="0">
              <a:lnSpc>
                <a:spcPct val="107000"/>
              </a:lnSpc>
              <a:spcBef>
                <a:spcPts val="0"/>
              </a:spcBef>
              <a:spcAft>
                <a:spcPts val="800"/>
              </a:spcAft>
              <a:buNone/>
            </a:pPr>
            <a:r>
              <a:rPr lang="vi-VN" kern="100" dirty="0">
                <a:effectLst/>
                <a:latin typeface="Arial" panose="020B0604020202020204" pitchFamily="34" charset="0"/>
                <a:ea typeface="Arial" panose="020B0604020202020204" pitchFamily="34" charset="0"/>
                <a:cs typeface="Times New Roman" panose="02020603050405020304" pitchFamily="18" charset="0"/>
              </a:rPr>
              <a:t>	-&gt; py = sqrt(400 – px^2)</a:t>
            </a:r>
          </a:p>
          <a:p>
            <a:pPr marL="0" marR="0" indent="0">
              <a:lnSpc>
                <a:spcPct val="107000"/>
              </a:lnSpc>
              <a:spcBef>
                <a:spcPts val="0"/>
              </a:spcBef>
              <a:spcAft>
                <a:spcPts val="800"/>
              </a:spcAft>
              <a:buNone/>
            </a:pPr>
            <a:r>
              <a:rPr lang="vi-VN" kern="100" dirty="0">
                <a:effectLst/>
                <a:latin typeface="Arial" panose="020B0604020202020204" pitchFamily="34" charset="0"/>
                <a:ea typeface="Arial" panose="020B0604020202020204" pitchFamily="34" charset="0"/>
                <a:cs typeface="Times New Roman" panose="02020603050405020304" pitchFamily="18" charset="0"/>
              </a:rPr>
              <a:t>	(px chạy từ 0 -&gt; 20)</a:t>
            </a:r>
          </a:p>
          <a:p>
            <a:r>
              <a:rPr lang="vi-VN" dirty="0"/>
              <a:t>Vậy từ đó ta tìm được các điểm (px, py) thuộc đường tròn</a:t>
            </a:r>
          </a:p>
        </p:txBody>
      </p:sp>
      <p:sp>
        <p:nvSpPr>
          <p:cNvPr id="4" name="Oval 3">
            <a:extLst>
              <a:ext uri="{FF2B5EF4-FFF2-40B4-BE49-F238E27FC236}">
                <a16:creationId xmlns:a16="http://schemas.microsoft.com/office/drawing/2014/main" id="{F59C1E57-C5E4-4C1A-9BE1-6C993E17849B}"/>
              </a:ext>
            </a:extLst>
          </p:cNvPr>
          <p:cNvSpPr/>
          <p:nvPr/>
        </p:nvSpPr>
        <p:spPr>
          <a:xfrm>
            <a:off x="7179540" y="2015732"/>
            <a:ext cx="3875314" cy="3875314"/>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5" name="Oval 4">
            <a:extLst>
              <a:ext uri="{FF2B5EF4-FFF2-40B4-BE49-F238E27FC236}">
                <a16:creationId xmlns:a16="http://schemas.microsoft.com/office/drawing/2014/main" id="{BF78EDDE-5C3E-D10A-77C6-D807C5E62FBC}"/>
              </a:ext>
            </a:extLst>
          </p:cNvPr>
          <p:cNvSpPr/>
          <p:nvPr/>
        </p:nvSpPr>
        <p:spPr>
          <a:xfrm>
            <a:off x="9111343" y="3757446"/>
            <a:ext cx="195943" cy="1959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7" name="Straight Connector 6">
            <a:extLst>
              <a:ext uri="{FF2B5EF4-FFF2-40B4-BE49-F238E27FC236}">
                <a16:creationId xmlns:a16="http://schemas.microsoft.com/office/drawing/2014/main" id="{84B38300-6A6B-F85B-5D3D-211C58D3FB10}"/>
              </a:ext>
            </a:extLst>
          </p:cNvPr>
          <p:cNvCxnSpPr/>
          <p:nvPr/>
        </p:nvCxnSpPr>
        <p:spPr>
          <a:xfrm>
            <a:off x="9209314" y="1629289"/>
            <a:ext cx="0" cy="464820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4A3C585-6DDC-9F04-6F66-04133D7BFCF3}"/>
              </a:ext>
            </a:extLst>
          </p:cNvPr>
          <p:cNvCxnSpPr>
            <a:cxnSpLocks/>
          </p:cNvCxnSpPr>
          <p:nvPr/>
        </p:nvCxnSpPr>
        <p:spPr>
          <a:xfrm>
            <a:off x="6858000" y="3855417"/>
            <a:ext cx="4800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624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2ED7-56CE-6F62-A3A9-CDE217830454}"/>
              </a:ext>
            </a:extLst>
          </p:cNvPr>
          <p:cNvSpPr>
            <a:spLocks noGrp="1"/>
          </p:cNvSpPr>
          <p:nvPr>
            <p:ph type="title"/>
          </p:nvPr>
        </p:nvSpPr>
        <p:spPr>
          <a:xfrm>
            <a:off x="1033105" y="184032"/>
            <a:ext cx="9603275" cy="1049235"/>
          </a:xfrm>
        </p:spPr>
        <p:txBody>
          <a:bodyPr>
            <a:noAutofit/>
          </a:bodyPr>
          <a:lstStyle/>
          <a:p>
            <a:r>
              <a:rPr lang="vi-VN" b="1" dirty="0">
                <a:latin typeface="+mn-lt"/>
              </a:rPr>
              <a:t>3) Chi tiết các quá trình</a:t>
            </a:r>
            <a:br>
              <a:rPr lang="vi-VN" b="1" dirty="0">
                <a:latin typeface="+mn-lt"/>
              </a:rPr>
            </a:br>
            <a:r>
              <a:rPr lang="vi-VN" b="1" dirty="0">
                <a:latin typeface="+mn-lt"/>
              </a:rPr>
              <a:t>	phần 2:</a:t>
            </a:r>
            <a:r>
              <a:rPr lang="vi-VN" b="1" kern="100" dirty="0">
                <a:effectLst/>
                <a:latin typeface="+mn-lt"/>
                <a:ea typeface="Arial" panose="020B0604020202020204" pitchFamily="34" charset="0"/>
                <a:cs typeface="Times New Roman" panose="02020603050405020304" pitchFamily="18" charset="0"/>
              </a:rPr>
              <a:t>Tính toán vị trí tương đối các điểm để tạo nên hình tròn</a:t>
            </a:r>
            <a:br>
              <a:rPr lang="vi-VN" b="1" kern="100" dirty="0">
                <a:effectLst/>
                <a:latin typeface="+mn-lt"/>
                <a:ea typeface="Arial" panose="020B0604020202020204" pitchFamily="34" charset="0"/>
                <a:cs typeface="Times New Roman" panose="02020603050405020304" pitchFamily="18" charset="0"/>
              </a:rPr>
            </a:br>
            <a:endParaRPr lang="vi-VN" b="1" dirty="0">
              <a:latin typeface="+mn-lt"/>
            </a:endParaRPr>
          </a:p>
        </p:txBody>
      </p:sp>
      <p:sp>
        <p:nvSpPr>
          <p:cNvPr id="3" name="Content Placeholder 2">
            <a:extLst>
              <a:ext uri="{FF2B5EF4-FFF2-40B4-BE49-F238E27FC236}">
                <a16:creationId xmlns:a16="http://schemas.microsoft.com/office/drawing/2014/main" id="{0C5C27A2-5598-213E-2FF7-9BE669112D96}"/>
              </a:ext>
            </a:extLst>
          </p:cNvPr>
          <p:cNvSpPr>
            <a:spLocks noGrp="1"/>
          </p:cNvSpPr>
          <p:nvPr>
            <p:ph idx="1"/>
          </p:nvPr>
        </p:nvSpPr>
        <p:spPr>
          <a:xfrm>
            <a:off x="555171" y="2130110"/>
            <a:ext cx="5319335" cy="3450613"/>
          </a:xfrm>
        </p:spPr>
        <p:txBody>
          <a:bodyPr>
            <a:normAutofit/>
          </a:bodyPr>
          <a:lstStyle/>
          <a:p>
            <a:pPr marL="0" marR="0" indent="228600">
              <a:lnSpc>
                <a:spcPct val="107000"/>
              </a:lnSpc>
              <a:spcBef>
                <a:spcPts val="0"/>
              </a:spcBef>
              <a:spcAft>
                <a:spcPts val="800"/>
              </a:spcAft>
            </a:pPr>
            <a:r>
              <a:rPr lang="vi-VN" kern="100" dirty="0">
                <a:effectLst/>
                <a:latin typeface="Arial" panose="020B0604020202020204" pitchFamily="34" charset="0"/>
                <a:ea typeface="Arial" panose="020B0604020202020204" pitchFamily="34" charset="0"/>
                <a:cs typeface="Times New Roman" panose="02020603050405020304" pitchFamily="18" charset="0"/>
              </a:rPr>
              <a:t>-Tìm điểm có tọa độ (px, py) thỏa mãn thuộc đường tròn bằng cách:</a:t>
            </a:r>
          </a:p>
          <a:p>
            <a:pPr marL="0" marR="0" indent="228600">
              <a:lnSpc>
                <a:spcPct val="107000"/>
              </a:lnSpc>
              <a:spcBef>
                <a:spcPts val="0"/>
              </a:spcBef>
              <a:spcAft>
                <a:spcPts val="800"/>
              </a:spcAft>
            </a:pPr>
            <a:r>
              <a:rPr lang="vi-VN" kern="100" dirty="0">
                <a:effectLst/>
                <a:latin typeface="Arial" panose="020B0604020202020204" pitchFamily="34" charset="0"/>
                <a:ea typeface="Arial" panose="020B0604020202020204" pitchFamily="34" charset="0"/>
                <a:cs typeface="Times New Roman" panose="02020603050405020304" pitchFamily="18" charset="0"/>
              </a:rPr>
              <a:t> + Điểm đó cách tâm khoảng cách R(20)</a:t>
            </a:r>
          </a:p>
          <a:p>
            <a:pPr marL="0" marR="0" indent="0">
              <a:lnSpc>
                <a:spcPct val="107000"/>
              </a:lnSpc>
              <a:spcBef>
                <a:spcPts val="0"/>
              </a:spcBef>
              <a:spcAft>
                <a:spcPts val="800"/>
              </a:spcAft>
              <a:buNone/>
            </a:pPr>
            <a:r>
              <a:rPr lang="vi-VN" kern="100" dirty="0">
                <a:effectLst/>
                <a:latin typeface="Arial" panose="020B0604020202020204" pitchFamily="34" charset="0"/>
                <a:ea typeface="Arial" panose="020B0604020202020204" pitchFamily="34" charset="0"/>
                <a:cs typeface="Times New Roman" panose="02020603050405020304" pitchFamily="18" charset="0"/>
              </a:rPr>
              <a:t>	-&gt; 20^2 = px^2 + py^2</a:t>
            </a:r>
          </a:p>
          <a:p>
            <a:pPr marL="0" marR="0" indent="0">
              <a:lnSpc>
                <a:spcPct val="107000"/>
              </a:lnSpc>
              <a:spcBef>
                <a:spcPts val="0"/>
              </a:spcBef>
              <a:spcAft>
                <a:spcPts val="800"/>
              </a:spcAft>
              <a:buNone/>
            </a:pPr>
            <a:r>
              <a:rPr lang="vi-VN" kern="100" dirty="0">
                <a:effectLst/>
                <a:latin typeface="Arial" panose="020B0604020202020204" pitchFamily="34" charset="0"/>
                <a:ea typeface="Arial" panose="020B0604020202020204" pitchFamily="34" charset="0"/>
                <a:cs typeface="Times New Roman" panose="02020603050405020304" pitchFamily="18" charset="0"/>
              </a:rPr>
              <a:t>	-&gt; py = sqrt(400 – px^2)</a:t>
            </a:r>
          </a:p>
          <a:p>
            <a:pPr marL="0" marR="0" indent="0">
              <a:lnSpc>
                <a:spcPct val="107000"/>
              </a:lnSpc>
              <a:spcBef>
                <a:spcPts val="0"/>
              </a:spcBef>
              <a:spcAft>
                <a:spcPts val="800"/>
              </a:spcAft>
              <a:buNone/>
            </a:pPr>
            <a:r>
              <a:rPr lang="vi-VN" kern="100" dirty="0">
                <a:effectLst/>
                <a:latin typeface="Arial" panose="020B0604020202020204" pitchFamily="34" charset="0"/>
                <a:ea typeface="Arial" panose="020B0604020202020204" pitchFamily="34" charset="0"/>
                <a:cs typeface="Times New Roman" panose="02020603050405020304" pitchFamily="18" charset="0"/>
              </a:rPr>
              <a:t>	(px chạy từ 0 -&gt; 20)</a:t>
            </a:r>
          </a:p>
          <a:p>
            <a:r>
              <a:rPr lang="vi-VN" dirty="0"/>
              <a:t>Vậy từ đó ta tìm được các điểm (px, py) thuộc đường tròn</a:t>
            </a:r>
          </a:p>
        </p:txBody>
      </p:sp>
      <p:sp>
        <p:nvSpPr>
          <p:cNvPr id="4" name="Oval 3">
            <a:extLst>
              <a:ext uri="{FF2B5EF4-FFF2-40B4-BE49-F238E27FC236}">
                <a16:creationId xmlns:a16="http://schemas.microsoft.com/office/drawing/2014/main" id="{F59C1E57-C5E4-4C1A-9BE1-6C993E17849B}"/>
              </a:ext>
            </a:extLst>
          </p:cNvPr>
          <p:cNvSpPr/>
          <p:nvPr/>
        </p:nvSpPr>
        <p:spPr>
          <a:xfrm>
            <a:off x="7179540" y="2015732"/>
            <a:ext cx="3875314" cy="3875314"/>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5" name="Oval 4">
            <a:extLst>
              <a:ext uri="{FF2B5EF4-FFF2-40B4-BE49-F238E27FC236}">
                <a16:creationId xmlns:a16="http://schemas.microsoft.com/office/drawing/2014/main" id="{BF78EDDE-5C3E-D10A-77C6-D807C5E62FBC}"/>
              </a:ext>
            </a:extLst>
          </p:cNvPr>
          <p:cNvSpPr/>
          <p:nvPr/>
        </p:nvSpPr>
        <p:spPr>
          <a:xfrm>
            <a:off x="9111343" y="3757446"/>
            <a:ext cx="195943" cy="1959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7" name="Straight Connector 6">
            <a:extLst>
              <a:ext uri="{FF2B5EF4-FFF2-40B4-BE49-F238E27FC236}">
                <a16:creationId xmlns:a16="http://schemas.microsoft.com/office/drawing/2014/main" id="{84B38300-6A6B-F85B-5D3D-211C58D3FB10}"/>
              </a:ext>
            </a:extLst>
          </p:cNvPr>
          <p:cNvCxnSpPr/>
          <p:nvPr/>
        </p:nvCxnSpPr>
        <p:spPr>
          <a:xfrm>
            <a:off x="9209314" y="1629289"/>
            <a:ext cx="0" cy="464820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4A3C585-6DDC-9F04-6F66-04133D7BFCF3}"/>
              </a:ext>
            </a:extLst>
          </p:cNvPr>
          <p:cNvCxnSpPr>
            <a:cxnSpLocks/>
          </p:cNvCxnSpPr>
          <p:nvPr/>
        </p:nvCxnSpPr>
        <p:spPr>
          <a:xfrm>
            <a:off x="6858000" y="3855417"/>
            <a:ext cx="4800600" cy="0"/>
          </a:xfrm>
          <a:prstGeom prst="line">
            <a:avLst/>
          </a:prstGeom>
          <a:ln w="28575"/>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F225A0E-0F56-9D16-1287-0D74FA446845}"/>
              </a:ext>
            </a:extLst>
          </p:cNvPr>
          <p:cNvSpPr/>
          <p:nvPr/>
        </p:nvSpPr>
        <p:spPr>
          <a:xfrm>
            <a:off x="9122228" y="195594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Oval 9">
            <a:extLst>
              <a:ext uri="{FF2B5EF4-FFF2-40B4-BE49-F238E27FC236}">
                <a16:creationId xmlns:a16="http://schemas.microsoft.com/office/drawing/2014/main" id="{CF8939C1-EF78-A275-46BA-A1D07F6D347D}"/>
              </a:ext>
            </a:extLst>
          </p:cNvPr>
          <p:cNvSpPr/>
          <p:nvPr/>
        </p:nvSpPr>
        <p:spPr>
          <a:xfrm>
            <a:off x="9356686" y="195594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a:extLst>
              <a:ext uri="{FF2B5EF4-FFF2-40B4-BE49-F238E27FC236}">
                <a16:creationId xmlns:a16="http://schemas.microsoft.com/office/drawing/2014/main" id="{08CCEB1A-0EAB-2715-2B93-BE1BB53A54B7}"/>
              </a:ext>
            </a:extLst>
          </p:cNvPr>
          <p:cNvSpPr/>
          <p:nvPr/>
        </p:nvSpPr>
        <p:spPr>
          <a:xfrm>
            <a:off x="9601205" y="201573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Oval 11">
            <a:extLst>
              <a:ext uri="{FF2B5EF4-FFF2-40B4-BE49-F238E27FC236}">
                <a16:creationId xmlns:a16="http://schemas.microsoft.com/office/drawing/2014/main" id="{4957D45F-5C77-B3D3-2F20-C2A09A126038}"/>
              </a:ext>
            </a:extLst>
          </p:cNvPr>
          <p:cNvSpPr/>
          <p:nvPr/>
        </p:nvSpPr>
        <p:spPr>
          <a:xfrm>
            <a:off x="9832725" y="207691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Oval 12">
            <a:extLst>
              <a:ext uri="{FF2B5EF4-FFF2-40B4-BE49-F238E27FC236}">
                <a16:creationId xmlns:a16="http://schemas.microsoft.com/office/drawing/2014/main" id="{74F0D488-024F-C756-9D38-3BA77FC25873}"/>
              </a:ext>
            </a:extLst>
          </p:cNvPr>
          <p:cNvSpPr/>
          <p:nvPr/>
        </p:nvSpPr>
        <p:spPr>
          <a:xfrm>
            <a:off x="10047513" y="217365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a:extLst>
              <a:ext uri="{FF2B5EF4-FFF2-40B4-BE49-F238E27FC236}">
                <a16:creationId xmlns:a16="http://schemas.microsoft.com/office/drawing/2014/main" id="{AC81057B-5970-EE96-9B20-5CC04F2D694B}"/>
              </a:ext>
            </a:extLst>
          </p:cNvPr>
          <p:cNvSpPr/>
          <p:nvPr/>
        </p:nvSpPr>
        <p:spPr>
          <a:xfrm>
            <a:off x="10221682" y="236687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040C5A3-E09D-6D91-9AC1-6011E6F17F16}"/>
              </a:ext>
            </a:extLst>
          </p:cNvPr>
          <p:cNvSpPr/>
          <p:nvPr/>
        </p:nvSpPr>
        <p:spPr>
          <a:xfrm>
            <a:off x="9284879" y="195594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Oval 15">
            <a:extLst>
              <a:ext uri="{FF2B5EF4-FFF2-40B4-BE49-F238E27FC236}">
                <a16:creationId xmlns:a16="http://schemas.microsoft.com/office/drawing/2014/main" id="{6C840778-F55B-743E-CA5E-753C34E6D12E}"/>
              </a:ext>
            </a:extLst>
          </p:cNvPr>
          <p:cNvSpPr/>
          <p:nvPr/>
        </p:nvSpPr>
        <p:spPr>
          <a:xfrm>
            <a:off x="9535256" y="1967209"/>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Oval 16">
            <a:extLst>
              <a:ext uri="{FF2B5EF4-FFF2-40B4-BE49-F238E27FC236}">
                <a16:creationId xmlns:a16="http://schemas.microsoft.com/office/drawing/2014/main" id="{4E8890E5-7D70-28C4-8D2A-5271AC6B6734}"/>
              </a:ext>
            </a:extLst>
          </p:cNvPr>
          <p:cNvSpPr/>
          <p:nvPr/>
        </p:nvSpPr>
        <p:spPr>
          <a:xfrm>
            <a:off x="9765949" y="200071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Oval 17">
            <a:extLst>
              <a:ext uri="{FF2B5EF4-FFF2-40B4-BE49-F238E27FC236}">
                <a16:creationId xmlns:a16="http://schemas.microsoft.com/office/drawing/2014/main" id="{A24A1C4F-6A95-51DC-49A7-4F99AAC33BCE}"/>
              </a:ext>
            </a:extLst>
          </p:cNvPr>
          <p:cNvSpPr/>
          <p:nvPr/>
        </p:nvSpPr>
        <p:spPr>
          <a:xfrm>
            <a:off x="10929670" y="346270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Oval 18">
            <a:extLst>
              <a:ext uri="{FF2B5EF4-FFF2-40B4-BE49-F238E27FC236}">
                <a16:creationId xmlns:a16="http://schemas.microsoft.com/office/drawing/2014/main" id="{60194C09-A658-5FD6-3D40-AD303C87B2E1}"/>
              </a:ext>
            </a:extLst>
          </p:cNvPr>
          <p:cNvSpPr/>
          <p:nvPr/>
        </p:nvSpPr>
        <p:spPr>
          <a:xfrm>
            <a:off x="10810549" y="312397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Oval 19">
            <a:extLst>
              <a:ext uri="{FF2B5EF4-FFF2-40B4-BE49-F238E27FC236}">
                <a16:creationId xmlns:a16="http://schemas.microsoft.com/office/drawing/2014/main" id="{E32D0A0C-B72B-9528-6876-1EB03E320B50}"/>
              </a:ext>
            </a:extLst>
          </p:cNvPr>
          <p:cNvSpPr/>
          <p:nvPr/>
        </p:nvSpPr>
        <p:spPr>
          <a:xfrm>
            <a:off x="10636380" y="2788429"/>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Oval 20">
            <a:extLst>
              <a:ext uri="{FF2B5EF4-FFF2-40B4-BE49-F238E27FC236}">
                <a16:creationId xmlns:a16="http://schemas.microsoft.com/office/drawing/2014/main" id="{0B82A984-DE43-FF04-A909-FA19B00A29B1}"/>
              </a:ext>
            </a:extLst>
          </p:cNvPr>
          <p:cNvSpPr/>
          <p:nvPr/>
        </p:nvSpPr>
        <p:spPr>
          <a:xfrm>
            <a:off x="10419708" y="256669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Oval 21">
            <a:extLst>
              <a:ext uri="{FF2B5EF4-FFF2-40B4-BE49-F238E27FC236}">
                <a16:creationId xmlns:a16="http://schemas.microsoft.com/office/drawing/2014/main" id="{D1D9B937-9E6D-42C4-083C-E17DCC2360DA}"/>
              </a:ext>
            </a:extLst>
          </p:cNvPr>
          <p:cNvSpPr/>
          <p:nvPr/>
        </p:nvSpPr>
        <p:spPr>
          <a:xfrm>
            <a:off x="9919805" y="212139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Oval 22">
            <a:extLst>
              <a:ext uri="{FF2B5EF4-FFF2-40B4-BE49-F238E27FC236}">
                <a16:creationId xmlns:a16="http://schemas.microsoft.com/office/drawing/2014/main" id="{1A048F26-2B9E-6C82-5540-5E438DE4CFAD}"/>
              </a:ext>
            </a:extLst>
          </p:cNvPr>
          <p:cNvSpPr/>
          <p:nvPr/>
        </p:nvSpPr>
        <p:spPr>
          <a:xfrm>
            <a:off x="10145489" y="227575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Oval 24">
            <a:extLst>
              <a:ext uri="{FF2B5EF4-FFF2-40B4-BE49-F238E27FC236}">
                <a16:creationId xmlns:a16="http://schemas.microsoft.com/office/drawing/2014/main" id="{B4C32E8D-F2D4-5E50-4F14-52E7C5DF77FF}"/>
              </a:ext>
            </a:extLst>
          </p:cNvPr>
          <p:cNvSpPr/>
          <p:nvPr/>
        </p:nvSpPr>
        <p:spPr>
          <a:xfrm>
            <a:off x="11005552" y="380036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982018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2ED7-56CE-6F62-A3A9-CDE217830454}"/>
              </a:ext>
            </a:extLst>
          </p:cNvPr>
          <p:cNvSpPr>
            <a:spLocks noGrp="1"/>
          </p:cNvSpPr>
          <p:nvPr>
            <p:ph type="title"/>
          </p:nvPr>
        </p:nvSpPr>
        <p:spPr>
          <a:xfrm>
            <a:off x="1033105" y="184032"/>
            <a:ext cx="9603275" cy="1049235"/>
          </a:xfrm>
        </p:spPr>
        <p:txBody>
          <a:bodyPr>
            <a:noAutofit/>
          </a:bodyPr>
          <a:lstStyle/>
          <a:p>
            <a:r>
              <a:rPr lang="vi-VN" b="1" dirty="0">
                <a:latin typeface="+mn-lt"/>
              </a:rPr>
              <a:t>3) Chi tiết các quá trình</a:t>
            </a:r>
            <a:br>
              <a:rPr lang="vi-VN" b="1" dirty="0">
                <a:latin typeface="+mn-lt"/>
              </a:rPr>
            </a:br>
            <a:r>
              <a:rPr lang="vi-VN" b="1" dirty="0">
                <a:latin typeface="+mn-lt"/>
              </a:rPr>
              <a:t>	phần 2:</a:t>
            </a:r>
            <a:r>
              <a:rPr lang="vi-VN" b="1" kern="100" dirty="0">
                <a:effectLst/>
                <a:latin typeface="+mn-lt"/>
                <a:ea typeface="Arial" panose="020B0604020202020204" pitchFamily="34" charset="0"/>
                <a:cs typeface="Times New Roman" panose="02020603050405020304" pitchFamily="18" charset="0"/>
              </a:rPr>
              <a:t>Tính toán vị trí tương đối các điểm để tạo nên hình tròn</a:t>
            </a:r>
            <a:br>
              <a:rPr lang="vi-VN" b="1" kern="100" dirty="0">
                <a:effectLst/>
                <a:latin typeface="+mn-lt"/>
                <a:ea typeface="Arial" panose="020B0604020202020204" pitchFamily="34" charset="0"/>
                <a:cs typeface="Times New Roman" panose="02020603050405020304" pitchFamily="18" charset="0"/>
              </a:rPr>
            </a:br>
            <a:endParaRPr lang="vi-VN" b="1" dirty="0">
              <a:latin typeface="+mn-lt"/>
            </a:endParaRPr>
          </a:p>
        </p:txBody>
      </p:sp>
      <p:sp>
        <p:nvSpPr>
          <p:cNvPr id="3" name="Content Placeholder 2">
            <a:extLst>
              <a:ext uri="{FF2B5EF4-FFF2-40B4-BE49-F238E27FC236}">
                <a16:creationId xmlns:a16="http://schemas.microsoft.com/office/drawing/2014/main" id="{0C5C27A2-5598-213E-2FF7-9BE669112D96}"/>
              </a:ext>
            </a:extLst>
          </p:cNvPr>
          <p:cNvSpPr>
            <a:spLocks noGrp="1"/>
          </p:cNvSpPr>
          <p:nvPr>
            <p:ph idx="1"/>
          </p:nvPr>
        </p:nvSpPr>
        <p:spPr>
          <a:xfrm>
            <a:off x="555171" y="2130110"/>
            <a:ext cx="5567632" cy="3875311"/>
          </a:xfrm>
        </p:spPr>
        <p:txBody>
          <a:bodyPr>
            <a:normAutofit/>
          </a:bodyPr>
          <a:lstStyle/>
          <a:p>
            <a:pPr marL="0" marR="0" indent="0">
              <a:lnSpc>
                <a:spcPct val="107000"/>
              </a:lnSpc>
              <a:spcBef>
                <a:spcPts val="0"/>
              </a:spcBef>
              <a:spcAft>
                <a:spcPts val="800"/>
              </a:spcAft>
              <a:buNone/>
            </a:pPr>
            <a:r>
              <a:rPr lang="vi-VN" kern="100" dirty="0">
                <a:effectLst/>
                <a:latin typeface="Arial" panose="020B0604020202020204" pitchFamily="34" charset="0"/>
                <a:ea typeface="Arial" panose="020B0604020202020204" pitchFamily="34" charset="0"/>
                <a:cs typeface="Times New Roman" panose="02020603050405020304" pitchFamily="18" charset="0"/>
              </a:rPr>
              <a:t>py = sqrt(400 – px^2) (px chạy từ 0 -&gt; 20). Tập hợp các điểm là</a:t>
            </a:r>
          </a:p>
          <a:p>
            <a:pPr marL="0" marR="0" indent="0">
              <a:lnSpc>
                <a:spcPct val="107000"/>
              </a:lnSpc>
              <a:spcBef>
                <a:spcPts val="0"/>
              </a:spcBef>
              <a:spcAft>
                <a:spcPts val="800"/>
              </a:spcAft>
              <a:buNone/>
            </a:pPr>
            <a:r>
              <a:rPr lang="vi-VN" kern="100" dirty="0">
                <a:latin typeface="Arial" panose="020B0604020202020204" pitchFamily="34" charset="0"/>
                <a:ea typeface="Arial" panose="020B0604020202020204" pitchFamily="34" charset="0"/>
                <a:cs typeface="Times New Roman" panose="02020603050405020304" pitchFamily="18" charset="0"/>
              </a:rPr>
              <a:t>(0, 20)		(1,20)		(2,20)</a:t>
            </a:r>
          </a:p>
          <a:p>
            <a:pPr marL="0" marR="0" indent="0">
              <a:lnSpc>
                <a:spcPct val="107000"/>
              </a:lnSpc>
              <a:spcBef>
                <a:spcPts val="0"/>
              </a:spcBef>
              <a:spcAft>
                <a:spcPts val="800"/>
              </a:spcAft>
              <a:buNone/>
            </a:pPr>
            <a:r>
              <a:rPr lang="vi-VN" kern="100" dirty="0">
                <a:latin typeface="Arial" panose="020B0604020202020204" pitchFamily="34" charset="0"/>
                <a:ea typeface="Arial" panose="020B0604020202020204" pitchFamily="34" charset="0"/>
                <a:cs typeface="Times New Roman" panose="02020603050405020304" pitchFamily="18" charset="0"/>
              </a:rPr>
              <a:t>(3, 20)		(4,20) 		(5,19)</a:t>
            </a:r>
          </a:p>
          <a:p>
            <a:pPr marL="0" marR="0" indent="0">
              <a:lnSpc>
                <a:spcPct val="107000"/>
              </a:lnSpc>
              <a:spcBef>
                <a:spcPts val="0"/>
              </a:spcBef>
              <a:spcAft>
                <a:spcPts val="800"/>
              </a:spcAft>
              <a:buNone/>
            </a:pPr>
            <a:r>
              <a:rPr lang="vi-VN" kern="100" dirty="0">
                <a:latin typeface="Arial" panose="020B0604020202020204" pitchFamily="34" charset="0"/>
                <a:ea typeface="Arial" panose="020B0604020202020204" pitchFamily="34" charset="0"/>
                <a:cs typeface="Times New Roman" panose="02020603050405020304" pitchFamily="18" charset="0"/>
              </a:rPr>
              <a:t>(6, 19)		(7,19)		(8,18)</a:t>
            </a:r>
          </a:p>
          <a:p>
            <a:pPr marL="0" marR="0" indent="0">
              <a:lnSpc>
                <a:spcPct val="107000"/>
              </a:lnSpc>
              <a:spcBef>
                <a:spcPts val="0"/>
              </a:spcBef>
              <a:spcAft>
                <a:spcPts val="800"/>
              </a:spcAft>
              <a:buNone/>
            </a:pPr>
            <a:r>
              <a:rPr lang="vi-VN" kern="100" dirty="0">
                <a:latin typeface="Arial" panose="020B0604020202020204" pitchFamily="34" charset="0"/>
                <a:ea typeface="Arial" panose="020B0604020202020204" pitchFamily="34" charset="0"/>
                <a:cs typeface="Times New Roman" panose="02020603050405020304" pitchFamily="18" charset="0"/>
              </a:rPr>
              <a:t>(9, 18)		(10,17)		(11,17)</a:t>
            </a:r>
          </a:p>
          <a:p>
            <a:pPr marL="0" marR="0" indent="0">
              <a:lnSpc>
                <a:spcPct val="107000"/>
              </a:lnSpc>
              <a:spcBef>
                <a:spcPts val="0"/>
              </a:spcBef>
              <a:spcAft>
                <a:spcPts val="800"/>
              </a:spcAft>
              <a:buNone/>
            </a:pPr>
            <a:r>
              <a:rPr lang="vi-VN" kern="100" dirty="0">
                <a:latin typeface="Arial" panose="020B0604020202020204" pitchFamily="34" charset="0"/>
                <a:ea typeface="Arial" panose="020B0604020202020204" pitchFamily="34" charset="0"/>
                <a:cs typeface="Times New Roman" panose="02020603050405020304" pitchFamily="18" charset="0"/>
              </a:rPr>
              <a:t>(12,16)		(13,15)		(14,14)</a:t>
            </a:r>
          </a:p>
          <a:p>
            <a:pPr marL="0" marR="0" indent="0">
              <a:lnSpc>
                <a:spcPct val="107000"/>
              </a:lnSpc>
              <a:spcBef>
                <a:spcPts val="0"/>
              </a:spcBef>
              <a:spcAft>
                <a:spcPts val="800"/>
              </a:spcAft>
              <a:buNone/>
            </a:pPr>
            <a:r>
              <a:rPr lang="vi-VN" kern="100" dirty="0">
                <a:latin typeface="Arial" panose="020B0604020202020204" pitchFamily="34" charset="0"/>
                <a:ea typeface="Arial" panose="020B0604020202020204" pitchFamily="34" charset="0"/>
                <a:cs typeface="Times New Roman" panose="02020603050405020304" pitchFamily="18" charset="0"/>
              </a:rPr>
              <a:t>(15,13)		(16,12)		(17,11)</a:t>
            </a:r>
          </a:p>
          <a:p>
            <a:pPr marL="0" marR="0" indent="0">
              <a:lnSpc>
                <a:spcPct val="107000"/>
              </a:lnSpc>
              <a:spcBef>
                <a:spcPts val="0"/>
              </a:spcBef>
              <a:spcAft>
                <a:spcPts val="800"/>
              </a:spcAft>
              <a:buNone/>
            </a:pPr>
            <a:r>
              <a:rPr lang="vi-VN" kern="100" dirty="0">
                <a:latin typeface="Arial" panose="020B0604020202020204" pitchFamily="34" charset="0"/>
                <a:ea typeface="Arial" panose="020B0604020202020204" pitchFamily="34" charset="0"/>
                <a:cs typeface="Times New Roman" panose="02020603050405020304" pitchFamily="18" charset="0"/>
              </a:rPr>
              <a:t>(18,9)		(19,6)		(20,0)</a:t>
            </a:r>
          </a:p>
        </p:txBody>
      </p:sp>
      <p:sp>
        <p:nvSpPr>
          <p:cNvPr id="4" name="Oval 3">
            <a:extLst>
              <a:ext uri="{FF2B5EF4-FFF2-40B4-BE49-F238E27FC236}">
                <a16:creationId xmlns:a16="http://schemas.microsoft.com/office/drawing/2014/main" id="{F59C1E57-C5E4-4C1A-9BE1-6C993E17849B}"/>
              </a:ext>
            </a:extLst>
          </p:cNvPr>
          <p:cNvSpPr/>
          <p:nvPr/>
        </p:nvSpPr>
        <p:spPr>
          <a:xfrm>
            <a:off x="7179540" y="2015732"/>
            <a:ext cx="3875314" cy="3875314"/>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5" name="Oval 4">
            <a:extLst>
              <a:ext uri="{FF2B5EF4-FFF2-40B4-BE49-F238E27FC236}">
                <a16:creationId xmlns:a16="http://schemas.microsoft.com/office/drawing/2014/main" id="{BF78EDDE-5C3E-D10A-77C6-D807C5E62FBC}"/>
              </a:ext>
            </a:extLst>
          </p:cNvPr>
          <p:cNvSpPr/>
          <p:nvPr/>
        </p:nvSpPr>
        <p:spPr>
          <a:xfrm>
            <a:off x="9111343" y="3757446"/>
            <a:ext cx="195943" cy="1959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7" name="Straight Connector 6">
            <a:extLst>
              <a:ext uri="{FF2B5EF4-FFF2-40B4-BE49-F238E27FC236}">
                <a16:creationId xmlns:a16="http://schemas.microsoft.com/office/drawing/2014/main" id="{84B38300-6A6B-F85B-5D3D-211C58D3FB10}"/>
              </a:ext>
            </a:extLst>
          </p:cNvPr>
          <p:cNvCxnSpPr/>
          <p:nvPr/>
        </p:nvCxnSpPr>
        <p:spPr>
          <a:xfrm>
            <a:off x="9209314" y="1629289"/>
            <a:ext cx="0" cy="464820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4A3C585-6DDC-9F04-6F66-04133D7BFCF3}"/>
              </a:ext>
            </a:extLst>
          </p:cNvPr>
          <p:cNvCxnSpPr>
            <a:cxnSpLocks/>
          </p:cNvCxnSpPr>
          <p:nvPr/>
        </p:nvCxnSpPr>
        <p:spPr>
          <a:xfrm>
            <a:off x="6858000" y="3855417"/>
            <a:ext cx="4800600" cy="0"/>
          </a:xfrm>
          <a:prstGeom prst="line">
            <a:avLst/>
          </a:prstGeom>
          <a:ln w="28575"/>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F225A0E-0F56-9D16-1287-0D74FA446845}"/>
              </a:ext>
            </a:extLst>
          </p:cNvPr>
          <p:cNvSpPr/>
          <p:nvPr/>
        </p:nvSpPr>
        <p:spPr>
          <a:xfrm>
            <a:off x="9122228" y="195594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Oval 9">
            <a:extLst>
              <a:ext uri="{FF2B5EF4-FFF2-40B4-BE49-F238E27FC236}">
                <a16:creationId xmlns:a16="http://schemas.microsoft.com/office/drawing/2014/main" id="{CF8939C1-EF78-A275-46BA-A1D07F6D347D}"/>
              </a:ext>
            </a:extLst>
          </p:cNvPr>
          <p:cNvSpPr/>
          <p:nvPr/>
        </p:nvSpPr>
        <p:spPr>
          <a:xfrm>
            <a:off x="9356686" y="195594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a:extLst>
              <a:ext uri="{FF2B5EF4-FFF2-40B4-BE49-F238E27FC236}">
                <a16:creationId xmlns:a16="http://schemas.microsoft.com/office/drawing/2014/main" id="{08CCEB1A-0EAB-2715-2B93-BE1BB53A54B7}"/>
              </a:ext>
            </a:extLst>
          </p:cNvPr>
          <p:cNvSpPr/>
          <p:nvPr/>
        </p:nvSpPr>
        <p:spPr>
          <a:xfrm>
            <a:off x="9601205" y="201573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Oval 11">
            <a:extLst>
              <a:ext uri="{FF2B5EF4-FFF2-40B4-BE49-F238E27FC236}">
                <a16:creationId xmlns:a16="http://schemas.microsoft.com/office/drawing/2014/main" id="{4957D45F-5C77-B3D3-2F20-C2A09A126038}"/>
              </a:ext>
            </a:extLst>
          </p:cNvPr>
          <p:cNvSpPr/>
          <p:nvPr/>
        </p:nvSpPr>
        <p:spPr>
          <a:xfrm>
            <a:off x="9832725" y="207691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Oval 12">
            <a:extLst>
              <a:ext uri="{FF2B5EF4-FFF2-40B4-BE49-F238E27FC236}">
                <a16:creationId xmlns:a16="http://schemas.microsoft.com/office/drawing/2014/main" id="{74F0D488-024F-C756-9D38-3BA77FC25873}"/>
              </a:ext>
            </a:extLst>
          </p:cNvPr>
          <p:cNvSpPr/>
          <p:nvPr/>
        </p:nvSpPr>
        <p:spPr>
          <a:xfrm>
            <a:off x="10047513" y="217365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a:extLst>
              <a:ext uri="{FF2B5EF4-FFF2-40B4-BE49-F238E27FC236}">
                <a16:creationId xmlns:a16="http://schemas.microsoft.com/office/drawing/2014/main" id="{AC81057B-5970-EE96-9B20-5CC04F2D694B}"/>
              </a:ext>
            </a:extLst>
          </p:cNvPr>
          <p:cNvSpPr/>
          <p:nvPr/>
        </p:nvSpPr>
        <p:spPr>
          <a:xfrm>
            <a:off x="10221682" y="236687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040C5A3-E09D-6D91-9AC1-6011E6F17F16}"/>
              </a:ext>
            </a:extLst>
          </p:cNvPr>
          <p:cNvSpPr/>
          <p:nvPr/>
        </p:nvSpPr>
        <p:spPr>
          <a:xfrm>
            <a:off x="9284879" y="195594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Oval 15">
            <a:extLst>
              <a:ext uri="{FF2B5EF4-FFF2-40B4-BE49-F238E27FC236}">
                <a16:creationId xmlns:a16="http://schemas.microsoft.com/office/drawing/2014/main" id="{6C840778-F55B-743E-CA5E-753C34E6D12E}"/>
              </a:ext>
            </a:extLst>
          </p:cNvPr>
          <p:cNvSpPr/>
          <p:nvPr/>
        </p:nvSpPr>
        <p:spPr>
          <a:xfrm>
            <a:off x="9535256" y="1967209"/>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Oval 16">
            <a:extLst>
              <a:ext uri="{FF2B5EF4-FFF2-40B4-BE49-F238E27FC236}">
                <a16:creationId xmlns:a16="http://schemas.microsoft.com/office/drawing/2014/main" id="{4E8890E5-7D70-28C4-8D2A-5271AC6B6734}"/>
              </a:ext>
            </a:extLst>
          </p:cNvPr>
          <p:cNvSpPr/>
          <p:nvPr/>
        </p:nvSpPr>
        <p:spPr>
          <a:xfrm>
            <a:off x="9765949" y="200071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Oval 17">
            <a:extLst>
              <a:ext uri="{FF2B5EF4-FFF2-40B4-BE49-F238E27FC236}">
                <a16:creationId xmlns:a16="http://schemas.microsoft.com/office/drawing/2014/main" id="{A24A1C4F-6A95-51DC-49A7-4F99AAC33BCE}"/>
              </a:ext>
            </a:extLst>
          </p:cNvPr>
          <p:cNvSpPr/>
          <p:nvPr/>
        </p:nvSpPr>
        <p:spPr>
          <a:xfrm>
            <a:off x="10856034" y="329584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Oval 18">
            <a:extLst>
              <a:ext uri="{FF2B5EF4-FFF2-40B4-BE49-F238E27FC236}">
                <a16:creationId xmlns:a16="http://schemas.microsoft.com/office/drawing/2014/main" id="{60194C09-A658-5FD6-3D40-AD303C87B2E1}"/>
              </a:ext>
            </a:extLst>
          </p:cNvPr>
          <p:cNvSpPr/>
          <p:nvPr/>
        </p:nvSpPr>
        <p:spPr>
          <a:xfrm>
            <a:off x="10712993" y="298438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Oval 19">
            <a:extLst>
              <a:ext uri="{FF2B5EF4-FFF2-40B4-BE49-F238E27FC236}">
                <a16:creationId xmlns:a16="http://schemas.microsoft.com/office/drawing/2014/main" id="{E32D0A0C-B72B-9528-6876-1EB03E320B50}"/>
              </a:ext>
            </a:extLst>
          </p:cNvPr>
          <p:cNvSpPr/>
          <p:nvPr/>
        </p:nvSpPr>
        <p:spPr>
          <a:xfrm>
            <a:off x="10535520" y="270270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Oval 20">
            <a:extLst>
              <a:ext uri="{FF2B5EF4-FFF2-40B4-BE49-F238E27FC236}">
                <a16:creationId xmlns:a16="http://schemas.microsoft.com/office/drawing/2014/main" id="{0B82A984-DE43-FF04-A909-FA19B00A29B1}"/>
              </a:ext>
            </a:extLst>
          </p:cNvPr>
          <p:cNvSpPr/>
          <p:nvPr/>
        </p:nvSpPr>
        <p:spPr>
          <a:xfrm>
            <a:off x="10371200" y="251351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Oval 21">
            <a:extLst>
              <a:ext uri="{FF2B5EF4-FFF2-40B4-BE49-F238E27FC236}">
                <a16:creationId xmlns:a16="http://schemas.microsoft.com/office/drawing/2014/main" id="{D1D9B937-9E6D-42C4-083C-E17DCC2360DA}"/>
              </a:ext>
            </a:extLst>
          </p:cNvPr>
          <p:cNvSpPr/>
          <p:nvPr/>
        </p:nvSpPr>
        <p:spPr>
          <a:xfrm>
            <a:off x="9919805" y="212139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Oval 22">
            <a:extLst>
              <a:ext uri="{FF2B5EF4-FFF2-40B4-BE49-F238E27FC236}">
                <a16:creationId xmlns:a16="http://schemas.microsoft.com/office/drawing/2014/main" id="{1A048F26-2B9E-6C82-5540-5E438DE4CFAD}"/>
              </a:ext>
            </a:extLst>
          </p:cNvPr>
          <p:cNvSpPr/>
          <p:nvPr/>
        </p:nvSpPr>
        <p:spPr>
          <a:xfrm>
            <a:off x="10145489" y="227575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Oval 24">
            <a:extLst>
              <a:ext uri="{FF2B5EF4-FFF2-40B4-BE49-F238E27FC236}">
                <a16:creationId xmlns:a16="http://schemas.microsoft.com/office/drawing/2014/main" id="{B4C32E8D-F2D4-5E50-4F14-52E7C5DF77FF}"/>
              </a:ext>
            </a:extLst>
          </p:cNvPr>
          <p:cNvSpPr/>
          <p:nvPr/>
        </p:nvSpPr>
        <p:spPr>
          <a:xfrm>
            <a:off x="11005552" y="380036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84548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2ED7-56CE-6F62-A3A9-CDE217830454}"/>
              </a:ext>
            </a:extLst>
          </p:cNvPr>
          <p:cNvSpPr>
            <a:spLocks noGrp="1"/>
          </p:cNvSpPr>
          <p:nvPr>
            <p:ph type="title"/>
          </p:nvPr>
        </p:nvSpPr>
        <p:spPr>
          <a:xfrm>
            <a:off x="1033105" y="184032"/>
            <a:ext cx="9603275" cy="1049235"/>
          </a:xfrm>
        </p:spPr>
        <p:txBody>
          <a:bodyPr>
            <a:noAutofit/>
          </a:bodyPr>
          <a:lstStyle/>
          <a:p>
            <a:r>
              <a:rPr lang="vi-VN" b="1" dirty="0">
                <a:latin typeface="+mn-lt"/>
              </a:rPr>
              <a:t>3) Chi tiết các quá trình</a:t>
            </a:r>
            <a:br>
              <a:rPr lang="vi-VN" b="1" dirty="0">
                <a:latin typeface="+mn-lt"/>
              </a:rPr>
            </a:br>
            <a:r>
              <a:rPr lang="vi-VN" b="1" dirty="0">
                <a:latin typeface="+mn-lt"/>
              </a:rPr>
              <a:t>	phần 2:</a:t>
            </a:r>
            <a:r>
              <a:rPr lang="vi-VN" b="1" kern="100" dirty="0">
                <a:effectLst/>
                <a:latin typeface="+mn-lt"/>
                <a:ea typeface="Arial" panose="020B0604020202020204" pitchFamily="34" charset="0"/>
                <a:cs typeface="Times New Roman" panose="02020603050405020304" pitchFamily="18" charset="0"/>
              </a:rPr>
              <a:t>Tính toán vị trí tương đối các điểm để tạo nên hình tròn</a:t>
            </a:r>
            <a:br>
              <a:rPr lang="vi-VN" b="1" kern="100" dirty="0">
                <a:effectLst/>
                <a:latin typeface="+mn-lt"/>
                <a:ea typeface="Arial" panose="020B0604020202020204" pitchFamily="34" charset="0"/>
                <a:cs typeface="Times New Roman" panose="02020603050405020304" pitchFamily="18" charset="0"/>
              </a:rPr>
            </a:br>
            <a:endParaRPr lang="vi-VN" b="1" dirty="0">
              <a:latin typeface="+mn-lt"/>
            </a:endParaRPr>
          </a:p>
        </p:txBody>
      </p:sp>
      <p:sp>
        <p:nvSpPr>
          <p:cNvPr id="3" name="Content Placeholder 2">
            <a:extLst>
              <a:ext uri="{FF2B5EF4-FFF2-40B4-BE49-F238E27FC236}">
                <a16:creationId xmlns:a16="http://schemas.microsoft.com/office/drawing/2014/main" id="{0C5C27A2-5598-213E-2FF7-9BE669112D96}"/>
              </a:ext>
            </a:extLst>
          </p:cNvPr>
          <p:cNvSpPr>
            <a:spLocks noGrp="1"/>
          </p:cNvSpPr>
          <p:nvPr>
            <p:ph idx="1"/>
          </p:nvPr>
        </p:nvSpPr>
        <p:spPr>
          <a:xfrm>
            <a:off x="555171" y="2130110"/>
            <a:ext cx="5567632" cy="3875311"/>
          </a:xfrm>
        </p:spPr>
        <p:txBody>
          <a:bodyPr>
            <a:normAutofit/>
          </a:bodyPr>
          <a:lstStyle/>
          <a:p>
            <a:pPr marL="0" indent="0">
              <a:lnSpc>
                <a:spcPct val="107000"/>
              </a:lnSpc>
              <a:spcBef>
                <a:spcPts val="0"/>
              </a:spcBef>
              <a:spcAft>
                <a:spcPts val="800"/>
              </a:spcAft>
              <a:buNone/>
            </a:pPr>
            <a:r>
              <a:rPr lang="vi-VN" sz="3200" kern="100" dirty="0">
                <a:effectLst/>
                <a:latin typeface="Arial" panose="020B0604020202020204" pitchFamily="34" charset="0"/>
                <a:ea typeface="Arial" panose="020B0604020202020204" pitchFamily="34" charset="0"/>
                <a:cs typeface="Times New Roman" panose="02020603050405020304" pitchFamily="18" charset="0"/>
              </a:rPr>
              <a:t>-Vì px, py dương (góc phần tư thứ nhất) nên ta sẽ tiến hành đảo để tạo các cặp (-px, py), (-px, -py), (px, -py) để tạo ra các điểm đối xứng</a:t>
            </a:r>
          </a:p>
          <a:p>
            <a:pPr marL="0" marR="0" indent="0">
              <a:lnSpc>
                <a:spcPct val="107000"/>
              </a:lnSpc>
              <a:spcBef>
                <a:spcPts val="0"/>
              </a:spcBef>
              <a:spcAft>
                <a:spcPts val="800"/>
              </a:spcAft>
              <a:buNone/>
            </a:pPr>
            <a:endParaRPr lang="vi-VN" kern="100" dirty="0">
              <a:latin typeface="Arial" panose="020B0604020202020204" pitchFamily="34" charset="0"/>
              <a:ea typeface="Arial" panose="020B0604020202020204" pitchFamily="34" charset="0"/>
              <a:cs typeface="Times New Roman" panose="02020603050405020304" pitchFamily="18" charset="0"/>
            </a:endParaRPr>
          </a:p>
        </p:txBody>
      </p:sp>
      <p:sp>
        <p:nvSpPr>
          <p:cNvPr id="4" name="Oval 3">
            <a:extLst>
              <a:ext uri="{FF2B5EF4-FFF2-40B4-BE49-F238E27FC236}">
                <a16:creationId xmlns:a16="http://schemas.microsoft.com/office/drawing/2014/main" id="{F59C1E57-C5E4-4C1A-9BE1-6C993E17849B}"/>
              </a:ext>
            </a:extLst>
          </p:cNvPr>
          <p:cNvSpPr/>
          <p:nvPr/>
        </p:nvSpPr>
        <p:spPr>
          <a:xfrm>
            <a:off x="7179540" y="2015732"/>
            <a:ext cx="3875314" cy="3875314"/>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5" name="Oval 4">
            <a:extLst>
              <a:ext uri="{FF2B5EF4-FFF2-40B4-BE49-F238E27FC236}">
                <a16:creationId xmlns:a16="http://schemas.microsoft.com/office/drawing/2014/main" id="{BF78EDDE-5C3E-D10A-77C6-D807C5E62FBC}"/>
              </a:ext>
            </a:extLst>
          </p:cNvPr>
          <p:cNvSpPr/>
          <p:nvPr/>
        </p:nvSpPr>
        <p:spPr>
          <a:xfrm>
            <a:off x="9111343" y="3757446"/>
            <a:ext cx="195943" cy="1959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7" name="Straight Connector 6">
            <a:extLst>
              <a:ext uri="{FF2B5EF4-FFF2-40B4-BE49-F238E27FC236}">
                <a16:creationId xmlns:a16="http://schemas.microsoft.com/office/drawing/2014/main" id="{84B38300-6A6B-F85B-5D3D-211C58D3FB10}"/>
              </a:ext>
            </a:extLst>
          </p:cNvPr>
          <p:cNvCxnSpPr/>
          <p:nvPr/>
        </p:nvCxnSpPr>
        <p:spPr>
          <a:xfrm>
            <a:off x="9209314" y="1629289"/>
            <a:ext cx="0" cy="464820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4A3C585-6DDC-9F04-6F66-04133D7BFCF3}"/>
              </a:ext>
            </a:extLst>
          </p:cNvPr>
          <p:cNvCxnSpPr>
            <a:cxnSpLocks/>
          </p:cNvCxnSpPr>
          <p:nvPr/>
        </p:nvCxnSpPr>
        <p:spPr>
          <a:xfrm>
            <a:off x="6858000" y="3855417"/>
            <a:ext cx="4800600" cy="0"/>
          </a:xfrm>
          <a:prstGeom prst="line">
            <a:avLst/>
          </a:prstGeom>
          <a:ln w="28575"/>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F225A0E-0F56-9D16-1287-0D74FA446845}"/>
              </a:ext>
            </a:extLst>
          </p:cNvPr>
          <p:cNvSpPr/>
          <p:nvPr/>
        </p:nvSpPr>
        <p:spPr>
          <a:xfrm>
            <a:off x="9122228" y="195594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Oval 9">
            <a:extLst>
              <a:ext uri="{FF2B5EF4-FFF2-40B4-BE49-F238E27FC236}">
                <a16:creationId xmlns:a16="http://schemas.microsoft.com/office/drawing/2014/main" id="{CF8939C1-EF78-A275-46BA-A1D07F6D347D}"/>
              </a:ext>
            </a:extLst>
          </p:cNvPr>
          <p:cNvSpPr/>
          <p:nvPr/>
        </p:nvSpPr>
        <p:spPr>
          <a:xfrm>
            <a:off x="9356686" y="195594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a:extLst>
              <a:ext uri="{FF2B5EF4-FFF2-40B4-BE49-F238E27FC236}">
                <a16:creationId xmlns:a16="http://schemas.microsoft.com/office/drawing/2014/main" id="{08CCEB1A-0EAB-2715-2B93-BE1BB53A54B7}"/>
              </a:ext>
            </a:extLst>
          </p:cNvPr>
          <p:cNvSpPr/>
          <p:nvPr/>
        </p:nvSpPr>
        <p:spPr>
          <a:xfrm>
            <a:off x="9601205" y="201573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Oval 11">
            <a:extLst>
              <a:ext uri="{FF2B5EF4-FFF2-40B4-BE49-F238E27FC236}">
                <a16:creationId xmlns:a16="http://schemas.microsoft.com/office/drawing/2014/main" id="{4957D45F-5C77-B3D3-2F20-C2A09A126038}"/>
              </a:ext>
            </a:extLst>
          </p:cNvPr>
          <p:cNvSpPr/>
          <p:nvPr/>
        </p:nvSpPr>
        <p:spPr>
          <a:xfrm>
            <a:off x="9832725" y="207691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Oval 12">
            <a:extLst>
              <a:ext uri="{FF2B5EF4-FFF2-40B4-BE49-F238E27FC236}">
                <a16:creationId xmlns:a16="http://schemas.microsoft.com/office/drawing/2014/main" id="{74F0D488-024F-C756-9D38-3BA77FC25873}"/>
              </a:ext>
            </a:extLst>
          </p:cNvPr>
          <p:cNvSpPr/>
          <p:nvPr/>
        </p:nvSpPr>
        <p:spPr>
          <a:xfrm>
            <a:off x="10047513" y="217365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a:extLst>
              <a:ext uri="{FF2B5EF4-FFF2-40B4-BE49-F238E27FC236}">
                <a16:creationId xmlns:a16="http://schemas.microsoft.com/office/drawing/2014/main" id="{AC81057B-5970-EE96-9B20-5CC04F2D694B}"/>
              </a:ext>
            </a:extLst>
          </p:cNvPr>
          <p:cNvSpPr/>
          <p:nvPr/>
        </p:nvSpPr>
        <p:spPr>
          <a:xfrm>
            <a:off x="10221682" y="236687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040C5A3-E09D-6D91-9AC1-6011E6F17F16}"/>
              </a:ext>
            </a:extLst>
          </p:cNvPr>
          <p:cNvSpPr/>
          <p:nvPr/>
        </p:nvSpPr>
        <p:spPr>
          <a:xfrm>
            <a:off x="9284879" y="195594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Oval 15">
            <a:extLst>
              <a:ext uri="{FF2B5EF4-FFF2-40B4-BE49-F238E27FC236}">
                <a16:creationId xmlns:a16="http://schemas.microsoft.com/office/drawing/2014/main" id="{6C840778-F55B-743E-CA5E-753C34E6D12E}"/>
              </a:ext>
            </a:extLst>
          </p:cNvPr>
          <p:cNvSpPr/>
          <p:nvPr/>
        </p:nvSpPr>
        <p:spPr>
          <a:xfrm>
            <a:off x="9535256" y="1967209"/>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Oval 16">
            <a:extLst>
              <a:ext uri="{FF2B5EF4-FFF2-40B4-BE49-F238E27FC236}">
                <a16:creationId xmlns:a16="http://schemas.microsoft.com/office/drawing/2014/main" id="{4E8890E5-7D70-28C4-8D2A-5271AC6B6734}"/>
              </a:ext>
            </a:extLst>
          </p:cNvPr>
          <p:cNvSpPr/>
          <p:nvPr/>
        </p:nvSpPr>
        <p:spPr>
          <a:xfrm>
            <a:off x="9765949" y="200071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Oval 17">
            <a:extLst>
              <a:ext uri="{FF2B5EF4-FFF2-40B4-BE49-F238E27FC236}">
                <a16:creationId xmlns:a16="http://schemas.microsoft.com/office/drawing/2014/main" id="{A24A1C4F-6A95-51DC-49A7-4F99AAC33BCE}"/>
              </a:ext>
            </a:extLst>
          </p:cNvPr>
          <p:cNvSpPr/>
          <p:nvPr/>
        </p:nvSpPr>
        <p:spPr>
          <a:xfrm>
            <a:off x="10856034" y="329584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Oval 18">
            <a:extLst>
              <a:ext uri="{FF2B5EF4-FFF2-40B4-BE49-F238E27FC236}">
                <a16:creationId xmlns:a16="http://schemas.microsoft.com/office/drawing/2014/main" id="{60194C09-A658-5FD6-3D40-AD303C87B2E1}"/>
              </a:ext>
            </a:extLst>
          </p:cNvPr>
          <p:cNvSpPr/>
          <p:nvPr/>
        </p:nvSpPr>
        <p:spPr>
          <a:xfrm>
            <a:off x="10712993" y="298438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Oval 19">
            <a:extLst>
              <a:ext uri="{FF2B5EF4-FFF2-40B4-BE49-F238E27FC236}">
                <a16:creationId xmlns:a16="http://schemas.microsoft.com/office/drawing/2014/main" id="{E32D0A0C-B72B-9528-6876-1EB03E320B50}"/>
              </a:ext>
            </a:extLst>
          </p:cNvPr>
          <p:cNvSpPr/>
          <p:nvPr/>
        </p:nvSpPr>
        <p:spPr>
          <a:xfrm>
            <a:off x="10535520" y="270270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Oval 20">
            <a:extLst>
              <a:ext uri="{FF2B5EF4-FFF2-40B4-BE49-F238E27FC236}">
                <a16:creationId xmlns:a16="http://schemas.microsoft.com/office/drawing/2014/main" id="{0B82A984-DE43-FF04-A909-FA19B00A29B1}"/>
              </a:ext>
            </a:extLst>
          </p:cNvPr>
          <p:cNvSpPr/>
          <p:nvPr/>
        </p:nvSpPr>
        <p:spPr>
          <a:xfrm>
            <a:off x="10371200" y="251351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Oval 21">
            <a:extLst>
              <a:ext uri="{FF2B5EF4-FFF2-40B4-BE49-F238E27FC236}">
                <a16:creationId xmlns:a16="http://schemas.microsoft.com/office/drawing/2014/main" id="{D1D9B937-9E6D-42C4-083C-E17DCC2360DA}"/>
              </a:ext>
            </a:extLst>
          </p:cNvPr>
          <p:cNvSpPr/>
          <p:nvPr/>
        </p:nvSpPr>
        <p:spPr>
          <a:xfrm>
            <a:off x="9919805" y="212139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Oval 22">
            <a:extLst>
              <a:ext uri="{FF2B5EF4-FFF2-40B4-BE49-F238E27FC236}">
                <a16:creationId xmlns:a16="http://schemas.microsoft.com/office/drawing/2014/main" id="{1A048F26-2B9E-6C82-5540-5E438DE4CFAD}"/>
              </a:ext>
            </a:extLst>
          </p:cNvPr>
          <p:cNvSpPr/>
          <p:nvPr/>
        </p:nvSpPr>
        <p:spPr>
          <a:xfrm>
            <a:off x="10145489" y="227575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Oval 24">
            <a:extLst>
              <a:ext uri="{FF2B5EF4-FFF2-40B4-BE49-F238E27FC236}">
                <a16:creationId xmlns:a16="http://schemas.microsoft.com/office/drawing/2014/main" id="{B4C32E8D-F2D4-5E50-4F14-52E7C5DF77FF}"/>
              </a:ext>
            </a:extLst>
          </p:cNvPr>
          <p:cNvSpPr/>
          <p:nvPr/>
        </p:nvSpPr>
        <p:spPr>
          <a:xfrm>
            <a:off x="11005552" y="380036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Oval 5">
            <a:extLst>
              <a:ext uri="{FF2B5EF4-FFF2-40B4-BE49-F238E27FC236}">
                <a16:creationId xmlns:a16="http://schemas.microsoft.com/office/drawing/2014/main" id="{DD962B8E-7181-C773-AF6B-E09E1094DD1D}"/>
              </a:ext>
            </a:extLst>
          </p:cNvPr>
          <p:cNvSpPr/>
          <p:nvPr/>
        </p:nvSpPr>
        <p:spPr>
          <a:xfrm>
            <a:off x="8668376" y="194320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Oval 23">
            <a:extLst>
              <a:ext uri="{FF2B5EF4-FFF2-40B4-BE49-F238E27FC236}">
                <a16:creationId xmlns:a16="http://schemas.microsoft.com/office/drawing/2014/main" id="{E0A9CEFB-B2DB-7893-C234-CE3408EDCA23}"/>
              </a:ext>
            </a:extLst>
          </p:cNvPr>
          <p:cNvSpPr/>
          <p:nvPr/>
        </p:nvSpPr>
        <p:spPr>
          <a:xfrm>
            <a:off x="7120084" y="374575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Oval 25">
            <a:extLst>
              <a:ext uri="{FF2B5EF4-FFF2-40B4-BE49-F238E27FC236}">
                <a16:creationId xmlns:a16="http://schemas.microsoft.com/office/drawing/2014/main" id="{22B622A5-511A-71EE-7D27-10A2E5F32BEB}"/>
              </a:ext>
            </a:extLst>
          </p:cNvPr>
          <p:cNvSpPr/>
          <p:nvPr/>
        </p:nvSpPr>
        <p:spPr>
          <a:xfrm>
            <a:off x="7913894" y="2350899"/>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Oval 26">
            <a:extLst>
              <a:ext uri="{FF2B5EF4-FFF2-40B4-BE49-F238E27FC236}">
                <a16:creationId xmlns:a16="http://schemas.microsoft.com/office/drawing/2014/main" id="{9179ECA2-8FB8-DE19-CA11-64D521B3CAA1}"/>
              </a:ext>
            </a:extLst>
          </p:cNvPr>
          <p:cNvSpPr/>
          <p:nvPr/>
        </p:nvSpPr>
        <p:spPr>
          <a:xfrm>
            <a:off x="7361262" y="2871489"/>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Oval 27">
            <a:extLst>
              <a:ext uri="{FF2B5EF4-FFF2-40B4-BE49-F238E27FC236}">
                <a16:creationId xmlns:a16="http://schemas.microsoft.com/office/drawing/2014/main" id="{9BE3A3C4-1688-AEFB-CCC2-4CDB5B1F8AB6}"/>
              </a:ext>
            </a:extLst>
          </p:cNvPr>
          <p:cNvSpPr/>
          <p:nvPr/>
        </p:nvSpPr>
        <p:spPr>
          <a:xfrm>
            <a:off x="8769482" y="192387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Oval 28">
            <a:extLst>
              <a:ext uri="{FF2B5EF4-FFF2-40B4-BE49-F238E27FC236}">
                <a16:creationId xmlns:a16="http://schemas.microsoft.com/office/drawing/2014/main" id="{71E2505E-6038-51F5-3DA3-B6A7FB94681E}"/>
              </a:ext>
            </a:extLst>
          </p:cNvPr>
          <p:cNvSpPr/>
          <p:nvPr/>
        </p:nvSpPr>
        <p:spPr>
          <a:xfrm>
            <a:off x="8022778" y="2282388"/>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Oval 29">
            <a:extLst>
              <a:ext uri="{FF2B5EF4-FFF2-40B4-BE49-F238E27FC236}">
                <a16:creationId xmlns:a16="http://schemas.microsoft.com/office/drawing/2014/main" id="{589D1BEB-70C2-DFB5-C516-61540193F549}"/>
              </a:ext>
            </a:extLst>
          </p:cNvPr>
          <p:cNvSpPr/>
          <p:nvPr/>
        </p:nvSpPr>
        <p:spPr>
          <a:xfrm>
            <a:off x="7601889" y="2579598"/>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Oval 30">
            <a:extLst>
              <a:ext uri="{FF2B5EF4-FFF2-40B4-BE49-F238E27FC236}">
                <a16:creationId xmlns:a16="http://schemas.microsoft.com/office/drawing/2014/main" id="{866EB483-CF1E-5A10-9A51-7B5D2BDE8107}"/>
              </a:ext>
            </a:extLst>
          </p:cNvPr>
          <p:cNvSpPr/>
          <p:nvPr/>
        </p:nvSpPr>
        <p:spPr>
          <a:xfrm>
            <a:off x="9026410" y="194722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Oval 31">
            <a:extLst>
              <a:ext uri="{FF2B5EF4-FFF2-40B4-BE49-F238E27FC236}">
                <a16:creationId xmlns:a16="http://schemas.microsoft.com/office/drawing/2014/main" id="{2D5BF322-4DBE-683D-9CC5-F0833F3ACA92}"/>
              </a:ext>
            </a:extLst>
          </p:cNvPr>
          <p:cNvSpPr/>
          <p:nvPr/>
        </p:nvSpPr>
        <p:spPr>
          <a:xfrm>
            <a:off x="8392889" y="204302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Oval 32">
            <a:extLst>
              <a:ext uri="{FF2B5EF4-FFF2-40B4-BE49-F238E27FC236}">
                <a16:creationId xmlns:a16="http://schemas.microsoft.com/office/drawing/2014/main" id="{D2B2C1C5-D55C-3E0C-FF99-33399EAF0B6D}"/>
              </a:ext>
            </a:extLst>
          </p:cNvPr>
          <p:cNvSpPr/>
          <p:nvPr/>
        </p:nvSpPr>
        <p:spPr>
          <a:xfrm>
            <a:off x="8186055" y="214877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Oval 33">
            <a:extLst>
              <a:ext uri="{FF2B5EF4-FFF2-40B4-BE49-F238E27FC236}">
                <a16:creationId xmlns:a16="http://schemas.microsoft.com/office/drawing/2014/main" id="{DC87480B-C7F2-EF14-9D6D-81443310D142}"/>
              </a:ext>
            </a:extLst>
          </p:cNvPr>
          <p:cNvSpPr/>
          <p:nvPr/>
        </p:nvSpPr>
        <p:spPr>
          <a:xfrm>
            <a:off x="8133810" y="220833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Oval 34">
            <a:extLst>
              <a:ext uri="{FF2B5EF4-FFF2-40B4-BE49-F238E27FC236}">
                <a16:creationId xmlns:a16="http://schemas.microsoft.com/office/drawing/2014/main" id="{8E213D4E-002A-BB97-8162-6DA394C05EC6}"/>
              </a:ext>
            </a:extLst>
          </p:cNvPr>
          <p:cNvSpPr/>
          <p:nvPr/>
        </p:nvSpPr>
        <p:spPr>
          <a:xfrm>
            <a:off x="8315196" y="2086566"/>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Oval 35">
            <a:extLst>
              <a:ext uri="{FF2B5EF4-FFF2-40B4-BE49-F238E27FC236}">
                <a16:creationId xmlns:a16="http://schemas.microsoft.com/office/drawing/2014/main" id="{4A47CE6E-1BFF-2CD4-69C5-DE7563664C22}"/>
              </a:ext>
            </a:extLst>
          </p:cNvPr>
          <p:cNvSpPr/>
          <p:nvPr/>
        </p:nvSpPr>
        <p:spPr>
          <a:xfrm>
            <a:off x="8543820" y="199948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Oval 36">
            <a:extLst>
              <a:ext uri="{FF2B5EF4-FFF2-40B4-BE49-F238E27FC236}">
                <a16:creationId xmlns:a16="http://schemas.microsoft.com/office/drawing/2014/main" id="{C6A9B5DC-769B-B0C7-18E1-A9257A66451B}"/>
              </a:ext>
            </a:extLst>
          </p:cNvPr>
          <p:cNvSpPr/>
          <p:nvPr/>
        </p:nvSpPr>
        <p:spPr>
          <a:xfrm>
            <a:off x="8915086" y="194612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Oval 37">
            <a:extLst>
              <a:ext uri="{FF2B5EF4-FFF2-40B4-BE49-F238E27FC236}">
                <a16:creationId xmlns:a16="http://schemas.microsoft.com/office/drawing/2014/main" id="{D4444D13-8837-0FF7-FBAA-CBF8F7390402}"/>
              </a:ext>
            </a:extLst>
          </p:cNvPr>
          <p:cNvSpPr/>
          <p:nvPr/>
        </p:nvSpPr>
        <p:spPr>
          <a:xfrm>
            <a:off x="9122228" y="581094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Oval 38">
            <a:extLst>
              <a:ext uri="{FF2B5EF4-FFF2-40B4-BE49-F238E27FC236}">
                <a16:creationId xmlns:a16="http://schemas.microsoft.com/office/drawing/2014/main" id="{D7490B6F-54BB-AC64-4AB5-F59780532512}"/>
              </a:ext>
            </a:extLst>
          </p:cNvPr>
          <p:cNvSpPr/>
          <p:nvPr/>
        </p:nvSpPr>
        <p:spPr>
          <a:xfrm>
            <a:off x="9263745" y="584750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Oval 39">
            <a:extLst>
              <a:ext uri="{FF2B5EF4-FFF2-40B4-BE49-F238E27FC236}">
                <a16:creationId xmlns:a16="http://schemas.microsoft.com/office/drawing/2014/main" id="{CC00C124-A7C7-3D8B-3A11-949EC688B7DF}"/>
              </a:ext>
            </a:extLst>
          </p:cNvPr>
          <p:cNvSpPr/>
          <p:nvPr/>
        </p:nvSpPr>
        <p:spPr>
          <a:xfrm>
            <a:off x="7218464" y="3184466"/>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Oval 40">
            <a:extLst>
              <a:ext uri="{FF2B5EF4-FFF2-40B4-BE49-F238E27FC236}">
                <a16:creationId xmlns:a16="http://schemas.microsoft.com/office/drawing/2014/main" id="{EA548BC8-8F4B-3250-E2D9-7E5F51B6EB3B}"/>
              </a:ext>
            </a:extLst>
          </p:cNvPr>
          <p:cNvSpPr/>
          <p:nvPr/>
        </p:nvSpPr>
        <p:spPr>
          <a:xfrm>
            <a:off x="7156969" y="350134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Oval 41">
            <a:extLst>
              <a:ext uri="{FF2B5EF4-FFF2-40B4-BE49-F238E27FC236}">
                <a16:creationId xmlns:a16="http://schemas.microsoft.com/office/drawing/2014/main" id="{BBFFC295-A0B5-FA69-A314-9E5629E14843}"/>
              </a:ext>
            </a:extLst>
          </p:cNvPr>
          <p:cNvSpPr/>
          <p:nvPr/>
        </p:nvSpPr>
        <p:spPr>
          <a:xfrm>
            <a:off x="8871854" y="580873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Oval 42">
            <a:extLst>
              <a:ext uri="{FF2B5EF4-FFF2-40B4-BE49-F238E27FC236}">
                <a16:creationId xmlns:a16="http://schemas.microsoft.com/office/drawing/2014/main" id="{17AC4394-B417-4217-582F-330A13F77659}"/>
              </a:ext>
            </a:extLst>
          </p:cNvPr>
          <p:cNvSpPr/>
          <p:nvPr/>
        </p:nvSpPr>
        <p:spPr>
          <a:xfrm>
            <a:off x="9543886" y="5794198"/>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Oval 43">
            <a:extLst>
              <a:ext uri="{FF2B5EF4-FFF2-40B4-BE49-F238E27FC236}">
                <a16:creationId xmlns:a16="http://schemas.microsoft.com/office/drawing/2014/main" id="{119F4092-3BD1-E2EF-5382-B374355A74F0}"/>
              </a:ext>
            </a:extLst>
          </p:cNvPr>
          <p:cNvSpPr/>
          <p:nvPr/>
        </p:nvSpPr>
        <p:spPr>
          <a:xfrm>
            <a:off x="9720572" y="575553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Oval 44">
            <a:extLst>
              <a:ext uri="{FF2B5EF4-FFF2-40B4-BE49-F238E27FC236}">
                <a16:creationId xmlns:a16="http://schemas.microsoft.com/office/drawing/2014/main" id="{C998DBB8-4972-8110-DD68-B67E2B1AB86D}"/>
              </a:ext>
            </a:extLst>
          </p:cNvPr>
          <p:cNvSpPr/>
          <p:nvPr/>
        </p:nvSpPr>
        <p:spPr>
          <a:xfrm>
            <a:off x="9851569" y="565652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Oval 45">
            <a:extLst>
              <a:ext uri="{FF2B5EF4-FFF2-40B4-BE49-F238E27FC236}">
                <a16:creationId xmlns:a16="http://schemas.microsoft.com/office/drawing/2014/main" id="{0AC032F7-5FAE-CCC5-65D8-36467F328F38}"/>
              </a:ext>
            </a:extLst>
          </p:cNvPr>
          <p:cNvSpPr/>
          <p:nvPr/>
        </p:nvSpPr>
        <p:spPr>
          <a:xfrm>
            <a:off x="9960428" y="5581368"/>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Oval 46">
            <a:extLst>
              <a:ext uri="{FF2B5EF4-FFF2-40B4-BE49-F238E27FC236}">
                <a16:creationId xmlns:a16="http://schemas.microsoft.com/office/drawing/2014/main" id="{6FAF519B-089F-AF65-E911-D4F7FA30DFD6}"/>
              </a:ext>
            </a:extLst>
          </p:cNvPr>
          <p:cNvSpPr/>
          <p:nvPr/>
        </p:nvSpPr>
        <p:spPr>
          <a:xfrm>
            <a:off x="9688284" y="577486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Oval 47">
            <a:extLst>
              <a:ext uri="{FF2B5EF4-FFF2-40B4-BE49-F238E27FC236}">
                <a16:creationId xmlns:a16="http://schemas.microsoft.com/office/drawing/2014/main" id="{C8247161-8366-9866-6900-F1DC0C03288A}"/>
              </a:ext>
            </a:extLst>
          </p:cNvPr>
          <p:cNvSpPr/>
          <p:nvPr/>
        </p:nvSpPr>
        <p:spPr>
          <a:xfrm>
            <a:off x="10101943" y="549364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Oval 48">
            <a:extLst>
              <a:ext uri="{FF2B5EF4-FFF2-40B4-BE49-F238E27FC236}">
                <a16:creationId xmlns:a16="http://schemas.microsoft.com/office/drawing/2014/main" id="{03F3010F-FD25-3183-AA6E-6D00E94AF447}"/>
              </a:ext>
            </a:extLst>
          </p:cNvPr>
          <p:cNvSpPr/>
          <p:nvPr/>
        </p:nvSpPr>
        <p:spPr>
          <a:xfrm>
            <a:off x="10440221" y="5285586"/>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Oval 49">
            <a:extLst>
              <a:ext uri="{FF2B5EF4-FFF2-40B4-BE49-F238E27FC236}">
                <a16:creationId xmlns:a16="http://schemas.microsoft.com/office/drawing/2014/main" id="{12B2E824-89E6-BA7D-77B5-6E89F5B699A9}"/>
              </a:ext>
            </a:extLst>
          </p:cNvPr>
          <p:cNvSpPr/>
          <p:nvPr/>
        </p:nvSpPr>
        <p:spPr>
          <a:xfrm>
            <a:off x="10668198" y="4961363"/>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Oval 50">
            <a:extLst>
              <a:ext uri="{FF2B5EF4-FFF2-40B4-BE49-F238E27FC236}">
                <a16:creationId xmlns:a16="http://schemas.microsoft.com/office/drawing/2014/main" id="{6356D60A-9E2F-11A8-FA95-A602B3C5E44D}"/>
              </a:ext>
            </a:extLst>
          </p:cNvPr>
          <p:cNvSpPr/>
          <p:nvPr/>
        </p:nvSpPr>
        <p:spPr>
          <a:xfrm>
            <a:off x="10842586" y="4663339"/>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Oval 51">
            <a:extLst>
              <a:ext uri="{FF2B5EF4-FFF2-40B4-BE49-F238E27FC236}">
                <a16:creationId xmlns:a16="http://schemas.microsoft.com/office/drawing/2014/main" id="{EF1DFD57-92CF-F6F9-932E-4F9B8ADE950F}"/>
              </a:ext>
            </a:extLst>
          </p:cNvPr>
          <p:cNvSpPr/>
          <p:nvPr/>
        </p:nvSpPr>
        <p:spPr>
          <a:xfrm>
            <a:off x="10940141" y="432868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Oval 52">
            <a:extLst>
              <a:ext uri="{FF2B5EF4-FFF2-40B4-BE49-F238E27FC236}">
                <a16:creationId xmlns:a16="http://schemas.microsoft.com/office/drawing/2014/main" id="{0A4D294E-34A0-44AB-798D-6878AAE0B3D2}"/>
              </a:ext>
            </a:extLst>
          </p:cNvPr>
          <p:cNvSpPr/>
          <p:nvPr/>
        </p:nvSpPr>
        <p:spPr>
          <a:xfrm>
            <a:off x="9035143" y="582224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Oval 53">
            <a:extLst>
              <a:ext uri="{FF2B5EF4-FFF2-40B4-BE49-F238E27FC236}">
                <a16:creationId xmlns:a16="http://schemas.microsoft.com/office/drawing/2014/main" id="{941C31E3-A465-3A43-0315-AE54C428883A}"/>
              </a:ext>
            </a:extLst>
          </p:cNvPr>
          <p:cNvSpPr/>
          <p:nvPr/>
        </p:nvSpPr>
        <p:spPr>
          <a:xfrm>
            <a:off x="9394368" y="5794198"/>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5" name="Oval 54">
            <a:extLst>
              <a:ext uri="{FF2B5EF4-FFF2-40B4-BE49-F238E27FC236}">
                <a16:creationId xmlns:a16="http://schemas.microsoft.com/office/drawing/2014/main" id="{2F84E059-A3B4-11D8-79F9-EA4B353B4F84}"/>
              </a:ext>
            </a:extLst>
          </p:cNvPr>
          <p:cNvSpPr/>
          <p:nvPr/>
        </p:nvSpPr>
        <p:spPr>
          <a:xfrm>
            <a:off x="7236075" y="4502856"/>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Oval 55">
            <a:extLst>
              <a:ext uri="{FF2B5EF4-FFF2-40B4-BE49-F238E27FC236}">
                <a16:creationId xmlns:a16="http://schemas.microsoft.com/office/drawing/2014/main" id="{AC518BFB-6A03-AA95-2240-BA1DC016133D}"/>
              </a:ext>
            </a:extLst>
          </p:cNvPr>
          <p:cNvSpPr/>
          <p:nvPr/>
        </p:nvSpPr>
        <p:spPr>
          <a:xfrm>
            <a:off x="7401874" y="483501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7" name="Oval 56">
            <a:extLst>
              <a:ext uri="{FF2B5EF4-FFF2-40B4-BE49-F238E27FC236}">
                <a16:creationId xmlns:a16="http://schemas.microsoft.com/office/drawing/2014/main" id="{1C7CE183-E2BE-8B3B-577C-7F6F3C44FA52}"/>
              </a:ext>
            </a:extLst>
          </p:cNvPr>
          <p:cNvSpPr/>
          <p:nvPr/>
        </p:nvSpPr>
        <p:spPr>
          <a:xfrm>
            <a:off x="8719082" y="5785388"/>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8" name="Oval 57">
            <a:extLst>
              <a:ext uri="{FF2B5EF4-FFF2-40B4-BE49-F238E27FC236}">
                <a16:creationId xmlns:a16="http://schemas.microsoft.com/office/drawing/2014/main" id="{9346120A-33DC-9E6F-CA75-15491DDB9EB3}"/>
              </a:ext>
            </a:extLst>
          </p:cNvPr>
          <p:cNvSpPr/>
          <p:nvPr/>
        </p:nvSpPr>
        <p:spPr>
          <a:xfrm>
            <a:off x="8523514" y="576540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Oval 58">
            <a:extLst>
              <a:ext uri="{FF2B5EF4-FFF2-40B4-BE49-F238E27FC236}">
                <a16:creationId xmlns:a16="http://schemas.microsoft.com/office/drawing/2014/main" id="{DE1086EE-AD8B-9E44-8F7D-D4A00ABEDCAB}"/>
              </a:ext>
            </a:extLst>
          </p:cNvPr>
          <p:cNvSpPr/>
          <p:nvPr/>
        </p:nvSpPr>
        <p:spPr>
          <a:xfrm>
            <a:off x="7750623" y="5300806"/>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Oval 59">
            <a:extLst>
              <a:ext uri="{FF2B5EF4-FFF2-40B4-BE49-F238E27FC236}">
                <a16:creationId xmlns:a16="http://schemas.microsoft.com/office/drawing/2014/main" id="{AF110867-65E9-A17A-2894-497C7ADEE28E}"/>
              </a:ext>
            </a:extLst>
          </p:cNvPr>
          <p:cNvSpPr/>
          <p:nvPr/>
        </p:nvSpPr>
        <p:spPr>
          <a:xfrm>
            <a:off x="8077017" y="5560183"/>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Oval 61">
            <a:extLst>
              <a:ext uri="{FF2B5EF4-FFF2-40B4-BE49-F238E27FC236}">
                <a16:creationId xmlns:a16="http://schemas.microsoft.com/office/drawing/2014/main" id="{D568F39F-3D13-0B65-4E52-C0C1CB9AF0AA}"/>
              </a:ext>
            </a:extLst>
          </p:cNvPr>
          <p:cNvSpPr/>
          <p:nvPr/>
        </p:nvSpPr>
        <p:spPr>
          <a:xfrm>
            <a:off x="8403085" y="567831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Oval 62">
            <a:extLst>
              <a:ext uri="{FF2B5EF4-FFF2-40B4-BE49-F238E27FC236}">
                <a16:creationId xmlns:a16="http://schemas.microsoft.com/office/drawing/2014/main" id="{282FDA66-C355-E334-D55B-048223141555}"/>
              </a:ext>
            </a:extLst>
          </p:cNvPr>
          <p:cNvSpPr/>
          <p:nvPr/>
        </p:nvSpPr>
        <p:spPr>
          <a:xfrm>
            <a:off x="8229600" y="5647268"/>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Oval 63">
            <a:extLst>
              <a:ext uri="{FF2B5EF4-FFF2-40B4-BE49-F238E27FC236}">
                <a16:creationId xmlns:a16="http://schemas.microsoft.com/office/drawing/2014/main" id="{AC0EF727-CD54-B01E-F08D-31670D2AAB31}"/>
              </a:ext>
            </a:extLst>
          </p:cNvPr>
          <p:cNvSpPr/>
          <p:nvPr/>
        </p:nvSpPr>
        <p:spPr>
          <a:xfrm>
            <a:off x="8633169" y="576540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5" name="Oval 64">
            <a:extLst>
              <a:ext uri="{FF2B5EF4-FFF2-40B4-BE49-F238E27FC236}">
                <a16:creationId xmlns:a16="http://schemas.microsoft.com/office/drawing/2014/main" id="{E3AF2DEB-4230-3887-D22C-330A86D60602}"/>
              </a:ext>
            </a:extLst>
          </p:cNvPr>
          <p:cNvSpPr/>
          <p:nvPr/>
        </p:nvSpPr>
        <p:spPr>
          <a:xfrm>
            <a:off x="7120083" y="414419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809482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2ED7-56CE-6F62-A3A9-CDE217830454}"/>
              </a:ext>
            </a:extLst>
          </p:cNvPr>
          <p:cNvSpPr>
            <a:spLocks noGrp="1"/>
          </p:cNvSpPr>
          <p:nvPr>
            <p:ph type="title"/>
          </p:nvPr>
        </p:nvSpPr>
        <p:spPr>
          <a:xfrm>
            <a:off x="1033105" y="184032"/>
            <a:ext cx="9603275" cy="1049235"/>
          </a:xfrm>
        </p:spPr>
        <p:txBody>
          <a:bodyPr>
            <a:noAutofit/>
          </a:bodyPr>
          <a:lstStyle/>
          <a:p>
            <a:r>
              <a:rPr lang="vi-VN" b="1" dirty="0">
                <a:latin typeface="+mn-lt"/>
              </a:rPr>
              <a:t>3) Chi tiết các quá trình</a:t>
            </a:r>
            <a:br>
              <a:rPr lang="vi-VN" b="1" dirty="0">
                <a:latin typeface="+mn-lt"/>
              </a:rPr>
            </a:br>
            <a:r>
              <a:rPr lang="vi-VN" b="1" dirty="0">
                <a:latin typeface="+mn-lt"/>
              </a:rPr>
              <a:t>	phần 2:</a:t>
            </a:r>
            <a:r>
              <a:rPr lang="vi-VN" b="1" kern="100" dirty="0">
                <a:effectLst/>
                <a:latin typeface="+mn-lt"/>
                <a:ea typeface="Arial" panose="020B0604020202020204" pitchFamily="34" charset="0"/>
                <a:cs typeface="Times New Roman" panose="02020603050405020304" pitchFamily="18" charset="0"/>
              </a:rPr>
              <a:t>Tính toán vị trí tương đối các điểm để tạo nên hình tròn</a:t>
            </a:r>
            <a:br>
              <a:rPr lang="vi-VN" b="1" kern="100" dirty="0">
                <a:effectLst/>
                <a:latin typeface="+mn-lt"/>
                <a:ea typeface="Arial" panose="020B0604020202020204" pitchFamily="34" charset="0"/>
                <a:cs typeface="Times New Roman" panose="02020603050405020304" pitchFamily="18" charset="0"/>
              </a:rPr>
            </a:br>
            <a:endParaRPr lang="vi-VN" b="1" dirty="0">
              <a:latin typeface="+mn-lt"/>
            </a:endParaRPr>
          </a:p>
        </p:txBody>
      </p:sp>
      <p:sp>
        <p:nvSpPr>
          <p:cNvPr id="3" name="Content Placeholder 2">
            <a:extLst>
              <a:ext uri="{FF2B5EF4-FFF2-40B4-BE49-F238E27FC236}">
                <a16:creationId xmlns:a16="http://schemas.microsoft.com/office/drawing/2014/main" id="{0C5C27A2-5598-213E-2FF7-9BE669112D96}"/>
              </a:ext>
            </a:extLst>
          </p:cNvPr>
          <p:cNvSpPr>
            <a:spLocks noGrp="1"/>
          </p:cNvSpPr>
          <p:nvPr>
            <p:ph idx="1"/>
          </p:nvPr>
        </p:nvSpPr>
        <p:spPr>
          <a:xfrm>
            <a:off x="555171" y="2130110"/>
            <a:ext cx="5567632" cy="3875311"/>
          </a:xfrm>
        </p:spPr>
        <p:txBody>
          <a:bodyPr>
            <a:normAutofit/>
          </a:bodyPr>
          <a:lstStyle/>
          <a:p>
            <a:pPr marL="0" indent="0">
              <a:lnSpc>
                <a:spcPct val="107000"/>
              </a:lnSpc>
              <a:spcBef>
                <a:spcPts val="0"/>
              </a:spcBef>
              <a:spcAft>
                <a:spcPts val="800"/>
              </a:spcAft>
              <a:buNone/>
            </a:pPr>
            <a:r>
              <a:rPr lang="vi-VN" sz="2400" kern="100" dirty="0">
                <a:effectLst/>
                <a:latin typeface="Arial" panose="020B0604020202020204" pitchFamily="34" charset="0"/>
                <a:ea typeface="Arial" panose="020B0604020202020204" pitchFamily="34" charset="0"/>
                <a:cs typeface="Times New Roman" panose="02020603050405020304" pitchFamily="18" charset="0"/>
              </a:rPr>
              <a:t>-Swap px cho py dể đối xứng trong góc phần 8 ( Vì khi nãy thuật toán tính y không có sự chính xác cao nên không có sự cân đối giữa x và y). Vậy 1 lần tìm ra cặp (px, py) sẽ có 8 điểm khác sinh ra. </a:t>
            </a:r>
          </a:p>
          <a:p>
            <a:pPr marL="0" indent="0">
              <a:lnSpc>
                <a:spcPct val="107000"/>
              </a:lnSpc>
              <a:spcBef>
                <a:spcPts val="0"/>
              </a:spcBef>
              <a:spcAft>
                <a:spcPts val="800"/>
              </a:spcAft>
              <a:buNone/>
            </a:pPr>
            <a:r>
              <a:rPr lang="vi-VN" sz="2400" kern="100" dirty="0">
                <a:latin typeface="Arial" panose="020B0604020202020204" pitchFamily="34" charset="0"/>
                <a:ea typeface="Arial" panose="020B0604020202020204" pitchFamily="34" charset="0"/>
                <a:cs typeface="Times New Roman" panose="02020603050405020304" pitchFamily="18" charset="0"/>
              </a:rPr>
              <a:t>-Sau khi tìm được hết các điểm tạo nên hình tròn, lưu hết dữ liệu vào mảng Circle_points.</a:t>
            </a:r>
            <a:endParaRPr lang="vi-VN" sz="2400" kern="100" dirty="0">
              <a:effectLst/>
              <a:latin typeface="Arial" panose="020B0604020202020204" pitchFamily="34" charset="0"/>
              <a:ea typeface="Arial" panose="020B0604020202020204" pitchFamily="34" charset="0"/>
              <a:cs typeface="Times New Roman" panose="02020603050405020304" pitchFamily="18" charset="0"/>
            </a:endParaRPr>
          </a:p>
          <a:p>
            <a:pPr marL="0" marR="0" indent="0">
              <a:lnSpc>
                <a:spcPct val="107000"/>
              </a:lnSpc>
              <a:spcBef>
                <a:spcPts val="0"/>
              </a:spcBef>
              <a:spcAft>
                <a:spcPts val="800"/>
              </a:spcAft>
              <a:buNone/>
            </a:pPr>
            <a:endParaRPr lang="vi-VN" kern="100" dirty="0">
              <a:latin typeface="Arial" panose="020B0604020202020204" pitchFamily="34" charset="0"/>
              <a:ea typeface="Arial" panose="020B0604020202020204" pitchFamily="34" charset="0"/>
              <a:cs typeface="Times New Roman" panose="02020603050405020304" pitchFamily="18" charset="0"/>
            </a:endParaRPr>
          </a:p>
        </p:txBody>
      </p:sp>
      <p:sp>
        <p:nvSpPr>
          <p:cNvPr id="4" name="Oval 3">
            <a:extLst>
              <a:ext uri="{FF2B5EF4-FFF2-40B4-BE49-F238E27FC236}">
                <a16:creationId xmlns:a16="http://schemas.microsoft.com/office/drawing/2014/main" id="{F59C1E57-C5E4-4C1A-9BE1-6C993E17849B}"/>
              </a:ext>
            </a:extLst>
          </p:cNvPr>
          <p:cNvSpPr/>
          <p:nvPr/>
        </p:nvSpPr>
        <p:spPr>
          <a:xfrm>
            <a:off x="7179540" y="2015732"/>
            <a:ext cx="3875314" cy="3875314"/>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5" name="Oval 4">
            <a:extLst>
              <a:ext uri="{FF2B5EF4-FFF2-40B4-BE49-F238E27FC236}">
                <a16:creationId xmlns:a16="http://schemas.microsoft.com/office/drawing/2014/main" id="{BF78EDDE-5C3E-D10A-77C6-D807C5E62FBC}"/>
              </a:ext>
            </a:extLst>
          </p:cNvPr>
          <p:cNvSpPr/>
          <p:nvPr/>
        </p:nvSpPr>
        <p:spPr>
          <a:xfrm>
            <a:off x="9111343" y="3757446"/>
            <a:ext cx="195943" cy="1959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7" name="Straight Connector 6">
            <a:extLst>
              <a:ext uri="{FF2B5EF4-FFF2-40B4-BE49-F238E27FC236}">
                <a16:creationId xmlns:a16="http://schemas.microsoft.com/office/drawing/2014/main" id="{84B38300-6A6B-F85B-5D3D-211C58D3FB10}"/>
              </a:ext>
            </a:extLst>
          </p:cNvPr>
          <p:cNvCxnSpPr/>
          <p:nvPr/>
        </p:nvCxnSpPr>
        <p:spPr>
          <a:xfrm>
            <a:off x="9209314" y="1629289"/>
            <a:ext cx="0" cy="464820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4A3C585-6DDC-9F04-6F66-04133D7BFCF3}"/>
              </a:ext>
            </a:extLst>
          </p:cNvPr>
          <p:cNvCxnSpPr>
            <a:cxnSpLocks/>
          </p:cNvCxnSpPr>
          <p:nvPr/>
        </p:nvCxnSpPr>
        <p:spPr>
          <a:xfrm>
            <a:off x="6858000" y="3855417"/>
            <a:ext cx="4800600" cy="0"/>
          </a:xfrm>
          <a:prstGeom prst="line">
            <a:avLst/>
          </a:prstGeom>
          <a:ln w="28575"/>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F225A0E-0F56-9D16-1287-0D74FA446845}"/>
              </a:ext>
            </a:extLst>
          </p:cNvPr>
          <p:cNvSpPr/>
          <p:nvPr/>
        </p:nvSpPr>
        <p:spPr>
          <a:xfrm>
            <a:off x="9122228" y="195594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Oval 9">
            <a:extLst>
              <a:ext uri="{FF2B5EF4-FFF2-40B4-BE49-F238E27FC236}">
                <a16:creationId xmlns:a16="http://schemas.microsoft.com/office/drawing/2014/main" id="{CF8939C1-EF78-A275-46BA-A1D07F6D347D}"/>
              </a:ext>
            </a:extLst>
          </p:cNvPr>
          <p:cNvSpPr/>
          <p:nvPr/>
        </p:nvSpPr>
        <p:spPr>
          <a:xfrm>
            <a:off x="9456769" y="196730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a:extLst>
              <a:ext uri="{FF2B5EF4-FFF2-40B4-BE49-F238E27FC236}">
                <a16:creationId xmlns:a16="http://schemas.microsoft.com/office/drawing/2014/main" id="{08CCEB1A-0EAB-2715-2B93-BE1BB53A54B7}"/>
              </a:ext>
            </a:extLst>
          </p:cNvPr>
          <p:cNvSpPr/>
          <p:nvPr/>
        </p:nvSpPr>
        <p:spPr>
          <a:xfrm>
            <a:off x="9601205" y="201573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Oval 11">
            <a:extLst>
              <a:ext uri="{FF2B5EF4-FFF2-40B4-BE49-F238E27FC236}">
                <a16:creationId xmlns:a16="http://schemas.microsoft.com/office/drawing/2014/main" id="{4957D45F-5C77-B3D3-2F20-C2A09A126038}"/>
              </a:ext>
            </a:extLst>
          </p:cNvPr>
          <p:cNvSpPr/>
          <p:nvPr/>
        </p:nvSpPr>
        <p:spPr>
          <a:xfrm>
            <a:off x="9832725" y="207691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Oval 12">
            <a:extLst>
              <a:ext uri="{FF2B5EF4-FFF2-40B4-BE49-F238E27FC236}">
                <a16:creationId xmlns:a16="http://schemas.microsoft.com/office/drawing/2014/main" id="{74F0D488-024F-C756-9D38-3BA77FC25873}"/>
              </a:ext>
            </a:extLst>
          </p:cNvPr>
          <p:cNvSpPr/>
          <p:nvPr/>
        </p:nvSpPr>
        <p:spPr>
          <a:xfrm>
            <a:off x="10047513" y="217365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a:extLst>
              <a:ext uri="{FF2B5EF4-FFF2-40B4-BE49-F238E27FC236}">
                <a16:creationId xmlns:a16="http://schemas.microsoft.com/office/drawing/2014/main" id="{AC81057B-5970-EE96-9B20-5CC04F2D694B}"/>
              </a:ext>
            </a:extLst>
          </p:cNvPr>
          <p:cNvSpPr/>
          <p:nvPr/>
        </p:nvSpPr>
        <p:spPr>
          <a:xfrm>
            <a:off x="10221682" y="236687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040C5A3-E09D-6D91-9AC1-6011E6F17F16}"/>
              </a:ext>
            </a:extLst>
          </p:cNvPr>
          <p:cNvSpPr/>
          <p:nvPr/>
        </p:nvSpPr>
        <p:spPr>
          <a:xfrm>
            <a:off x="9284879" y="195594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Oval 15">
            <a:extLst>
              <a:ext uri="{FF2B5EF4-FFF2-40B4-BE49-F238E27FC236}">
                <a16:creationId xmlns:a16="http://schemas.microsoft.com/office/drawing/2014/main" id="{6C840778-F55B-743E-CA5E-753C34E6D12E}"/>
              </a:ext>
            </a:extLst>
          </p:cNvPr>
          <p:cNvSpPr/>
          <p:nvPr/>
        </p:nvSpPr>
        <p:spPr>
          <a:xfrm>
            <a:off x="10929664" y="349145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Oval 16">
            <a:extLst>
              <a:ext uri="{FF2B5EF4-FFF2-40B4-BE49-F238E27FC236}">
                <a16:creationId xmlns:a16="http://schemas.microsoft.com/office/drawing/2014/main" id="{4E8890E5-7D70-28C4-8D2A-5271AC6B6734}"/>
              </a:ext>
            </a:extLst>
          </p:cNvPr>
          <p:cNvSpPr/>
          <p:nvPr/>
        </p:nvSpPr>
        <p:spPr>
          <a:xfrm>
            <a:off x="9731851" y="205439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Oval 17">
            <a:extLst>
              <a:ext uri="{FF2B5EF4-FFF2-40B4-BE49-F238E27FC236}">
                <a16:creationId xmlns:a16="http://schemas.microsoft.com/office/drawing/2014/main" id="{A24A1C4F-6A95-51DC-49A7-4F99AAC33BCE}"/>
              </a:ext>
            </a:extLst>
          </p:cNvPr>
          <p:cNvSpPr/>
          <p:nvPr/>
        </p:nvSpPr>
        <p:spPr>
          <a:xfrm>
            <a:off x="10856034" y="329584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Oval 18">
            <a:extLst>
              <a:ext uri="{FF2B5EF4-FFF2-40B4-BE49-F238E27FC236}">
                <a16:creationId xmlns:a16="http://schemas.microsoft.com/office/drawing/2014/main" id="{60194C09-A658-5FD6-3D40-AD303C87B2E1}"/>
              </a:ext>
            </a:extLst>
          </p:cNvPr>
          <p:cNvSpPr/>
          <p:nvPr/>
        </p:nvSpPr>
        <p:spPr>
          <a:xfrm>
            <a:off x="10712993" y="298438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Oval 19">
            <a:extLst>
              <a:ext uri="{FF2B5EF4-FFF2-40B4-BE49-F238E27FC236}">
                <a16:creationId xmlns:a16="http://schemas.microsoft.com/office/drawing/2014/main" id="{E32D0A0C-B72B-9528-6876-1EB03E320B50}"/>
              </a:ext>
            </a:extLst>
          </p:cNvPr>
          <p:cNvSpPr/>
          <p:nvPr/>
        </p:nvSpPr>
        <p:spPr>
          <a:xfrm>
            <a:off x="10535520" y="270270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Oval 20">
            <a:extLst>
              <a:ext uri="{FF2B5EF4-FFF2-40B4-BE49-F238E27FC236}">
                <a16:creationId xmlns:a16="http://schemas.microsoft.com/office/drawing/2014/main" id="{0B82A984-DE43-FF04-A909-FA19B00A29B1}"/>
              </a:ext>
            </a:extLst>
          </p:cNvPr>
          <p:cNvSpPr/>
          <p:nvPr/>
        </p:nvSpPr>
        <p:spPr>
          <a:xfrm>
            <a:off x="10371200" y="251351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Oval 21">
            <a:extLst>
              <a:ext uri="{FF2B5EF4-FFF2-40B4-BE49-F238E27FC236}">
                <a16:creationId xmlns:a16="http://schemas.microsoft.com/office/drawing/2014/main" id="{D1D9B937-9E6D-42C4-083C-E17DCC2360DA}"/>
              </a:ext>
            </a:extLst>
          </p:cNvPr>
          <p:cNvSpPr/>
          <p:nvPr/>
        </p:nvSpPr>
        <p:spPr>
          <a:xfrm>
            <a:off x="9919805" y="212139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Oval 22">
            <a:extLst>
              <a:ext uri="{FF2B5EF4-FFF2-40B4-BE49-F238E27FC236}">
                <a16:creationId xmlns:a16="http://schemas.microsoft.com/office/drawing/2014/main" id="{1A048F26-2B9E-6C82-5540-5E438DE4CFAD}"/>
              </a:ext>
            </a:extLst>
          </p:cNvPr>
          <p:cNvSpPr/>
          <p:nvPr/>
        </p:nvSpPr>
        <p:spPr>
          <a:xfrm>
            <a:off x="10145489" y="227575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Oval 24">
            <a:extLst>
              <a:ext uri="{FF2B5EF4-FFF2-40B4-BE49-F238E27FC236}">
                <a16:creationId xmlns:a16="http://schemas.microsoft.com/office/drawing/2014/main" id="{B4C32E8D-F2D4-5E50-4F14-52E7C5DF77FF}"/>
              </a:ext>
            </a:extLst>
          </p:cNvPr>
          <p:cNvSpPr/>
          <p:nvPr/>
        </p:nvSpPr>
        <p:spPr>
          <a:xfrm>
            <a:off x="11005552" y="380036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Oval 5">
            <a:extLst>
              <a:ext uri="{FF2B5EF4-FFF2-40B4-BE49-F238E27FC236}">
                <a16:creationId xmlns:a16="http://schemas.microsoft.com/office/drawing/2014/main" id="{DD962B8E-7181-C773-AF6B-E09E1094DD1D}"/>
              </a:ext>
            </a:extLst>
          </p:cNvPr>
          <p:cNvSpPr/>
          <p:nvPr/>
        </p:nvSpPr>
        <p:spPr>
          <a:xfrm>
            <a:off x="8732182" y="196508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Oval 23">
            <a:extLst>
              <a:ext uri="{FF2B5EF4-FFF2-40B4-BE49-F238E27FC236}">
                <a16:creationId xmlns:a16="http://schemas.microsoft.com/office/drawing/2014/main" id="{E0A9CEFB-B2DB-7893-C234-CE3408EDCA23}"/>
              </a:ext>
            </a:extLst>
          </p:cNvPr>
          <p:cNvSpPr/>
          <p:nvPr/>
        </p:nvSpPr>
        <p:spPr>
          <a:xfrm>
            <a:off x="7120084" y="374575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Oval 25">
            <a:extLst>
              <a:ext uri="{FF2B5EF4-FFF2-40B4-BE49-F238E27FC236}">
                <a16:creationId xmlns:a16="http://schemas.microsoft.com/office/drawing/2014/main" id="{22B622A5-511A-71EE-7D27-10A2E5F32BEB}"/>
              </a:ext>
            </a:extLst>
          </p:cNvPr>
          <p:cNvSpPr/>
          <p:nvPr/>
        </p:nvSpPr>
        <p:spPr>
          <a:xfrm>
            <a:off x="7913894" y="2350899"/>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Oval 26">
            <a:extLst>
              <a:ext uri="{FF2B5EF4-FFF2-40B4-BE49-F238E27FC236}">
                <a16:creationId xmlns:a16="http://schemas.microsoft.com/office/drawing/2014/main" id="{9179ECA2-8FB8-DE19-CA11-64D521B3CAA1}"/>
              </a:ext>
            </a:extLst>
          </p:cNvPr>
          <p:cNvSpPr/>
          <p:nvPr/>
        </p:nvSpPr>
        <p:spPr>
          <a:xfrm>
            <a:off x="7361262" y="2871489"/>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Oval 27">
            <a:extLst>
              <a:ext uri="{FF2B5EF4-FFF2-40B4-BE49-F238E27FC236}">
                <a16:creationId xmlns:a16="http://schemas.microsoft.com/office/drawing/2014/main" id="{9BE3A3C4-1688-AEFB-CCC2-4CDB5B1F8AB6}"/>
              </a:ext>
            </a:extLst>
          </p:cNvPr>
          <p:cNvSpPr/>
          <p:nvPr/>
        </p:nvSpPr>
        <p:spPr>
          <a:xfrm>
            <a:off x="10782711" y="312089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Oval 28">
            <a:extLst>
              <a:ext uri="{FF2B5EF4-FFF2-40B4-BE49-F238E27FC236}">
                <a16:creationId xmlns:a16="http://schemas.microsoft.com/office/drawing/2014/main" id="{71E2505E-6038-51F5-3DA3-B6A7FB94681E}"/>
              </a:ext>
            </a:extLst>
          </p:cNvPr>
          <p:cNvSpPr/>
          <p:nvPr/>
        </p:nvSpPr>
        <p:spPr>
          <a:xfrm>
            <a:off x="8053942" y="222825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Oval 29">
            <a:extLst>
              <a:ext uri="{FF2B5EF4-FFF2-40B4-BE49-F238E27FC236}">
                <a16:creationId xmlns:a16="http://schemas.microsoft.com/office/drawing/2014/main" id="{589D1BEB-70C2-DFB5-C516-61540193F549}"/>
              </a:ext>
            </a:extLst>
          </p:cNvPr>
          <p:cNvSpPr/>
          <p:nvPr/>
        </p:nvSpPr>
        <p:spPr>
          <a:xfrm>
            <a:off x="7644293" y="254671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Oval 30">
            <a:extLst>
              <a:ext uri="{FF2B5EF4-FFF2-40B4-BE49-F238E27FC236}">
                <a16:creationId xmlns:a16="http://schemas.microsoft.com/office/drawing/2014/main" id="{866EB483-CF1E-5A10-9A51-7B5D2BDE8107}"/>
              </a:ext>
            </a:extLst>
          </p:cNvPr>
          <p:cNvSpPr/>
          <p:nvPr/>
        </p:nvSpPr>
        <p:spPr>
          <a:xfrm>
            <a:off x="9026410" y="194722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Oval 31">
            <a:extLst>
              <a:ext uri="{FF2B5EF4-FFF2-40B4-BE49-F238E27FC236}">
                <a16:creationId xmlns:a16="http://schemas.microsoft.com/office/drawing/2014/main" id="{2D5BF322-4DBE-683D-9CC5-F0833F3ACA92}"/>
              </a:ext>
            </a:extLst>
          </p:cNvPr>
          <p:cNvSpPr/>
          <p:nvPr/>
        </p:nvSpPr>
        <p:spPr>
          <a:xfrm>
            <a:off x="8392889" y="204302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Oval 32">
            <a:extLst>
              <a:ext uri="{FF2B5EF4-FFF2-40B4-BE49-F238E27FC236}">
                <a16:creationId xmlns:a16="http://schemas.microsoft.com/office/drawing/2014/main" id="{D2B2C1C5-D55C-3E0C-FF99-33399EAF0B6D}"/>
              </a:ext>
            </a:extLst>
          </p:cNvPr>
          <p:cNvSpPr/>
          <p:nvPr/>
        </p:nvSpPr>
        <p:spPr>
          <a:xfrm>
            <a:off x="8186055" y="214877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Oval 33">
            <a:extLst>
              <a:ext uri="{FF2B5EF4-FFF2-40B4-BE49-F238E27FC236}">
                <a16:creationId xmlns:a16="http://schemas.microsoft.com/office/drawing/2014/main" id="{DC87480B-C7F2-EF14-9D6D-81443310D142}"/>
              </a:ext>
            </a:extLst>
          </p:cNvPr>
          <p:cNvSpPr/>
          <p:nvPr/>
        </p:nvSpPr>
        <p:spPr>
          <a:xfrm>
            <a:off x="10614862" y="280734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Oval 34">
            <a:extLst>
              <a:ext uri="{FF2B5EF4-FFF2-40B4-BE49-F238E27FC236}">
                <a16:creationId xmlns:a16="http://schemas.microsoft.com/office/drawing/2014/main" id="{8E213D4E-002A-BB97-8162-6DA394C05EC6}"/>
              </a:ext>
            </a:extLst>
          </p:cNvPr>
          <p:cNvSpPr/>
          <p:nvPr/>
        </p:nvSpPr>
        <p:spPr>
          <a:xfrm>
            <a:off x="8315196" y="2086566"/>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Oval 35">
            <a:extLst>
              <a:ext uri="{FF2B5EF4-FFF2-40B4-BE49-F238E27FC236}">
                <a16:creationId xmlns:a16="http://schemas.microsoft.com/office/drawing/2014/main" id="{4A47CE6E-1BFF-2CD4-69C5-DE7563664C22}"/>
              </a:ext>
            </a:extLst>
          </p:cNvPr>
          <p:cNvSpPr/>
          <p:nvPr/>
        </p:nvSpPr>
        <p:spPr>
          <a:xfrm>
            <a:off x="8586910" y="1989826"/>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Oval 36">
            <a:extLst>
              <a:ext uri="{FF2B5EF4-FFF2-40B4-BE49-F238E27FC236}">
                <a16:creationId xmlns:a16="http://schemas.microsoft.com/office/drawing/2014/main" id="{C6A9B5DC-769B-B0C7-18E1-A9257A66451B}"/>
              </a:ext>
            </a:extLst>
          </p:cNvPr>
          <p:cNvSpPr/>
          <p:nvPr/>
        </p:nvSpPr>
        <p:spPr>
          <a:xfrm>
            <a:off x="8915086" y="194612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Oval 37">
            <a:extLst>
              <a:ext uri="{FF2B5EF4-FFF2-40B4-BE49-F238E27FC236}">
                <a16:creationId xmlns:a16="http://schemas.microsoft.com/office/drawing/2014/main" id="{D4444D13-8837-0FF7-FBAA-CBF8F7390402}"/>
              </a:ext>
            </a:extLst>
          </p:cNvPr>
          <p:cNvSpPr/>
          <p:nvPr/>
        </p:nvSpPr>
        <p:spPr>
          <a:xfrm>
            <a:off x="9122228" y="581094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Oval 38">
            <a:extLst>
              <a:ext uri="{FF2B5EF4-FFF2-40B4-BE49-F238E27FC236}">
                <a16:creationId xmlns:a16="http://schemas.microsoft.com/office/drawing/2014/main" id="{D7490B6F-54BB-AC64-4AB5-F59780532512}"/>
              </a:ext>
            </a:extLst>
          </p:cNvPr>
          <p:cNvSpPr/>
          <p:nvPr/>
        </p:nvSpPr>
        <p:spPr>
          <a:xfrm>
            <a:off x="9263745" y="584750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Oval 39">
            <a:extLst>
              <a:ext uri="{FF2B5EF4-FFF2-40B4-BE49-F238E27FC236}">
                <a16:creationId xmlns:a16="http://schemas.microsoft.com/office/drawing/2014/main" id="{CC00C124-A7C7-3D8B-3A11-949EC688B7DF}"/>
              </a:ext>
            </a:extLst>
          </p:cNvPr>
          <p:cNvSpPr/>
          <p:nvPr/>
        </p:nvSpPr>
        <p:spPr>
          <a:xfrm>
            <a:off x="7218464" y="3184466"/>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Oval 40">
            <a:extLst>
              <a:ext uri="{FF2B5EF4-FFF2-40B4-BE49-F238E27FC236}">
                <a16:creationId xmlns:a16="http://schemas.microsoft.com/office/drawing/2014/main" id="{EA548BC8-8F4B-3250-E2D9-7E5F51B6EB3B}"/>
              </a:ext>
            </a:extLst>
          </p:cNvPr>
          <p:cNvSpPr/>
          <p:nvPr/>
        </p:nvSpPr>
        <p:spPr>
          <a:xfrm>
            <a:off x="7156969" y="350134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Oval 41">
            <a:extLst>
              <a:ext uri="{FF2B5EF4-FFF2-40B4-BE49-F238E27FC236}">
                <a16:creationId xmlns:a16="http://schemas.microsoft.com/office/drawing/2014/main" id="{BBFFC295-A0B5-FA69-A314-9E5629E14843}"/>
              </a:ext>
            </a:extLst>
          </p:cNvPr>
          <p:cNvSpPr/>
          <p:nvPr/>
        </p:nvSpPr>
        <p:spPr>
          <a:xfrm>
            <a:off x="8871854" y="580873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Oval 42">
            <a:extLst>
              <a:ext uri="{FF2B5EF4-FFF2-40B4-BE49-F238E27FC236}">
                <a16:creationId xmlns:a16="http://schemas.microsoft.com/office/drawing/2014/main" id="{17AC4394-B417-4217-582F-330A13F77659}"/>
              </a:ext>
            </a:extLst>
          </p:cNvPr>
          <p:cNvSpPr/>
          <p:nvPr/>
        </p:nvSpPr>
        <p:spPr>
          <a:xfrm>
            <a:off x="9543886" y="5794198"/>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Oval 43">
            <a:extLst>
              <a:ext uri="{FF2B5EF4-FFF2-40B4-BE49-F238E27FC236}">
                <a16:creationId xmlns:a16="http://schemas.microsoft.com/office/drawing/2014/main" id="{119F4092-3BD1-E2EF-5382-B374355A74F0}"/>
              </a:ext>
            </a:extLst>
          </p:cNvPr>
          <p:cNvSpPr/>
          <p:nvPr/>
        </p:nvSpPr>
        <p:spPr>
          <a:xfrm>
            <a:off x="9720572" y="575553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Oval 44">
            <a:extLst>
              <a:ext uri="{FF2B5EF4-FFF2-40B4-BE49-F238E27FC236}">
                <a16:creationId xmlns:a16="http://schemas.microsoft.com/office/drawing/2014/main" id="{C998DBB8-4972-8110-DD68-B67E2B1AB86D}"/>
              </a:ext>
            </a:extLst>
          </p:cNvPr>
          <p:cNvSpPr/>
          <p:nvPr/>
        </p:nvSpPr>
        <p:spPr>
          <a:xfrm>
            <a:off x="9851569" y="565652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Oval 45">
            <a:extLst>
              <a:ext uri="{FF2B5EF4-FFF2-40B4-BE49-F238E27FC236}">
                <a16:creationId xmlns:a16="http://schemas.microsoft.com/office/drawing/2014/main" id="{0AC032F7-5FAE-CCC5-65D8-36467F328F38}"/>
              </a:ext>
            </a:extLst>
          </p:cNvPr>
          <p:cNvSpPr/>
          <p:nvPr/>
        </p:nvSpPr>
        <p:spPr>
          <a:xfrm>
            <a:off x="9960428" y="5581368"/>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Oval 46">
            <a:extLst>
              <a:ext uri="{FF2B5EF4-FFF2-40B4-BE49-F238E27FC236}">
                <a16:creationId xmlns:a16="http://schemas.microsoft.com/office/drawing/2014/main" id="{6FAF519B-089F-AF65-E911-D4F7FA30DFD6}"/>
              </a:ext>
            </a:extLst>
          </p:cNvPr>
          <p:cNvSpPr/>
          <p:nvPr/>
        </p:nvSpPr>
        <p:spPr>
          <a:xfrm>
            <a:off x="7870682" y="5438623"/>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Oval 47">
            <a:extLst>
              <a:ext uri="{FF2B5EF4-FFF2-40B4-BE49-F238E27FC236}">
                <a16:creationId xmlns:a16="http://schemas.microsoft.com/office/drawing/2014/main" id="{C8247161-8366-9866-6900-F1DC0C03288A}"/>
              </a:ext>
            </a:extLst>
          </p:cNvPr>
          <p:cNvSpPr/>
          <p:nvPr/>
        </p:nvSpPr>
        <p:spPr>
          <a:xfrm>
            <a:off x="10101943" y="549364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Oval 48">
            <a:extLst>
              <a:ext uri="{FF2B5EF4-FFF2-40B4-BE49-F238E27FC236}">
                <a16:creationId xmlns:a16="http://schemas.microsoft.com/office/drawing/2014/main" id="{03F3010F-FD25-3183-AA6E-6D00E94AF447}"/>
              </a:ext>
            </a:extLst>
          </p:cNvPr>
          <p:cNvSpPr/>
          <p:nvPr/>
        </p:nvSpPr>
        <p:spPr>
          <a:xfrm>
            <a:off x="10440221" y="5285586"/>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Oval 49">
            <a:extLst>
              <a:ext uri="{FF2B5EF4-FFF2-40B4-BE49-F238E27FC236}">
                <a16:creationId xmlns:a16="http://schemas.microsoft.com/office/drawing/2014/main" id="{12B2E824-89E6-BA7D-77B5-6E89F5B699A9}"/>
              </a:ext>
            </a:extLst>
          </p:cNvPr>
          <p:cNvSpPr/>
          <p:nvPr/>
        </p:nvSpPr>
        <p:spPr>
          <a:xfrm>
            <a:off x="10668198" y="4961363"/>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Oval 50">
            <a:extLst>
              <a:ext uri="{FF2B5EF4-FFF2-40B4-BE49-F238E27FC236}">
                <a16:creationId xmlns:a16="http://schemas.microsoft.com/office/drawing/2014/main" id="{6356D60A-9E2F-11A8-FA95-A602B3C5E44D}"/>
              </a:ext>
            </a:extLst>
          </p:cNvPr>
          <p:cNvSpPr/>
          <p:nvPr/>
        </p:nvSpPr>
        <p:spPr>
          <a:xfrm>
            <a:off x="10842586" y="4663339"/>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Oval 51">
            <a:extLst>
              <a:ext uri="{FF2B5EF4-FFF2-40B4-BE49-F238E27FC236}">
                <a16:creationId xmlns:a16="http://schemas.microsoft.com/office/drawing/2014/main" id="{EF1DFD57-92CF-F6F9-932E-4F9B8ADE950F}"/>
              </a:ext>
            </a:extLst>
          </p:cNvPr>
          <p:cNvSpPr/>
          <p:nvPr/>
        </p:nvSpPr>
        <p:spPr>
          <a:xfrm>
            <a:off x="10940141" y="432868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Oval 52">
            <a:extLst>
              <a:ext uri="{FF2B5EF4-FFF2-40B4-BE49-F238E27FC236}">
                <a16:creationId xmlns:a16="http://schemas.microsoft.com/office/drawing/2014/main" id="{0A4D294E-34A0-44AB-798D-6878AAE0B3D2}"/>
              </a:ext>
            </a:extLst>
          </p:cNvPr>
          <p:cNvSpPr/>
          <p:nvPr/>
        </p:nvSpPr>
        <p:spPr>
          <a:xfrm>
            <a:off x="9035143" y="582224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Oval 53">
            <a:extLst>
              <a:ext uri="{FF2B5EF4-FFF2-40B4-BE49-F238E27FC236}">
                <a16:creationId xmlns:a16="http://schemas.microsoft.com/office/drawing/2014/main" id="{941C31E3-A465-3A43-0315-AE54C428883A}"/>
              </a:ext>
            </a:extLst>
          </p:cNvPr>
          <p:cNvSpPr/>
          <p:nvPr/>
        </p:nvSpPr>
        <p:spPr>
          <a:xfrm>
            <a:off x="9394368" y="5794198"/>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5" name="Oval 54">
            <a:extLst>
              <a:ext uri="{FF2B5EF4-FFF2-40B4-BE49-F238E27FC236}">
                <a16:creationId xmlns:a16="http://schemas.microsoft.com/office/drawing/2014/main" id="{2F84E059-A3B4-11D8-79F9-EA4B353B4F84}"/>
              </a:ext>
            </a:extLst>
          </p:cNvPr>
          <p:cNvSpPr/>
          <p:nvPr/>
        </p:nvSpPr>
        <p:spPr>
          <a:xfrm>
            <a:off x="7236075" y="4502856"/>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Oval 55">
            <a:extLst>
              <a:ext uri="{FF2B5EF4-FFF2-40B4-BE49-F238E27FC236}">
                <a16:creationId xmlns:a16="http://schemas.microsoft.com/office/drawing/2014/main" id="{AC518BFB-6A03-AA95-2240-BA1DC016133D}"/>
              </a:ext>
            </a:extLst>
          </p:cNvPr>
          <p:cNvSpPr/>
          <p:nvPr/>
        </p:nvSpPr>
        <p:spPr>
          <a:xfrm>
            <a:off x="7401874" y="483501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7" name="Oval 56">
            <a:extLst>
              <a:ext uri="{FF2B5EF4-FFF2-40B4-BE49-F238E27FC236}">
                <a16:creationId xmlns:a16="http://schemas.microsoft.com/office/drawing/2014/main" id="{1C7CE183-E2BE-8B3B-577C-7F6F3C44FA52}"/>
              </a:ext>
            </a:extLst>
          </p:cNvPr>
          <p:cNvSpPr/>
          <p:nvPr/>
        </p:nvSpPr>
        <p:spPr>
          <a:xfrm>
            <a:off x="8719082" y="5785388"/>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8" name="Oval 57">
            <a:extLst>
              <a:ext uri="{FF2B5EF4-FFF2-40B4-BE49-F238E27FC236}">
                <a16:creationId xmlns:a16="http://schemas.microsoft.com/office/drawing/2014/main" id="{9346120A-33DC-9E6F-CA75-15491DDB9EB3}"/>
              </a:ext>
            </a:extLst>
          </p:cNvPr>
          <p:cNvSpPr/>
          <p:nvPr/>
        </p:nvSpPr>
        <p:spPr>
          <a:xfrm>
            <a:off x="8523514" y="576540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Oval 58">
            <a:extLst>
              <a:ext uri="{FF2B5EF4-FFF2-40B4-BE49-F238E27FC236}">
                <a16:creationId xmlns:a16="http://schemas.microsoft.com/office/drawing/2014/main" id="{DE1086EE-AD8B-9E44-8F7D-D4A00ABEDCAB}"/>
              </a:ext>
            </a:extLst>
          </p:cNvPr>
          <p:cNvSpPr/>
          <p:nvPr/>
        </p:nvSpPr>
        <p:spPr>
          <a:xfrm>
            <a:off x="7750623" y="5300806"/>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Oval 59">
            <a:extLst>
              <a:ext uri="{FF2B5EF4-FFF2-40B4-BE49-F238E27FC236}">
                <a16:creationId xmlns:a16="http://schemas.microsoft.com/office/drawing/2014/main" id="{AF110867-65E9-A17A-2894-497C7ADEE28E}"/>
              </a:ext>
            </a:extLst>
          </p:cNvPr>
          <p:cNvSpPr/>
          <p:nvPr/>
        </p:nvSpPr>
        <p:spPr>
          <a:xfrm>
            <a:off x="8077017" y="5560183"/>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Oval 61">
            <a:extLst>
              <a:ext uri="{FF2B5EF4-FFF2-40B4-BE49-F238E27FC236}">
                <a16:creationId xmlns:a16="http://schemas.microsoft.com/office/drawing/2014/main" id="{D568F39F-3D13-0B65-4E52-C0C1CB9AF0AA}"/>
              </a:ext>
            </a:extLst>
          </p:cNvPr>
          <p:cNvSpPr/>
          <p:nvPr/>
        </p:nvSpPr>
        <p:spPr>
          <a:xfrm>
            <a:off x="8403085" y="567831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Oval 62">
            <a:extLst>
              <a:ext uri="{FF2B5EF4-FFF2-40B4-BE49-F238E27FC236}">
                <a16:creationId xmlns:a16="http://schemas.microsoft.com/office/drawing/2014/main" id="{282FDA66-C355-E334-D55B-048223141555}"/>
              </a:ext>
            </a:extLst>
          </p:cNvPr>
          <p:cNvSpPr/>
          <p:nvPr/>
        </p:nvSpPr>
        <p:spPr>
          <a:xfrm>
            <a:off x="8229600" y="5647268"/>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Oval 63">
            <a:extLst>
              <a:ext uri="{FF2B5EF4-FFF2-40B4-BE49-F238E27FC236}">
                <a16:creationId xmlns:a16="http://schemas.microsoft.com/office/drawing/2014/main" id="{AC0EF727-CD54-B01E-F08D-31670D2AAB31}"/>
              </a:ext>
            </a:extLst>
          </p:cNvPr>
          <p:cNvSpPr/>
          <p:nvPr/>
        </p:nvSpPr>
        <p:spPr>
          <a:xfrm>
            <a:off x="7609108" y="519850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5" name="Oval 64">
            <a:extLst>
              <a:ext uri="{FF2B5EF4-FFF2-40B4-BE49-F238E27FC236}">
                <a16:creationId xmlns:a16="http://schemas.microsoft.com/office/drawing/2014/main" id="{E3AF2DEB-4230-3887-D22C-330A86D60602}"/>
              </a:ext>
            </a:extLst>
          </p:cNvPr>
          <p:cNvSpPr/>
          <p:nvPr/>
        </p:nvSpPr>
        <p:spPr>
          <a:xfrm>
            <a:off x="7120083" y="414419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1" name="Oval 70">
            <a:extLst>
              <a:ext uri="{FF2B5EF4-FFF2-40B4-BE49-F238E27FC236}">
                <a16:creationId xmlns:a16="http://schemas.microsoft.com/office/drawing/2014/main" id="{657B79AB-5C58-7DBF-195A-FACDB80496BA}"/>
              </a:ext>
            </a:extLst>
          </p:cNvPr>
          <p:cNvSpPr/>
          <p:nvPr/>
        </p:nvSpPr>
        <p:spPr>
          <a:xfrm>
            <a:off x="7776058" y="241518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2" name="Oval 71">
            <a:extLst>
              <a:ext uri="{FF2B5EF4-FFF2-40B4-BE49-F238E27FC236}">
                <a16:creationId xmlns:a16="http://schemas.microsoft.com/office/drawing/2014/main" id="{C02B3500-4BE2-E79B-14E4-AF2FFCCDF305}"/>
              </a:ext>
            </a:extLst>
          </p:cNvPr>
          <p:cNvSpPr/>
          <p:nvPr/>
        </p:nvSpPr>
        <p:spPr>
          <a:xfrm>
            <a:off x="7285698" y="303461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3" name="Oval 72">
            <a:extLst>
              <a:ext uri="{FF2B5EF4-FFF2-40B4-BE49-F238E27FC236}">
                <a16:creationId xmlns:a16="http://schemas.microsoft.com/office/drawing/2014/main" id="{18EE213C-B195-A0E6-E4B5-3C5B3DC06EAB}"/>
              </a:ext>
            </a:extLst>
          </p:cNvPr>
          <p:cNvSpPr/>
          <p:nvPr/>
        </p:nvSpPr>
        <p:spPr>
          <a:xfrm>
            <a:off x="7589542" y="2665829"/>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4" name="Oval 73">
            <a:extLst>
              <a:ext uri="{FF2B5EF4-FFF2-40B4-BE49-F238E27FC236}">
                <a16:creationId xmlns:a16="http://schemas.microsoft.com/office/drawing/2014/main" id="{21A15E46-93D6-65DA-5F8E-7ABF7628D6DF}"/>
              </a:ext>
            </a:extLst>
          </p:cNvPr>
          <p:cNvSpPr/>
          <p:nvPr/>
        </p:nvSpPr>
        <p:spPr>
          <a:xfrm>
            <a:off x="7481321" y="274086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5" name="Oval 74">
            <a:extLst>
              <a:ext uri="{FF2B5EF4-FFF2-40B4-BE49-F238E27FC236}">
                <a16:creationId xmlns:a16="http://schemas.microsoft.com/office/drawing/2014/main" id="{ADF9EFF7-18D4-15AA-F62A-85D51C154477}"/>
              </a:ext>
            </a:extLst>
          </p:cNvPr>
          <p:cNvSpPr/>
          <p:nvPr/>
        </p:nvSpPr>
        <p:spPr>
          <a:xfrm>
            <a:off x="10338546" y="244919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6" name="Oval 75">
            <a:extLst>
              <a:ext uri="{FF2B5EF4-FFF2-40B4-BE49-F238E27FC236}">
                <a16:creationId xmlns:a16="http://schemas.microsoft.com/office/drawing/2014/main" id="{1B950591-5FBC-0609-D80F-0385FBC2E0A8}"/>
              </a:ext>
            </a:extLst>
          </p:cNvPr>
          <p:cNvSpPr/>
          <p:nvPr/>
        </p:nvSpPr>
        <p:spPr>
          <a:xfrm>
            <a:off x="7164997" y="3317507"/>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7" name="Oval 76">
            <a:extLst>
              <a:ext uri="{FF2B5EF4-FFF2-40B4-BE49-F238E27FC236}">
                <a16:creationId xmlns:a16="http://schemas.microsoft.com/office/drawing/2014/main" id="{555160EA-4B28-D8EA-0FA6-CC2DD944C44D}"/>
              </a:ext>
            </a:extLst>
          </p:cNvPr>
          <p:cNvSpPr/>
          <p:nvPr/>
        </p:nvSpPr>
        <p:spPr>
          <a:xfrm>
            <a:off x="7120083" y="393900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8" name="Oval 77">
            <a:extLst>
              <a:ext uri="{FF2B5EF4-FFF2-40B4-BE49-F238E27FC236}">
                <a16:creationId xmlns:a16="http://schemas.microsoft.com/office/drawing/2014/main" id="{0354731E-4754-3C3A-F3DC-327D5794B7D6}"/>
              </a:ext>
            </a:extLst>
          </p:cNvPr>
          <p:cNvSpPr/>
          <p:nvPr/>
        </p:nvSpPr>
        <p:spPr>
          <a:xfrm>
            <a:off x="7164997" y="436253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9" name="Oval 78">
            <a:extLst>
              <a:ext uri="{FF2B5EF4-FFF2-40B4-BE49-F238E27FC236}">
                <a16:creationId xmlns:a16="http://schemas.microsoft.com/office/drawing/2014/main" id="{9A34AD64-6DF8-6BF7-037E-B9F6CF869978}"/>
              </a:ext>
            </a:extLst>
          </p:cNvPr>
          <p:cNvSpPr/>
          <p:nvPr/>
        </p:nvSpPr>
        <p:spPr>
          <a:xfrm>
            <a:off x="7294805" y="467857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0" name="Oval 79">
            <a:extLst>
              <a:ext uri="{FF2B5EF4-FFF2-40B4-BE49-F238E27FC236}">
                <a16:creationId xmlns:a16="http://schemas.microsoft.com/office/drawing/2014/main" id="{83C02079-FD21-4E71-4222-791067E1CAC2}"/>
              </a:ext>
            </a:extLst>
          </p:cNvPr>
          <p:cNvSpPr/>
          <p:nvPr/>
        </p:nvSpPr>
        <p:spPr>
          <a:xfrm>
            <a:off x="7488958" y="5023152"/>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1" name="Oval 80">
            <a:extLst>
              <a:ext uri="{FF2B5EF4-FFF2-40B4-BE49-F238E27FC236}">
                <a16:creationId xmlns:a16="http://schemas.microsoft.com/office/drawing/2014/main" id="{AE76D4DC-92DA-46A1-6A7E-DD88BA12ED50}"/>
              </a:ext>
            </a:extLst>
          </p:cNvPr>
          <p:cNvSpPr/>
          <p:nvPr/>
        </p:nvSpPr>
        <p:spPr>
          <a:xfrm>
            <a:off x="10734084" y="4786410"/>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2" name="Oval 81">
            <a:extLst>
              <a:ext uri="{FF2B5EF4-FFF2-40B4-BE49-F238E27FC236}">
                <a16:creationId xmlns:a16="http://schemas.microsoft.com/office/drawing/2014/main" id="{372A4AF5-F0FD-FBCE-BD56-9462AD5717E7}"/>
              </a:ext>
            </a:extLst>
          </p:cNvPr>
          <p:cNvSpPr/>
          <p:nvPr/>
        </p:nvSpPr>
        <p:spPr>
          <a:xfrm>
            <a:off x="10876318" y="450430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3" name="Oval 82">
            <a:extLst>
              <a:ext uri="{FF2B5EF4-FFF2-40B4-BE49-F238E27FC236}">
                <a16:creationId xmlns:a16="http://schemas.microsoft.com/office/drawing/2014/main" id="{EB0C4318-40B0-501C-A06D-CB36F61CE1F7}"/>
              </a:ext>
            </a:extLst>
          </p:cNvPr>
          <p:cNvSpPr/>
          <p:nvPr/>
        </p:nvSpPr>
        <p:spPr>
          <a:xfrm>
            <a:off x="10963403" y="4146946"/>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4" name="Oval 83">
            <a:extLst>
              <a:ext uri="{FF2B5EF4-FFF2-40B4-BE49-F238E27FC236}">
                <a16:creationId xmlns:a16="http://schemas.microsoft.com/office/drawing/2014/main" id="{105C186B-98B3-943F-6BE8-5DF8AD4BFE67}"/>
              </a:ext>
            </a:extLst>
          </p:cNvPr>
          <p:cNvSpPr/>
          <p:nvPr/>
        </p:nvSpPr>
        <p:spPr>
          <a:xfrm>
            <a:off x="10997498" y="398210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5" name="Oval 84">
            <a:extLst>
              <a:ext uri="{FF2B5EF4-FFF2-40B4-BE49-F238E27FC236}">
                <a16:creationId xmlns:a16="http://schemas.microsoft.com/office/drawing/2014/main" id="{2F45D80D-F6D0-41D5-817D-483F60D40403}"/>
              </a:ext>
            </a:extLst>
          </p:cNvPr>
          <p:cNvSpPr/>
          <p:nvPr/>
        </p:nvSpPr>
        <p:spPr>
          <a:xfrm>
            <a:off x="10989545" y="3622233"/>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6" name="Oval 85">
            <a:extLst>
              <a:ext uri="{FF2B5EF4-FFF2-40B4-BE49-F238E27FC236}">
                <a16:creationId xmlns:a16="http://schemas.microsoft.com/office/drawing/2014/main" id="{1CCC3E28-4034-2386-A4B6-312A64229D99}"/>
              </a:ext>
            </a:extLst>
          </p:cNvPr>
          <p:cNvSpPr/>
          <p:nvPr/>
        </p:nvSpPr>
        <p:spPr>
          <a:xfrm>
            <a:off x="10256735" y="5415276"/>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7" name="Oval 86">
            <a:extLst>
              <a:ext uri="{FF2B5EF4-FFF2-40B4-BE49-F238E27FC236}">
                <a16:creationId xmlns:a16="http://schemas.microsoft.com/office/drawing/2014/main" id="{6EFA0B26-8B29-62CA-A096-A02EA61F10E1}"/>
              </a:ext>
            </a:extLst>
          </p:cNvPr>
          <p:cNvSpPr/>
          <p:nvPr/>
        </p:nvSpPr>
        <p:spPr>
          <a:xfrm>
            <a:off x="10323408" y="5343814"/>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8" name="Oval 87">
            <a:extLst>
              <a:ext uri="{FF2B5EF4-FFF2-40B4-BE49-F238E27FC236}">
                <a16:creationId xmlns:a16="http://schemas.microsoft.com/office/drawing/2014/main" id="{A56C2E93-B503-BDF8-3610-1963F4F6601F}"/>
              </a:ext>
            </a:extLst>
          </p:cNvPr>
          <p:cNvSpPr/>
          <p:nvPr/>
        </p:nvSpPr>
        <p:spPr>
          <a:xfrm>
            <a:off x="10451737" y="5222748"/>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9" name="Oval 88">
            <a:extLst>
              <a:ext uri="{FF2B5EF4-FFF2-40B4-BE49-F238E27FC236}">
                <a16:creationId xmlns:a16="http://schemas.microsoft.com/office/drawing/2014/main" id="{376F5F15-F38B-2B4D-1C07-606F8B370723}"/>
              </a:ext>
            </a:extLst>
          </p:cNvPr>
          <p:cNvSpPr/>
          <p:nvPr/>
        </p:nvSpPr>
        <p:spPr>
          <a:xfrm>
            <a:off x="7088918" y="3645115"/>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0" name="Oval 89">
            <a:extLst>
              <a:ext uri="{FF2B5EF4-FFF2-40B4-BE49-F238E27FC236}">
                <a16:creationId xmlns:a16="http://schemas.microsoft.com/office/drawing/2014/main" id="{B80A917D-9BAE-4107-F6DB-2C6D563684E6}"/>
              </a:ext>
            </a:extLst>
          </p:cNvPr>
          <p:cNvSpPr/>
          <p:nvPr/>
        </p:nvSpPr>
        <p:spPr>
          <a:xfrm>
            <a:off x="10463081" y="2619953"/>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1" name="Oval 90">
            <a:extLst>
              <a:ext uri="{FF2B5EF4-FFF2-40B4-BE49-F238E27FC236}">
                <a16:creationId xmlns:a16="http://schemas.microsoft.com/office/drawing/2014/main" id="{2C1F278D-8B4B-94D5-4EB4-82FDB17D96E2}"/>
              </a:ext>
            </a:extLst>
          </p:cNvPr>
          <p:cNvSpPr/>
          <p:nvPr/>
        </p:nvSpPr>
        <p:spPr>
          <a:xfrm>
            <a:off x="10560597" y="5081521"/>
            <a:ext cx="174169" cy="174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60775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F436-A095-BA31-8DB9-6F154991CF42}"/>
              </a:ext>
            </a:extLst>
          </p:cNvPr>
          <p:cNvSpPr>
            <a:spLocks noGrp="1"/>
          </p:cNvSpPr>
          <p:nvPr>
            <p:ph type="title"/>
          </p:nvPr>
        </p:nvSpPr>
        <p:spPr/>
        <p:txBody>
          <a:bodyPr>
            <a:normAutofit fontScale="90000"/>
          </a:bodyPr>
          <a:lstStyle/>
          <a:p>
            <a:r>
              <a:rPr lang="vi-VN" sz="3200" b="1" kern="100" dirty="0">
                <a:effectLst/>
                <a:latin typeface="Arial" panose="020B0604020202020204" pitchFamily="34" charset="0"/>
                <a:ea typeface="Arial" panose="020B0604020202020204" pitchFamily="34" charset="0"/>
                <a:cs typeface="Times New Roman" panose="02020603050405020304" pitchFamily="18" charset="0"/>
              </a:rPr>
              <a:t>3) Chi tiết các quá trình</a:t>
            </a:r>
            <a:br>
              <a:rPr lang="vi-VN" sz="3200" b="1" kern="100" dirty="0">
                <a:effectLst/>
                <a:latin typeface="Arial" panose="020B0604020202020204" pitchFamily="34" charset="0"/>
                <a:ea typeface="Arial" panose="020B0604020202020204" pitchFamily="34" charset="0"/>
                <a:cs typeface="Times New Roman" panose="02020603050405020304" pitchFamily="18" charset="0"/>
              </a:rPr>
            </a:br>
            <a:r>
              <a:rPr lang="vi-VN" sz="3200" b="1" kern="100" dirty="0">
                <a:effectLst/>
                <a:latin typeface="Arial" panose="020B0604020202020204" pitchFamily="34" charset="0"/>
                <a:ea typeface="Arial" panose="020B0604020202020204" pitchFamily="34" charset="0"/>
                <a:cs typeface="Times New Roman" panose="02020603050405020304" pitchFamily="18" charset="0"/>
              </a:rPr>
              <a:t>Phần 3: Kiểm tra di chuyển, tăng tốc độ:</a:t>
            </a:r>
            <a:br>
              <a:rPr lang="vi-VN" sz="3200" kern="100" dirty="0">
                <a:effectLst/>
                <a:latin typeface="Arial" panose="020B0604020202020204" pitchFamily="34" charset="0"/>
                <a:ea typeface="Arial" panose="020B0604020202020204" pitchFamily="34" charset="0"/>
                <a:cs typeface="Times New Roman" panose="02020603050405020304" pitchFamily="18" charset="0"/>
              </a:rPr>
            </a:br>
            <a:endParaRPr lang="vi-VN" dirty="0"/>
          </a:p>
        </p:txBody>
      </p:sp>
      <p:sp>
        <p:nvSpPr>
          <p:cNvPr id="3" name="Content Placeholder 2">
            <a:extLst>
              <a:ext uri="{FF2B5EF4-FFF2-40B4-BE49-F238E27FC236}">
                <a16:creationId xmlns:a16="http://schemas.microsoft.com/office/drawing/2014/main" id="{C79C54AA-870C-F37F-F10F-107D13E5427A}"/>
              </a:ext>
            </a:extLst>
          </p:cNvPr>
          <p:cNvSpPr>
            <a:spLocks noGrp="1"/>
          </p:cNvSpPr>
          <p:nvPr>
            <p:ph idx="1"/>
          </p:nvPr>
        </p:nvSpPr>
        <p:spPr/>
        <p:txBody>
          <a:bodyPr>
            <a:normAutofit/>
          </a:bodyPr>
          <a:lstStyle/>
          <a:p>
            <a:pPr marL="0" marR="0" indent="228600">
              <a:lnSpc>
                <a:spcPct val="107000"/>
              </a:lnSpc>
              <a:spcBef>
                <a:spcPts val="0"/>
              </a:spcBef>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 Mặc định của tín hiệu là giữ ở giữa màn hình (dx = dy = 0).</a:t>
            </a:r>
          </a:p>
          <a:p>
            <a:pPr marL="0" marR="0" indent="228600">
              <a:lnSpc>
                <a:spcPct val="107000"/>
              </a:lnSpc>
              <a:spcBef>
                <a:spcPts val="0"/>
              </a:spcBef>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 Khi tiếp nhận phím điều hướng di chuyển/ tốc độ, giá trị của dx và dy ( hoặc thời gian ngủ)  sẽ được điều chỉnh để sẵn sàng cho việc di chuyển từ trạng thái cũ sang mới.</a:t>
            </a:r>
          </a:p>
          <a:p>
            <a:pPr marL="0" marR="0" indent="228600">
              <a:lnSpc>
                <a:spcPct val="107000"/>
              </a:lnSpc>
              <a:spcBef>
                <a:spcPts val="0"/>
              </a:spcBef>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	+) w: lên: dx = 0 , dy = -1 </a:t>
            </a:r>
          </a:p>
          <a:p>
            <a:pPr marL="0" marR="0" indent="228600">
              <a:lnSpc>
                <a:spcPct val="107000"/>
              </a:lnSpc>
              <a:spcBef>
                <a:spcPts val="0"/>
              </a:spcBef>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	+) s: xuống: dx = 0, dy = 1</a:t>
            </a:r>
          </a:p>
          <a:p>
            <a:pPr marL="0" marR="0" indent="228600">
              <a:lnSpc>
                <a:spcPct val="107000"/>
              </a:lnSpc>
              <a:spcBef>
                <a:spcPts val="0"/>
              </a:spcBef>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	+) a: trái: dx = -1, dy = 0</a:t>
            </a:r>
          </a:p>
          <a:p>
            <a:pPr marL="0" marR="0" indent="228600">
              <a:lnSpc>
                <a:spcPct val="107000"/>
              </a:lnSpc>
              <a:spcBef>
                <a:spcPts val="0"/>
              </a:spcBef>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	+) d: phải: dx = 1, dy = 0.</a:t>
            </a:r>
          </a:p>
          <a:p>
            <a:pPr marL="0" marR="0" indent="228600">
              <a:lnSpc>
                <a:spcPct val="107000"/>
              </a:lnSpc>
              <a:spcBef>
                <a:spcPts val="0"/>
              </a:spcBef>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Tăng tốc: ví dụ khi đang di chuyển lên, mà ta nhấn ‘w’ thì sẽ tăng tốc quả bóng bằng cách làm giảm thời gian sleep</a:t>
            </a:r>
          </a:p>
          <a:p>
            <a:endParaRPr lang="vi-VN" dirty="0"/>
          </a:p>
        </p:txBody>
      </p:sp>
    </p:spTree>
    <p:extLst>
      <p:ext uri="{BB962C8B-B14F-4D97-AF65-F5344CB8AC3E}">
        <p14:creationId xmlns:p14="http://schemas.microsoft.com/office/powerpoint/2010/main" val="112219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CB4D5-1BDC-5510-895D-224ED08C2ECC}"/>
              </a:ext>
            </a:extLst>
          </p:cNvPr>
          <p:cNvSpPr>
            <a:spLocks noGrp="1"/>
          </p:cNvSpPr>
          <p:nvPr>
            <p:ph type="title"/>
          </p:nvPr>
        </p:nvSpPr>
        <p:spPr/>
        <p:txBody>
          <a:bodyPr/>
          <a:lstStyle/>
          <a:p>
            <a:r>
              <a:rPr lang="vi-VN" b="1" dirty="0">
                <a:latin typeface="+mn-lt"/>
              </a:rPr>
              <a:t>3) Chi tiết các quá trình</a:t>
            </a:r>
            <a:br>
              <a:rPr lang="vi-VN" b="1" dirty="0">
                <a:latin typeface="+mn-lt"/>
              </a:rPr>
            </a:br>
            <a:r>
              <a:rPr lang="vi-VN" b="1" dirty="0">
                <a:latin typeface="+mn-lt"/>
              </a:rPr>
              <a:t>phần 4: Kiểm tra chạm cạnh</a:t>
            </a:r>
          </a:p>
        </p:txBody>
      </p:sp>
      <p:sp>
        <p:nvSpPr>
          <p:cNvPr id="3" name="Content Placeholder 2">
            <a:extLst>
              <a:ext uri="{FF2B5EF4-FFF2-40B4-BE49-F238E27FC236}">
                <a16:creationId xmlns:a16="http://schemas.microsoft.com/office/drawing/2014/main" id="{641A1BF7-85A3-C40E-EA54-67BFDAB474B5}"/>
              </a:ext>
            </a:extLst>
          </p:cNvPr>
          <p:cNvSpPr>
            <a:spLocks noGrp="1"/>
          </p:cNvSpPr>
          <p:nvPr>
            <p:ph idx="1"/>
          </p:nvPr>
        </p:nvSpPr>
        <p:spPr/>
        <p:txBody>
          <a:bodyPr/>
          <a:lstStyle/>
          <a:p>
            <a:pPr marL="0" marR="0" indent="228600">
              <a:lnSpc>
                <a:spcPct val="107000"/>
              </a:lnSpc>
              <a:spcBef>
                <a:spcPts val="0"/>
              </a:spcBef>
              <a:spcAft>
                <a:spcPts val="800"/>
              </a:spcAft>
            </a:pPr>
            <a:r>
              <a:rPr lang="vi-VN" sz="2400" kern="100" dirty="0">
                <a:effectLst/>
                <a:latin typeface="Arial" panose="020B0604020202020204" pitchFamily="34" charset="0"/>
                <a:ea typeface="Arial" panose="020B0604020202020204" pitchFamily="34" charset="0"/>
                <a:cs typeface="Times New Roman" panose="02020603050405020304" pitchFamily="18" charset="0"/>
              </a:rPr>
              <a:t>Kiểm tra bằng cách tính tọa độ tâm (x, y) cộng thêm bán kính đã chạm tới rìa màn hình. Nếu chạm đến thì tiến hành đổi ngược lại dx, dy tùy theo hướng để điều chỉnh lại trạng thái di chuyển.</a:t>
            </a:r>
          </a:p>
          <a:p>
            <a:pPr marL="0" marR="0" indent="228600">
              <a:lnSpc>
                <a:spcPct val="107000"/>
              </a:lnSpc>
              <a:spcBef>
                <a:spcPts val="0"/>
              </a:spcBef>
              <a:spcAft>
                <a:spcPts val="800"/>
              </a:spcAft>
            </a:pPr>
            <a:r>
              <a:rPr lang="vi-VN" sz="2400" kern="100" dirty="0">
                <a:effectLst/>
                <a:latin typeface="Arial" panose="020B0604020202020204" pitchFamily="34" charset="0"/>
                <a:ea typeface="Arial" panose="020B0604020202020204" pitchFamily="34" charset="0"/>
                <a:cs typeface="Times New Roman" panose="02020603050405020304" pitchFamily="18" charset="0"/>
              </a:rPr>
              <a:t> Ví dụ, trong 4 hàm check trái phải trên dưới, ta kiểm tra thấy đang có hướng di chuyển sang phải( dx = 1, dy = 0) thì ta nhảy đến hàm check right. Lấy vị trí tâm (x,y) cộng với bán kính R xem có chạm cạnh chưa ( y + r = 511 ?) không chạm thì tiếp tục quá trình, có chạm thì cài lại hướng dx dy, rồi tiếp tục.</a:t>
            </a:r>
          </a:p>
          <a:p>
            <a:endParaRPr lang="vi-VN" dirty="0"/>
          </a:p>
        </p:txBody>
      </p:sp>
    </p:spTree>
    <p:extLst>
      <p:ext uri="{BB962C8B-B14F-4D97-AF65-F5344CB8AC3E}">
        <p14:creationId xmlns:p14="http://schemas.microsoft.com/office/powerpoint/2010/main" val="1811330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FD9D-F2BC-48CA-C4A0-CBCC94C20753}"/>
              </a:ext>
            </a:extLst>
          </p:cNvPr>
          <p:cNvSpPr>
            <a:spLocks noGrp="1"/>
          </p:cNvSpPr>
          <p:nvPr>
            <p:ph type="title"/>
          </p:nvPr>
        </p:nvSpPr>
        <p:spPr/>
        <p:txBody>
          <a:bodyPr>
            <a:normAutofit fontScale="90000"/>
          </a:bodyPr>
          <a:lstStyle/>
          <a:p>
            <a:r>
              <a:rPr lang="vi-VN" sz="3200" b="1" kern="100" dirty="0">
                <a:effectLst/>
                <a:latin typeface="Arial" panose="020B0604020202020204" pitchFamily="34" charset="0"/>
                <a:ea typeface="Arial" panose="020B0604020202020204" pitchFamily="34" charset="0"/>
                <a:cs typeface="Times New Roman" panose="02020603050405020304" pitchFamily="18" charset="0"/>
              </a:rPr>
              <a:t>3) Chi tiết các quá trình</a:t>
            </a:r>
            <a:br>
              <a:rPr lang="vi-VN" sz="3200" b="1" kern="100" dirty="0">
                <a:effectLst/>
                <a:latin typeface="Arial" panose="020B0604020202020204" pitchFamily="34" charset="0"/>
                <a:ea typeface="Arial" panose="020B0604020202020204" pitchFamily="34" charset="0"/>
                <a:cs typeface="Times New Roman" panose="02020603050405020304" pitchFamily="18" charset="0"/>
              </a:rPr>
            </a:br>
            <a:r>
              <a:rPr lang="vi-VN" sz="3200" b="1" kern="100" dirty="0">
                <a:effectLst/>
                <a:latin typeface="Arial" panose="020B0604020202020204" pitchFamily="34" charset="0"/>
                <a:ea typeface="Arial" panose="020B0604020202020204" pitchFamily="34" charset="0"/>
                <a:cs typeface="Times New Roman" panose="02020603050405020304" pitchFamily="18" charset="0"/>
              </a:rPr>
              <a:t>Phần 5: Xóa hình cũ, vẽ hình tròn mới </a:t>
            </a:r>
            <a:br>
              <a:rPr lang="vi-VN" sz="3200" kern="100" dirty="0">
                <a:effectLst/>
                <a:latin typeface="Arial" panose="020B0604020202020204" pitchFamily="34" charset="0"/>
                <a:ea typeface="Arial" panose="020B0604020202020204" pitchFamily="34" charset="0"/>
                <a:cs typeface="Times New Roman" panose="02020603050405020304" pitchFamily="18" charset="0"/>
              </a:rPr>
            </a:br>
            <a:endParaRPr lang="vi-VN" dirty="0"/>
          </a:p>
        </p:txBody>
      </p:sp>
      <p:sp>
        <p:nvSpPr>
          <p:cNvPr id="3" name="Content Placeholder 2">
            <a:extLst>
              <a:ext uri="{FF2B5EF4-FFF2-40B4-BE49-F238E27FC236}">
                <a16:creationId xmlns:a16="http://schemas.microsoft.com/office/drawing/2014/main" id="{B244521F-ADC4-257D-4D2C-DD655ACF33B1}"/>
              </a:ext>
            </a:extLst>
          </p:cNvPr>
          <p:cNvSpPr>
            <a:spLocks noGrp="1"/>
          </p:cNvSpPr>
          <p:nvPr>
            <p:ph idx="1"/>
          </p:nvPr>
        </p:nvSpPr>
        <p:spPr/>
        <p:txBody>
          <a:bodyPr>
            <a:normAutofit/>
          </a:bodyPr>
          <a:lstStyle/>
          <a:p>
            <a:pPr marL="0" marR="0" indent="228600">
              <a:lnSpc>
                <a:spcPct val="107000"/>
              </a:lnSpc>
              <a:spcBef>
                <a:spcPts val="0"/>
              </a:spcBef>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-Xóa hình tròn từ lần cũ bằng cách đổi màu sang màu đen, vẽ hình tròn với dữ liệu hiện có ( dữ liệu cũ) , rồi đổi sang màu vàng, cập nhật dữ liệu rồi vẽ thêm lần này với màu vàng</a:t>
            </a:r>
          </a:p>
          <a:p>
            <a:pPr marL="0" marR="0" indent="228600">
              <a:lnSpc>
                <a:spcPct val="107000"/>
              </a:lnSpc>
              <a:spcBef>
                <a:spcPts val="0"/>
              </a:spcBef>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 Cách vẽ hình tròn mới:</a:t>
            </a:r>
          </a:p>
          <a:p>
            <a:pPr marL="0" marR="0" indent="228600">
              <a:lnSpc>
                <a:spcPct val="107000"/>
              </a:lnSpc>
              <a:spcBef>
                <a:spcPts val="0"/>
              </a:spcBef>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 Tính toán giá trị x, y sau khi cộng thêm (dx, dy) theo hướng phù hợp.</a:t>
            </a:r>
          </a:p>
          <a:p>
            <a:pPr marL="0" marR="0" indent="228600">
              <a:lnSpc>
                <a:spcPct val="107000"/>
              </a:lnSpc>
              <a:spcBef>
                <a:spcPts val="0"/>
              </a:spcBef>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 Cộng thêm (px, py) từ mảng hình tròn để được những điểm tạo nên hình tròn xung quanh tâm (x, y)</a:t>
            </a:r>
          </a:p>
          <a:p>
            <a:pPr marL="0" marR="0" indent="228600">
              <a:lnSpc>
                <a:spcPct val="107000"/>
              </a:lnSpc>
              <a:spcBef>
                <a:spcPts val="0"/>
              </a:spcBef>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+Xác định vị trí trên bit maps và tiến hành vẽ.</a:t>
            </a:r>
          </a:p>
          <a:p>
            <a:pPr marL="0" marR="0" indent="228600">
              <a:lnSpc>
                <a:spcPct val="107000"/>
              </a:lnSpc>
              <a:spcBef>
                <a:spcPts val="0"/>
              </a:spcBef>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+Quá trình vẽ dừng lại khi mảng circle_points chạm đến phần tử cuối( tức là đã vẽ hết tất cả các điểm)</a:t>
            </a:r>
          </a:p>
          <a:p>
            <a:endParaRPr lang="vi-VN" dirty="0"/>
          </a:p>
        </p:txBody>
      </p:sp>
    </p:spTree>
    <p:extLst>
      <p:ext uri="{BB962C8B-B14F-4D97-AF65-F5344CB8AC3E}">
        <p14:creationId xmlns:p14="http://schemas.microsoft.com/office/powerpoint/2010/main" val="71384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239896" y="617506"/>
            <a:ext cx="3861584" cy="1847528"/>
          </a:xfrm>
        </p:spPr>
        <p:txBody>
          <a:bodyPr wrap="square" anchor="b">
            <a:normAutofit/>
          </a:bodyPr>
          <a:lstStyle/>
          <a:p>
            <a:r>
              <a:rPr lang="en-US" sz="2400" b="1" dirty="0" err="1">
                <a:latin typeface="Times New Roman" panose="02020603050405020304" pitchFamily="18" charset="0"/>
                <a:cs typeface="Times New Roman" panose="02020603050405020304" pitchFamily="18" charset="0"/>
              </a:rPr>
              <a:t>Chủ</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đề</a:t>
            </a:r>
            <a:r>
              <a:rPr lang="en-US" sz="2400" b="1" dirty="0">
                <a:latin typeface="Times New Roman" panose="02020603050405020304" pitchFamily="18" charset="0"/>
                <a:cs typeface="Times New Roman" panose="02020603050405020304" pitchFamily="18" charset="0"/>
              </a:rPr>
              <a:t> 1:</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i="0" dirty="0">
                <a:solidFill>
                  <a:srgbClr val="323232"/>
                </a:solidFill>
                <a:effectLst/>
                <a:latin typeface="Times New Roman" panose="02020603050405020304" pitchFamily="18" charset="0"/>
                <a:cs typeface="Times New Roman" panose="02020603050405020304" pitchFamily="18" charset="0"/>
              </a:rPr>
              <a:t>Curiosity  </a:t>
            </a:r>
            <a:r>
              <a:rPr lang="en-US" sz="2400" b="1" i="0" dirty="0" err="1">
                <a:solidFill>
                  <a:srgbClr val="323232"/>
                </a:solidFill>
                <a:effectLst/>
                <a:latin typeface="Times New Roman" panose="02020603050405020304" pitchFamily="18" charset="0"/>
                <a:cs typeface="Times New Roman" panose="02020603050405020304" pitchFamily="18" charset="0"/>
              </a:rPr>
              <a:t>Marsbot</a:t>
            </a:r>
            <a:endParaRPr lang="en-US"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C6C47C3-F0B5-5EBF-5984-995C316E5F00}"/>
              </a:ext>
            </a:extLst>
          </p:cNvPr>
          <p:cNvSpPr txBox="1"/>
          <p:nvPr/>
        </p:nvSpPr>
        <p:spPr>
          <a:xfrm>
            <a:off x="4772891" y="347909"/>
            <a:ext cx="2256708" cy="369332"/>
          </a:xfrm>
          <a:prstGeom prst="rect">
            <a:avLst/>
          </a:prstGeom>
          <a:noFill/>
        </p:spPr>
        <p:txBody>
          <a:bodyPr wrap="none" rtlCol="0">
            <a:spAutoFit/>
          </a:bodyPr>
          <a:lstStyle/>
          <a:p>
            <a:r>
              <a:rPr lang="en-US" b="1" dirty="0"/>
              <a:t>1. </a:t>
            </a:r>
            <a:r>
              <a:rPr lang="en-US" b="1" dirty="0" err="1"/>
              <a:t>Yêu</a:t>
            </a:r>
            <a:r>
              <a:rPr lang="en-US" b="1" dirty="0"/>
              <a:t> </a:t>
            </a:r>
            <a:r>
              <a:rPr lang="en-US" b="1" dirty="0" err="1"/>
              <a:t>cầu</a:t>
            </a:r>
            <a:r>
              <a:rPr lang="en-US" b="1" dirty="0"/>
              <a:t> </a:t>
            </a:r>
            <a:r>
              <a:rPr lang="en-US" b="1" dirty="0" err="1"/>
              <a:t>bài</a:t>
            </a:r>
            <a:r>
              <a:rPr lang="en-US" b="1" dirty="0"/>
              <a:t> </a:t>
            </a:r>
            <a:r>
              <a:rPr lang="en-US" b="1" dirty="0" err="1"/>
              <a:t>toán</a:t>
            </a:r>
            <a:endParaRPr lang="en-US" b="1" dirty="0"/>
          </a:p>
        </p:txBody>
      </p:sp>
      <p:pic>
        <p:nvPicPr>
          <p:cNvPr id="12" name="Picture 11">
            <a:extLst>
              <a:ext uri="{FF2B5EF4-FFF2-40B4-BE49-F238E27FC236}">
                <a16:creationId xmlns:a16="http://schemas.microsoft.com/office/drawing/2014/main" id="{C49649AB-C2C8-D9CD-7294-B906DCBF6525}"/>
              </a:ext>
            </a:extLst>
          </p:cNvPr>
          <p:cNvPicPr>
            <a:picLocks noChangeAspect="1"/>
          </p:cNvPicPr>
          <p:nvPr/>
        </p:nvPicPr>
        <p:blipFill>
          <a:blip r:embed="rId3"/>
          <a:stretch>
            <a:fillRect/>
          </a:stretch>
        </p:blipFill>
        <p:spPr>
          <a:xfrm>
            <a:off x="5235502" y="717241"/>
            <a:ext cx="5601740" cy="5888182"/>
          </a:xfrm>
          <a:prstGeom prst="rect">
            <a:avLst/>
          </a:prstGeom>
        </p:spPr>
      </p:pic>
      <p:sp>
        <p:nvSpPr>
          <p:cNvPr id="15" name="TextBox 14">
            <a:extLst>
              <a:ext uri="{FF2B5EF4-FFF2-40B4-BE49-F238E27FC236}">
                <a16:creationId xmlns:a16="http://schemas.microsoft.com/office/drawing/2014/main" id="{51017866-4565-04FF-052E-424CDA74ABB5}"/>
              </a:ext>
            </a:extLst>
          </p:cNvPr>
          <p:cNvSpPr txBox="1"/>
          <p:nvPr/>
        </p:nvSpPr>
        <p:spPr>
          <a:xfrm>
            <a:off x="149155" y="2542452"/>
            <a:ext cx="5029200" cy="369332"/>
          </a:xfrm>
          <a:prstGeom prst="rect">
            <a:avLst/>
          </a:prstGeom>
          <a:noFill/>
        </p:spPr>
        <p:txBody>
          <a:bodyPr wrap="square" rtlCol="0">
            <a:spAutoFit/>
          </a:bodyPr>
          <a:lstStyle/>
          <a:p>
            <a:r>
              <a:rPr lang="en-US" b="1" dirty="0" err="1"/>
              <a:t>Phụ</a:t>
            </a:r>
            <a:r>
              <a:rPr lang="en-US" b="1" dirty="0"/>
              <a:t> </a:t>
            </a:r>
            <a:r>
              <a:rPr lang="en-US" b="1" dirty="0" err="1"/>
              <a:t>trách</a:t>
            </a:r>
            <a:r>
              <a:rPr lang="en-US" b="1" dirty="0"/>
              <a:t>: </a:t>
            </a:r>
            <a:r>
              <a:rPr lang="en-US" b="1" dirty="0" err="1"/>
              <a:t>Dương</a:t>
            </a:r>
            <a:r>
              <a:rPr lang="en-US" b="1" dirty="0"/>
              <a:t> </a:t>
            </a:r>
            <a:r>
              <a:rPr lang="en-US" b="1" dirty="0" err="1"/>
              <a:t>Đức</a:t>
            </a:r>
            <a:r>
              <a:rPr lang="en-US" b="1" dirty="0"/>
              <a:t> </a:t>
            </a:r>
            <a:r>
              <a:rPr lang="en-US" b="1" dirty="0" err="1"/>
              <a:t>Hiếu</a:t>
            </a:r>
            <a:r>
              <a:rPr lang="en-US" b="1" dirty="0"/>
              <a:t> - 2025624</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9AC2-08FF-D69B-0438-50873C45D866}"/>
              </a:ext>
            </a:extLst>
          </p:cNvPr>
          <p:cNvSpPr>
            <a:spLocks noGrp="1"/>
          </p:cNvSpPr>
          <p:nvPr>
            <p:ph type="title"/>
          </p:nvPr>
        </p:nvSpPr>
        <p:spPr/>
        <p:txBody>
          <a:bodyPr/>
          <a:lstStyle/>
          <a:p>
            <a:r>
              <a:rPr lang="vi-VN" b="1" dirty="0">
                <a:latin typeface="+mn-lt"/>
              </a:rPr>
              <a:t>3) Chi tiết các quá trinh</a:t>
            </a:r>
            <a:br>
              <a:rPr lang="vi-VN" b="1" dirty="0">
                <a:latin typeface="+mn-lt"/>
              </a:rPr>
            </a:br>
            <a:r>
              <a:rPr lang="vi-VN" b="1" dirty="0">
                <a:latin typeface="+mn-lt"/>
              </a:rPr>
              <a:t>Phần 6: Lặp lại liên tục từ bước 3</a:t>
            </a:r>
          </a:p>
        </p:txBody>
      </p:sp>
      <p:pic>
        <p:nvPicPr>
          <p:cNvPr id="4" name="Content Placeholder 3">
            <a:extLst>
              <a:ext uri="{FF2B5EF4-FFF2-40B4-BE49-F238E27FC236}">
                <a16:creationId xmlns:a16="http://schemas.microsoft.com/office/drawing/2014/main" id="{E5048094-3B44-29E6-6E09-99F66D1BFBB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51075" y="1939924"/>
            <a:ext cx="8889850" cy="4602247"/>
          </a:xfrm>
          <a:prstGeom prst="rect">
            <a:avLst/>
          </a:prstGeom>
        </p:spPr>
      </p:pic>
    </p:spTree>
    <p:extLst>
      <p:ext uri="{BB962C8B-B14F-4D97-AF65-F5344CB8AC3E}">
        <p14:creationId xmlns:p14="http://schemas.microsoft.com/office/powerpoint/2010/main" val="2004178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585F-6634-22E2-DE8A-4ED53F76D013}"/>
              </a:ext>
            </a:extLst>
          </p:cNvPr>
          <p:cNvSpPr>
            <a:spLocks noGrp="1"/>
          </p:cNvSpPr>
          <p:nvPr>
            <p:ph type="title"/>
          </p:nvPr>
        </p:nvSpPr>
        <p:spPr/>
        <p:txBody>
          <a:bodyPr/>
          <a:lstStyle/>
          <a:p>
            <a:endParaRPr lang="vi-VN"/>
          </a:p>
        </p:txBody>
      </p:sp>
      <p:pic>
        <p:nvPicPr>
          <p:cNvPr id="5" name="Content Placeholder 4">
            <a:extLst>
              <a:ext uri="{FF2B5EF4-FFF2-40B4-BE49-F238E27FC236}">
                <a16:creationId xmlns:a16="http://schemas.microsoft.com/office/drawing/2014/main" id="{603A9B95-3267-9AE3-7A76-641D404D296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8855" y="362520"/>
            <a:ext cx="10894289" cy="5690961"/>
          </a:xfrm>
          <a:prstGeom prst="rect">
            <a:avLst/>
          </a:prstGeom>
        </p:spPr>
      </p:pic>
    </p:spTree>
    <p:extLst>
      <p:ext uri="{BB962C8B-B14F-4D97-AF65-F5344CB8AC3E}">
        <p14:creationId xmlns:p14="http://schemas.microsoft.com/office/powerpoint/2010/main" val="2069922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2503-2859-ECE4-1522-CD4A2C700394}"/>
              </a:ext>
            </a:extLst>
          </p:cNvPr>
          <p:cNvSpPr>
            <a:spLocks noGrp="1"/>
          </p:cNvSpPr>
          <p:nvPr>
            <p:ph type="title"/>
          </p:nvPr>
        </p:nvSpPr>
        <p:spPr/>
        <p:txBody>
          <a:bodyPr/>
          <a:lstStyle/>
          <a:p>
            <a:endParaRPr lang="vi-VN"/>
          </a:p>
        </p:txBody>
      </p:sp>
      <p:pic>
        <p:nvPicPr>
          <p:cNvPr id="4" name="Content Placeholder 3">
            <a:extLst>
              <a:ext uri="{FF2B5EF4-FFF2-40B4-BE49-F238E27FC236}">
                <a16:creationId xmlns:a16="http://schemas.microsoft.com/office/drawing/2014/main" id="{406EB29E-335F-3809-B7E8-7294BF3E130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4350" y="482263"/>
            <a:ext cx="11003299" cy="5571218"/>
          </a:xfrm>
          <a:prstGeom prst="rect">
            <a:avLst/>
          </a:prstGeom>
        </p:spPr>
      </p:pic>
    </p:spTree>
    <p:extLst>
      <p:ext uri="{BB962C8B-B14F-4D97-AF65-F5344CB8AC3E}">
        <p14:creationId xmlns:p14="http://schemas.microsoft.com/office/powerpoint/2010/main" val="181247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73235" y="157595"/>
            <a:ext cx="8647721" cy="1185045"/>
          </a:xfrm>
        </p:spPr>
        <p:txBody>
          <a:bodyPr>
            <a:norm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Phân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tích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toán</a:t>
            </a:r>
            <a:endParaRPr lang="en-US" sz="2800" b="1"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73235" y="738607"/>
            <a:ext cx="8652793" cy="5085870"/>
          </a:xfrm>
        </p:spPr>
        <p:txBody>
          <a:bodyPr>
            <a:normAutofit lnSpcReduction="10000"/>
          </a:bodyPr>
          <a:lstStyle/>
          <a:p>
            <a:r>
              <a:rPr lang="vi-VN" i="0" dirty="0">
                <a:solidFill>
                  <a:srgbClr val="323232"/>
                </a:solidFill>
                <a:effectLst/>
                <a:latin typeface="Times New Roman" panose="02020603050405020304" pitchFamily="18" charset="0"/>
                <a:cs typeface="Times New Roman" panose="02020603050405020304" pitchFamily="18" charset="0"/>
              </a:rPr>
              <a:t>Xe tự hành Curiosity Marsbot chạy trên sao Hỏa, được vận hành từ xa bởi các lập trình viên trên Trái Đất bằng cách gửi các mã điều khiển</a:t>
            </a:r>
            <a:endParaRPr lang="en-US" dirty="0">
              <a:solidFill>
                <a:srgbClr val="323232"/>
              </a:solidFill>
              <a:latin typeface="Times New Roman" panose="02020603050405020304" pitchFamily="18" charset="0"/>
              <a:cs typeface="Times New Roman" panose="02020603050405020304" pitchFamily="18" charset="0"/>
            </a:endParaRPr>
          </a:p>
          <a:p>
            <a:r>
              <a:rPr lang="vi-VN" i="0" dirty="0">
                <a:solidFill>
                  <a:srgbClr val="323232"/>
                </a:solidFill>
                <a:effectLst/>
                <a:latin typeface="Times New Roman" panose="02020603050405020304" pitchFamily="18" charset="0"/>
                <a:cs typeface="Times New Roman" panose="02020603050405020304" pitchFamily="18" charset="0"/>
              </a:rPr>
              <a:t>Các mã điều khiển được nhập từ Digital Lab Sim =&gt; cần lưu trữ các mã quét được từ Digital Lab Sim.</a:t>
            </a:r>
            <a:endParaRPr lang="en-US" i="0" dirty="0">
              <a:solidFill>
                <a:srgbClr val="323232"/>
              </a:solidFill>
              <a:effectLst/>
              <a:latin typeface="Times New Roman" panose="02020603050405020304" pitchFamily="18" charset="0"/>
              <a:cs typeface="Times New Roman" panose="02020603050405020304" pitchFamily="18" charset="0"/>
            </a:endParaRPr>
          </a:p>
          <a:p>
            <a:r>
              <a:rPr lang="en-US" i="0" dirty="0">
                <a:solidFill>
                  <a:srgbClr val="323232"/>
                </a:solidFill>
                <a:effectLst/>
                <a:latin typeface="Times New Roman" panose="02020603050405020304" pitchFamily="18" charset="0"/>
                <a:cs typeface="Times New Roman" panose="02020603050405020304" pitchFamily="18" charset="0"/>
              </a:rPr>
              <a:t>Sau </a:t>
            </a:r>
            <a:r>
              <a:rPr lang="en-US" i="0" dirty="0" err="1">
                <a:solidFill>
                  <a:srgbClr val="323232"/>
                </a:solidFill>
                <a:effectLst/>
                <a:latin typeface="Times New Roman" panose="02020603050405020304" pitchFamily="18" charset="0"/>
                <a:cs typeface="Times New Roman" panose="02020603050405020304" pitchFamily="18" charset="0"/>
              </a:rPr>
              <a:t>khi</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nhận</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mã</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điều</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khiển</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cần</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nhập</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lệnh</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kích</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hoạt</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từ</a:t>
            </a:r>
            <a:r>
              <a:rPr lang="en-US" i="0" dirty="0">
                <a:solidFill>
                  <a:srgbClr val="323232"/>
                </a:solidFill>
                <a:effectLst/>
                <a:latin typeface="Times New Roman" panose="02020603050405020304" pitchFamily="18" charset="0"/>
                <a:cs typeface="Times New Roman" panose="02020603050405020304" pitchFamily="18" charset="0"/>
              </a:rPr>
              <a:t> Keyboard &amp; Display</a:t>
            </a:r>
            <a:r>
              <a:rPr lang="en-US" dirty="0">
                <a:solidFill>
                  <a:srgbClr val="323232"/>
                </a:solidFill>
                <a:latin typeface="Times New Roman" panose="02020603050405020304" pitchFamily="18" charset="0"/>
                <a:cs typeface="Times New Roman" panose="02020603050405020304" pitchFamily="18" charset="0"/>
              </a:rPr>
              <a:t> </a:t>
            </a:r>
            <a:r>
              <a:rPr lang="en-US" i="0" dirty="0">
                <a:solidFill>
                  <a:srgbClr val="323232"/>
                </a:solidFill>
                <a:effectLst/>
                <a:latin typeface="Times New Roman" panose="02020603050405020304" pitchFamily="18" charset="0"/>
                <a:cs typeface="Times New Roman" panose="02020603050405020304" pitchFamily="18" charset="0"/>
              </a:rPr>
              <a:t>MMIO Simulator:</a:t>
            </a:r>
          </a:p>
          <a:p>
            <a:pPr lvl="1"/>
            <a:r>
              <a:rPr lang="en-US" i="0" dirty="0">
                <a:solidFill>
                  <a:srgbClr val="323232"/>
                </a:solidFill>
                <a:effectLst/>
                <a:latin typeface="Times New Roman" panose="02020603050405020304" pitchFamily="18" charset="0"/>
                <a:cs typeface="Times New Roman" panose="02020603050405020304" pitchFamily="18" charset="0"/>
              </a:rPr>
              <a:t>Enter: </a:t>
            </a:r>
            <a:r>
              <a:rPr lang="en-US" i="0" dirty="0" err="1">
                <a:solidFill>
                  <a:srgbClr val="323232"/>
                </a:solidFill>
                <a:effectLst/>
                <a:latin typeface="Times New Roman" panose="02020603050405020304" pitchFamily="18" charset="0"/>
                <a:cs typeface="Times New Roman" panose="02020603050405020304" pitchFamily="18" charset="0"/>
              </a:rPr>
              <a:t>Kết</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thúc</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nhập</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mã</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và</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yêu</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cầu</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Marsbot</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thực</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thi</a:t>
            </a:r>
            <a:r>
              <a:rPr lang="en-US" i="0" dirty="0">
                <a:solidFill>
                  <a:srgbClr val="323232"/>
                </a:solidFill>
                <a:effectLst/>
                <a:latin typeface="Times New Roman" panose="02020603050405020304" pitchFamily="18" charset="0"/>
                <a:cs typeface="Times New Roman" panose="02020603050405020304" pitchFamily="18" charset="0"/>
              </a:rPr>
              <a:t>.</a:t>
            </a:r>
          </a:p>
          <a:p>
            <a:pPr marL="360000" lvl="1" indent="0">
              <a:buNone/>
            </a:pPr>
            <a:r>
              <a:rPr lang="en-US" i="0" dirty="0">
                <a:solidFill>
                  <a:srgbClr val="323232"/>
                </a:solidFill>
                <a:effectLst/>
                <a:latin typeface="Times New Roman" panose="02020603050405020304" pitchFamily="18" charset="0"/>
                <a:cs typeface="Times New Roman" panose="02020603050405020304" pitchFamily="18" charset="0"/>
              </a:rPr>
              <a:t>	</a:t>
            </a:r>
            <a:r>
              <a:rPr lang="vi-VN" i="0" dirty="0">
                <a:solidFill>
                  <a:srgbClr val="323232"/>
                </a:solidFill>
                <a:effectLst/>
                <a:latin typeface="Times New Roman" panose="02020603050405020304" pitchFamily="18" charset="0"/>
                <a:cs typeface="Times New Roman" panose="02020603050405020304" pitchFamily="18" charset="0"/>
              </a:rPr>
              <a:t>=&gt;Trước khi thực hiện cần kiểm tra xem mã có trong kịch bản không?</a:t>
            </a:r>
            <a:endParaRPr lang="en-US" i="0" dirty="0">
              <a:solidFill>
                <a:srgbClr val="323232"/>
              </a:solidFill>
              <a:effectLst/>
              <a:latin typeface="Times New Roman" panose="02020603050405020304" pitchFamily="18" charset="0"/>
              <a:cs typeface="Times New Roman" panose="02020603050405020304" pitchFamily="18" charset="0"/>
            </a:endParaRPr>
          </a:p>
          <a:p>
            <a:pPr lvl="1"/>
            <a:r>
              <a:rPr lang="en-US" i="0" dirty="0">
                <a:solidFill>
                  <a:srgbClr val="323232"/>
                </a:solidFill>
                <a:effectLst/>
                <a:latin typeface="Times New Roman" panose="02020603050405020304" pitchFamily="18" charset="0"/>
                <a:cs typeface="Times New Roman" panose="02020603050405020304" pitchFamily="18" charset="0"/>
              </a:rPr>
              <a:t>Delete: </a:t>
            </a:r>
            <a:r>
              <a:rPr lang="en-US" i="0" dirty="0" err="1">
                <a:solidFill>
                  <a:srgbClr val="323232"/>
                </a:solidFill>
                <a:effectLst/>
                <a:latin typeface="Times New Roman" panose="02020603050405020304" pitchFamily="18" charset="0"/>
                <a:cs typeface="Times New Roman" panose="02020603050405020304" pitchFamily="18" charset="0"/>
              </a:rPr>
              <a:t>Xóa</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toàn</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bộ</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mã</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điều</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khiển</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đang</a:t>
            </a:r>
            <a:r>
              <a:rPr lang="en-US" i="0" dirty="0">
                <a:solidFill>
                  <a:srgbClr val="323232"/>
                </a:solidFill>
                <a:effectLst/>
                <a:latin typeface="Times New Roman" panose="02020603050405020304" pitchFamily="18" charset="0"/>
                <a:cs typeface="Times New Roman" panose="02020603050405020304" pitchFamily="18" charset="0"/>
              </a:rPr>
              <a:t> </a:t>
            </a:r>
            <a:r>
              <a:rPr lang="en-US" i="0" dirty="0" err="1">
                <a:solidFill>
                  <a:srgbClr val="323232"/>
                </a:solidFill>
                <a:effectLst/>
                <a:latin typeface="Times New Roman" panose="02020603050405020304" pitchFamily="18" charset="0"/>
                <a:cs typeface="Times New Roman" panose="02020603050405020304" pitchFamily="18" charset="0"/>
              </a:rPr>
              <a:t>nhập</a:t>
            </a:r>
            <a:r>
              <a:rPr lang="en-US" i="0" dirty="0">
                <a:solidFill>
                  <a:srgbClr val="323232"/>
                </a:solidFill>
                <a:effectLst/>
                <a:latin typeface="Times New Roman" panose="02020603050405020304" pitchFamily="18" charset="0"/>
                <a:cs typeface="Times New Roman" panose="02020603050405020304" pitchFamily="18" charset="0"/>
              </a:rPr>
              <a:t>.</a:t>
            </a:r>
            <a:endParaRPr lang="en-US" dirty="0">
              <a:solidFill>
                <a:srgbClr val="323232"/>
              </a:solidFill>
              <a:effectLst/>
              <a:latin typeface="Times New Roman" panose="02020603050405020304" pitchFamily="18" charset="0"/>
              <a:cs typeface="Times New Roman" panose="02020603050405020304" pitchFamily="18" charset="0"/>
            </a:endParaRPr>
          </a:p>
          <a:p>
            <a:r>
              <a:rPr lang="vi-VN" dirty="0">
                <a:solidFill>
                  <a:srgbClr val="323232"/>
                </a:solidFill>
                <a:effectLst/>
                <a:latin typeface="Times New Roman" panose="02020603050405020304" pitchFamily="18" charset="0"/>
                <a:cs typeface="Times New Roman" panose="02020603050405020304" pitchFamily="18" charset="0"/>
              </a:rPr>
              <a:t>Các hành động như di chuyển, dừng, rẽ trái,... thì chỉ cần ra lệnh trực tiếp cho marsbot thực hiện.</a:t>
            </a:r>
            <a:endParaRPr lang="en-US" dirty="0">
              <a:solidFill>
                <a:srgbClr val="323232"/>
              </a:solidFill>
              <a:effectLst/>
              <a:latin typeface="Times New Roman" panose="02020603050405020304" pitchFamily="18" charset="0"/>
              <a:cs typeface="Times New Roman" panose="02020603050405020304" pitchFamily="18" charset="0"/>
            </a:endParaRPr>
          </a:p>
          <a:p>
            <a:r>
              <a:rPr lang="vi-VN" i="0" dirty="0">
                <a:solidFill>
                  <a:srgbClr val="323232"/>
                </a:solidFill>
                <a:effectLst/>
                <a:latin typeface="Times New Roman" panose="02020603050405020304" pitchFamily="18" charset="0"/>
                <a:cs typeface="Times New Roman" panose="02020603050405020304" pitchFamily="18" charset="0"/>
              </a:rPr>
              <a:t>Đặc biệt có hành động quay về theo lộ trình ngược lại thì cần phải lưu trữ lịch sử di chuyển cho marsbot.</a:t>
            </a:r>
            <a:endParaRPr lang="en-US" dirty="0">
              <a:solidFill>
                <a:srgbClr val="323232"/>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86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89704" y="705013"/>
            <a:ext cx="5404757" cy="491024"/>
          </a:xfrm>
        </p:spPr>
        <p:txBody>
          <a:bodyPr>
            <a:normAutofit fontScale="90000"/>
          </a:bodyPr>
          <a:lstStyle/>
          <a:p>
            <a:r>
              <a:rPr lang="en-US" sz="3200" dirty="0">
                <a:latin typeface="Times New Roman" panose="02020603050405020304" pitchFamily="18" charset="0"/>
                <a:cs typeface="Times New Roman" panose="02020603050405020304" pitchFamily="18" charset="0"/>
              </a:rPr>
              <a:t>3. </a:t>
            </a:r>
            <a:r>
              <a:rPr lang="en-US" sz="3200" dirty="0" err="1">
                <a:latin typeface="Times New Roman" panose="02020603050405020304" pitchFamily="18" charset="0"/>
                <a:cs typeface="Times New Roman" panose="02020603050405020304" pitchFamily="18" charset="0"/>
              </a:rPr>
              <a:t>Quá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8AF4E5DC-5E4E-AFC7-6A6B-7954EB92B4D9}"/>
              </a:ext>
            </a:extLst>
          </p:cNvPr>
          <p:cNvSpPr txBox="1"/>
          <p:nvPr/>
        </p:nvSpPr>
        <p:spPr>
          <a:xfrm>
            <a:off x="0" y="1175653"/>
            <a:ext cx="6096000" cy="4278094"/>
          </a:xfrm>
          <a:prstGeom prst="rect">
            <a:avLst/>
          </a:prstGeom>
          <a:noFill/>
        </p:spPr>
        <p:txBody>
          <a:bodyPr wrap="square">
            <a:spAutoFit/>
          </a:bodyPr>
          <a:lstStyle/>
          <a:p>
            <a:pPr marL="285750" indent="-285750">
              <a:buFontTx/>
              <a:buChar char="-"/>
            </a:pPr>
            <a:r>
              <a:rPr lang="vi-VN" sz="1600" dirty="0">
                <a:latin typeface="Times New Roman" panose="02020603050405020304" pitchFamily="18" charset="0"/>
                <a:cs typeface="Times New Roman" panose="02020603050405020304" pitchFamily="18" charset="0"/>
              </a:rPr>
              <a:t>Bước 1: Khi người dùng nhập 1 ký tự từ Digital Lab Sim sẽ tạo ra interput để lưu ký tự đó vào bộ nhớ, cứ như vậy cho tới khi người dùng nhập lệnh kích hoạt =&gt; có được mã điều khiển</a:t>
            </a:r>
            <a:r>
              <a:rPr lang="en-US" sz="1600" dirty="0">
                <a:latin typeface="Times New Roman" panose="02020603050405020304" pitchFamily="18" charset="0"/>
                <a:cs typeface="Times New Roman" panose="02020603050405020304" pitchFamily="18" charset="0"/>
              </a:rPr>
              <a:t>.</a:t>
            </a:r>
          </a:p>
          <a:p>
            <a:pPr marL="285750" indent="-285750">
              <a:buFontTx/>
              <a:buChar char="-"/>
            </a:pPr>
            <a:r>
              <a:rPr lang="vi-VN" sz="1600" dirty="0">
                <a:latin typeface="Times New Roman" panose="02020603050405020304" pitchFamily="18" charset="0"/>
                <a:cs typeface="Times New Roman" panose="02020603050405020304" pitchFamily="18" charset="0"/>
              </a:rPr>
              <a:t>Bước 2: Người dùng nhập lệnh kích hoạt thông qua Keyboard &amp; Display MMIO Simulator =&gt; cần kiểm tra liên tục xem ký tự Enter, Delete có được nhập hay không ?</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Nếu Enter được nhập chuyển sang Bước 3</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Nếu Delete được nhập chuyển sang Bước 4</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Nếu không thì tiếp tục Bước 2.</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vi-VN" sz="1600" dirty="0">
                <a:latin typeface="Times New Roman" panose="02020603050405020304" pitchFamily="18" charset="0"/>
                <a:cs typeface="Times New Roman" panose="02020603050405020304" pitchFamily="18" charset="0"/>
              </a:rPr>
              <a:t>Bước 3: </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Hiển thị mã điều khiển ra console </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Kiểm tra mã điều khiển có trong kịch bản không? </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nếu có: thực hiện hành động tương ứng</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nếu không: in mã không hợp lệ ra console. </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vi-VN" sz="1600" dirty="0">
                <a:latin typeface="Times New Roman" panose="02020603050405020304" pitchFamily="18" charset="0"/>
                <a:cs typeface="Times New Roman" panose="02020603050405020304" pitchFamily="18" charset="0"/>
              </a:rPr>
              <a:t>Bước 4: Xóa lưu trữ mã điều khiển trong bộ nhớ. </a:t>
            </a:r>
            <a:endParaRPr lang="en-US" sz="1600" dirty="0">
              <a:latin typeface="Times New Roman" panose="02020603050405020304" pitchFamily="18" charset="0"/>
              <a:cs typeface="Times New Roman" panose="02020603050405020304" pitchFamily="18" charset="0"/>
            </a:endParaRPr>
          </a:p>
          <a:p>
            <a:pPr marL="285750" indent="-285750">
              <a:buFontTx/>
              <a:buChar char="-"/>
            </a:pPr>
            <a:r>
              <a:rPr lang="vi-VN" sz="1600" dirty="0">
                <a:latin typeface="Times New Roman" panose="02020603050405020304" pitchFamily="18" charset="0"/>
                <a:cs typeface="Times New Roman" panose="02020603050405020304" pitchFamily="18" charset="0"/>
              </a:rPr>
              <a:t>Bước 5: Lặp lại các lệnh vừa thực hiện</a:t>
            </a:r>
            <a:r>
              <a:rPr lang="en-US" sz="1600" dirty="0">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A59F776-1F2D-396E-1209-950C4743E6C1}"/>
              </a:ext>
            </a:extLst>
          </p:cNvPr>
          <p:cNvPicPr>
            <a:picLocks noChangeAspect="1"/>
          </p:cNvPicPr>
          <p:nvPr/>
        </p:nvPicPr>
        <p:blipFill>
          <a:blip r:embed="rId3"/>
          <a:stretch>
            <a:fillRect/>
          </a:stretch>
        </p:blipFill>
        <p:spPr>
          <a:xfrm>
            <a:off x="6148554" y="950525"/>
            <a:ext cx="2813689" cy="2364581"/>
          </a:xfrm>
          <a:prstGeom prst="rect">
            <a:avLst/>
          </a:prstGeom>
        </p:spPr>
      </p:pic>
      <p:pic>
        <p:nvPicPr>
          <p:cNvPr id="14" name="Picture 13">
            <a:extLst>
              <a:ext uri="{FF2B5EF4-FFF2-40B4-BE49-F238E27FC236}">
                <a16:creationId xmlns:a16="http://schemas.microsoft.com/office/drawing/2014/main" id="{E3982F95-A0BE-1E73-D494-88B399AC85E1}"/>
              </a:ext>
            </a:extLst>
          </p:cNvPr>
          <p:cNvPicPr>
            <a:picLocks noChangeAspect="1"/>
          </p:cNvPicPr>
          <p:nvPr/>
        </p:nvPicPr>
        <p:blipFill>
          <a:blip r:embed="rId4"/>
          <a:stretch>
            <a:fillRect/>
          </a:stretch>
        </p:blipFill>
        <p:spPr>
          <a:xfrm>
            <a:off x="9214821" y="950525"/>
            <a:ext cx="2640414" cy="2364175"/>
          </a:xfrm>
          <a:prstGeom prst="rect">
            <a:avLst/>
          </a:prstGeom>
        </p:spPr>
      </p:pic>
      <p:sp>
        <p:nvSpPr>
          <p:cNvPr id="15" name="TextBox 14">
            <a:extLst>
              <a:ext uri="{FF2B5EF4-FFF2-40B4-BE49-F238E27FC236}">
                <a16:creationId xmlns:a16="http://schemas.microsoft.com/office/drawing/2014/main" id="{D03DD854-2F52-DBC9-3B57-9A42CB691EEB}"/>
              </a:ext>
            </a:extLst>
          </p:cNvPr>
          <p:cNvSpPr txBox="1"/>
          <p:nvPr/>
        </p:nvSpPr>
        <p:spPr>
          <a:xfrm>
            <a:off x="6096000" y="519941"/>
            <a:ext cx="499367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lệnh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màn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thị</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dòng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lệnh</a:t>
            </a:r>
            <a:endParaRPr lang="en-US"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ECB50BA-028C-223F-FBEC-54A478DEC9CC}"/>
              </a:ext>
            </a:extLst>
          </p:cNvPr>
          <p:cNvSpPr txBox="1"/>
          <p:nvPr/>
        </p:nvSpPr>
        <p:spPr>
          <a:xfrm>
            <a:off x="6096000" y="3375952"/>
            <a:ext cx="555152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lệnh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kích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hoạt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câu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lệnh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trên</a:t>
            </a:r>
            <a:endParaRPr lang="en-US" b="1"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50BD70A1-C4FD-A862-BDCE-CB5042C2DAA5}"/>
              </a:ext>
            </a:extLst>
          </p:cNvPr>
          <p:cNvPicPr>
            <a:picLocks noChangeAspect="1"/>
          </p:cNvPicPr>
          <p:nvPr/>
        </p:nvPicPr>
        <p:blipFill>
          <a:blip r:embed="rId5"/>
          <a:stretch>
            <a:fillRect/>
          </a:stretch>
        </p:blipFill>
        <p:spPr>
          <a:xfrm>
            <a:off x="7624363" y="3765226"/>
            <a:ext cx="2910665" cy="2673315"/>
          </a:xfrm>
          <a:prstGeom prst="rect">
            <a:avLst/>
          </a:prstGeom>
        </p:spPr>
      </p:pic>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D15289-2E15-E5D3-A61C-C9ECD6673879}"/>
              </a:ext>
            </a:extLst>
          </p:cNvPr>
          <p:cNvSpPr>
            <a:spLocks noGrp="1"/>
          </p:cNvSpPr>
          <p:nvPr>
            <p:ph type="title"/>
          </p:nvPr>
        </p:nvSpPr>
        <p:spPr>
          <a:xfrm>
            <a:off x="48490" y="1113524"/>
            <a:ext cx="5430929" cy="528240"/>
          </a:xfrm>
        </p:spPr>
        <p:txBody>
          <a:bodyPr/>
          <a:lstStyle/>
          <a:p>
            <a:pPr algn="l"/>
            <a:r>
              <a:rPr lang="en-US" sz="3200" dirty="0">
                <a:latin typeface="Times New Roman" panose="02020603050405020304" pitchFamily="18" charset="0"/>
                <a:cs typeface="Times New Roman" panose="02020603050405020304" pitchFamily="18" charset="0"/>
              </a:rPr>
              <a:t>4.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EA1FDE35-CAC2-9993-344A-903CEEB1475F}"/>
              </a:ext>
            </a:extLst>
          </p:cNvPr>
          <p:cNvSpPr txBox="1"/>
          <p:nvPr/>
        </p:nvSpPr>
        <p:spPr>
          <a:xfrm>
            <a:off x="79664" y="1641764"/>
            <a:ext cx="6147954"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main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MarsBot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xâu</a:t>
            </a:r>
            <a:endParaRPr lang="en-US"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7283D8C-46D2-B3ED-9E89-FD72A76EB61A}"/>
              </a:ext>
            </a:extLst>
          </p:cNvPr>
          <p:cNvSpPr txBox="1"/>
          <p:nvPr/>
        </p:nvSpPr>
        <p:spPr>
          <a:xfrm>
            <a:off x="6096000" y="1584579"/>
            <a:ext cx="5943600" cy="3539430"/>
          </a:xfrm>
          <a:prstGeom prst="rect">
            <a:avLst/>
          </a:prstGeom>
          <a:noFill/>
        </p:spPr>
        <p:txBody>
          <a:bodyPr wrap="square">
            <a:spAutoFit/>
          </a:bodyPr>
          <a:lstStyle/>
          <a:p>
            <a:r>
              <a:rPr lang="vi-VN" sz="1600" dirty="0"/>
              <a:t>Các nhãn và công việc tương ứng của từng nhãn trong hàm main như sau:</a:t>
            </a:r>
            <a:endParaRPr lang="en-US" sz="1600" dirty="0"/>
          </a:p>
          <a:p>
            <a:r>
              <a:rPr lang="vi-VN" sz="1600" dirty="0"/>
              <a:t>+</a:t>
            </a:r>
            <a:r>
              <a:rPr lang="en-US" sz="1600" dirty="0"/>
              <a:t> </a:t>
            </a:r>
            <a:r>
              <a:rPr lang="vi-VN" sz="1600" dirty="0"/>
              <a:t>setStartHeading: set góc đầu tiên của Marsbot là góc 0 độ</a:t>
            </a:r>
            <a:r>
              <a:rPr lang="en-US" sz="1600" dirty="0"/>
              <a:t>.</a:t>
            </a:r>
            <a:r>
              <a:rPr lang="vi-VN" sz="1600" dirty="0"/>
              <a:t> </a:t>
            </a:r>
            <a:endParaRPr lang="en-US" sz="1600" dirty="0"/>
          </a:p>
          <a:p>
            <a:r>
              <a:rPr lang="vi-VN" sz="1600" dirty="0"/>
              <a:t>+</a:t>
            </a:r>
            <a:r>
              <a:rPr lang="en-US" sz="1600" dirty="0"/>
              <a:t> </a:t>
            </a:r>
            <a:r>
              <a:rPr lang="vi-VN" sz="1600" dirty="0"/>
              <a:t>print_error: in ra thông báo lỗi</a:t>
            </a:r>
            <a:r>
              <a:rPr lang="en-US" sz="1600" dirty="0"/>
              <a:t>.</a:t>
            </a:r>
          </a:p>
          <a:p>
            <a:r>
              <a:rPr lang="vi-VN" sz="1600" dirty="0"/>
              <a:t>+</a:t>
            </a:r>
            <a:r>
              <a:rPr lang="en-US" sz="1600" dirty="0"/>
              <a:t> </a:t>
            </a:r>
            <a:r>
              <a:rPr lang="vi-VN" sz="1600" dirty="0"/>
              <a:t>print_current_code: in ra mã điều khiển vừa nhập vào </a:t>
            </a:r>
            <a:endParaRPr lang="en-US" sz="1600" dirty="0"/>
          </a:p>
          <a:p>
            <a:r>
              <a:rPr lang="vi-VN" sz="1600" dirty="0"/>
              <a:t>+</a:t>
            </a:r>
            <a:r>
              <a:rPr lang="en-US" sz="1600" dirty="0"/>
              <a:t> </a:t>
            </a:r>
            <a:r>
              <a:rPr lang="vi-VN" sz="1600" dirty="0"/>
              <a:t>resetInput: xóa mã điều khiển đã nhập để chuẩn bị cho mã tiếp theo</a:t>
            </a:r>
            <a:r>
              <a:rPr lang="en-US" sz="1600" dirty="0"/>
              <a:t>.</a:t>
            </a:r>
          </a:p>
          <a:p>
            <a:r>
              <a:rPr lang="vi-VN" sz="1600" dirty="0"/>
              <a:t>+</a:t>
            </a:r>
            <a:r>
              <a:rPr lang="en-US" sz="1600" dirty="0"/>
              <a:t> </a:t>
            </a:r>
            <a:r>
              <a:rPr lang="vi-VN" sz="1600" dirty="0"/>
              <a:t>waitForKey: chờ phím được nhấn từ Digital Lab Sim </a:t>
            </a:r>
            <a:r>
              <a:rPr lang="en-US" sz="1600" dirty="0"/>
              <a:t>     + </a:t>
            </a:r>
            <a:r>
              <a:rPr lang="vi-VN" sz="1600" dirty="0"/>
              <a:t>readKey: đọc ký tự được nhập vào từ Keyboard &amp; Display MMIO Simulator</a:t>
            </a:r>
            <a:r>
              <a:rPr lang="en-US" sz="1600" dirty="0"/>
              <a:t>.</a:t>
            </a:r>
          </a:p>
          <a:p>
            <a:r>
              <a:rPr lang="vi-VN" sz="1600" dirty="0"/>
              <a:t>+ check_code: kiểm tra mã điều khiển có hợp lệ về độ dài và khớp với một trong các mã đã được quy ước</a:t>
            </a:r>
            <a:r>
              <a:rPr lang="en-US" sz="1600" dirty="0"/>
              <a:t>.</a:t>
            </a:r>
          </a:p>
          <a:p>
            <a:r>
              <a:rPr lang="vi-VN" sz="1600" dirty="0"/>
              <a:t>+ go, stop, turnLeft, turnRight, track, untrack, goBackward: thực thi mã điều khiển</a:t>
            </a:r>
            <a:r>
              <a:rPr lang="en-US" sz="1600" dirty="0"/>
              <a:t>.</a:t>
            </a:r>
            <a:endParaRPr lang="vi-VN" sz="1600" dirty="0"/>
          </a:p>
        </p:txBody>
      </p:sp>
      <p:sp>
        <p:nvSpPr>
          <p:cNvPr id="14" name="TextBox 13">
            <a:extLst>
              <a:ext uri="{FF2B5EF4-FFF2-40B4-BE49-F238E27FC236}">
                <a16:creationId xmlns:a16="http://schemas.microsoft.com/office/drawing/2014/main" id="{27DBF0C6-5B40-91BC-0BBA-126FAF09715C}"/>
              </a:ext>
            </a:extLst>
          </p:cNvPr>
          <p:cNvSpPr txBox="1"/>
          <p:nvPr/>
        </p:nvSpPr>
        <p:spPr>
          <a:xfrm>
            <a:off x="6096000" y="1113524"/>
            <a:ext cx="158248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 </a:t>
            </a:r>
            <a:r>
              <a:rPr lang="en-US" b="1" dirty="0" err="1">
                <a:latin typeface="Times New Roman" panose="02020603050405020304" pitchFamily="18" charset="0"/>
                <a:cs typeface="Times New Roman" panose="02020603050405020304" pitchFamily="18" charset="0"/>
              </a:rPr>
              <a:t>Hàm</a:t>
            </a:r>
            <a:r>
              <a:rPr lang="en-US" b="1" dirty="0">
                <a:latin typeface="Times New Roman" panose="02020603050405020304" pitchFamily="18" charset="0"/>
                <a:cs typeface="Times New Roman" panose="02020603050405020304" pitchFamily="18" charset="0"/>
              </a:rPr>
              <a:t> Main:</a:t>
            </a:r>
          </a:p>
        </p:txBody>
      </p:sp>
    </p:spTree>
    <p:extLst>
      <p:ext uri="{BB962C8B-B14F-4D97-AF65-F5344CB8AC3E}">
        <p14:creationId xmlns:p14="http://schemas.microsoft.com/office/powerpoint/2010/main" val="81173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F21D92-12F3-3EE5-5AA7-524F169CEAFE}"/>
              </a:ext>
            </a:extLst>
          </p:cNvPr>
          <p:cNvSpPr txBox="1"/>
          <p:nvPr/>
        </p:nvSpPr>
        <p:spPr>
          <a:xfrm>
            <a:off x="401782" y="1021772"/>
            <a:ext cx="4315691" cy="464742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Marsbot</a:t>
            </a:r>
            <a:r>
              <a:rPr lang="en-US" sz="2400" b="1" dirty="0">
                <a:latin typeface="Times New Roman" panose="02020603050405020304" pitchFamily="18" charset="0"/>
                <a:cs typeface="Times New Roman" panose="02020603050405020304" pitchFamily="18" charset="0"/>
              </a:rPr>
              <a:t>:</a:t>
            </a:r>
          </a:p>
          <a:p>
            <a:r>
              <a:rPr lang="vi-VN" sz="1600" dirty="0">
                <a:latin typeface="Times New Roman" panose="02020603050405020304" pitchFamily="18" charset="0"/>
                <a:cs typeface="Times New Roman" panose="02020603050405020304" pitchFamily="18" charset="0"/>
              </a:rPr>
              <a:t>Các hàm và chức năng tương ứng của từng hàm như sau: </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GO, STOP: điều khiển Marsbot bắt đầu chuyển động (GO) hoặc dừng lại (STOP); </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lưu trạng thái đang chuyển động hay không vào isGoing </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ROTATE: điều khiển Marsbot quay theo góc lưu ở a_current</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 TRACK, UNTRACK: điều khiển Marsbot bắt đầu để lại vết (TRACK) hoặc dừng để lại vết (UNTRACK); </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lưu trạng thái đang ghi vết hay không vào isTracking </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 saveHistory: lưu tọa độ x, y và góc hiện tại trước khi Marsbot thực hiện lệnh ROTATE</a:t>
            </a:r>
          </a:p>
          <a:p>
            <a:pPr marL="285750" indent="-285750">
              <a:buFontTx/>
              <a:buChar char="-"/>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C43D6A5-B788-0F86-464F-013F62512BE5}"/>
              </a:ext>
            </a:extLst>
          </p:cNvPr>
          <p:cNvSpPr txBox="1"/>
          <p:nvPr/>
        </p:nvSpPr>
        <p:spPr>
          <a:xfrm>
            <a:off x="5666508" y="1078725"/>
            <a:ext cx="3207929" cy="738664"/>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xâu</a:t>
            </a:r>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C4A2FBE6-22DC-EDB4-02BD-51CD2C99D33B}"/>
              </a:ext>
            </a:extLst>
          </p:cNvPr>
          <p:cNvSpPr txBox="1"/>
          <p:nvPr/>
        </p:nvSpPr>
        <p:spPr>
          <a:xfrm>
            <a:off x="5666508" y="1584534"/>
            <a:ext cx="6162906" cy="1477328"/>
          </a:xfrm>
          <a:prstGeom prst="rect">
            <a:avLst/>
          </a:prstGeom>
          <a:noFill/>
        </p:spPr>
        <p:txBody>
          <a:bodyPr wrap="none" rtlCol="0">
            <a:spAutoFit/>
          </a:bodyPr>
          <a:lstStyle/>
          <a:p>
            <a:r>
              <a:rPr lang="vi-VN" dirty="0"/>
              <a:t>Các hàm và chức năng tương ứng của từng hàm như sau:</a:t>
            </a:r>
            <a:endParaRPr lang="en-US" dirty="0"/>
          </a:p>
          <a:p>
            <a:r>
              <a:rPr lang="vi-VN" dirty="0"/>
              <a:t>+ strcmp: so sánh xâu ở $s3 với mã điều khiển vừa nhập </a:t>
            </a:r>
            <a:endParaRPr lang="en-US" dirty="0"/>
          </a:p>
          <a:p>
            <a:r>
              <a:rPr lang="vi-VN" dirty="0"/>
              <a:t>(current_code),</a:t>
            </a:r>
            <a:r>
              <a:rPr lang="en-US" dirty="0"/>
              <a:t> </a:t>
            </a:r>
            <a:r>
              <a:rPr lang="vi-VN" dirty="0"/>
              <a:t>trả về giá trị boolean ở $t0 </a:t>
            </a:r>
            <a:endParaRPr lang="en-US" dirty="0"/>
          </a:p>
          <a:p>
            <a:r>
              <a:rPr lang="vi-VN" dirty="0"/>
              <a:t>+ strClear: xóa mã điều khiển vừa nhập (current_code)</a:t>
            </a:r>
          </a:p>
          <a:p>
            <a:endParaRPr lang="en-US" dirty="0"/>
          </a:p>
        </p:txBody>
      </p:sp>
      <p:cxnSp>
        <p:nvCxnSpPr>
          <p:cNvPr id="10" name="Straight Connector 9">
            <a:extLst>
              <a:ext uri="{FF2B5EF4-FFF2-40B4-BE49-F238E27FC236}">
                <a16:creationId xmlns:a16="http://schemas.microsoft.com/office/drawing/2014/main" id="{E71C37B8-C6FE-812F-2652-A1F06BB86EA9}"/>
              </a:ext>
            </a:extLst>
          </p:cNvPr>
          <p:cNvCxnSpPr/>
          <p:nvPr/>
        </p:nvCxnSpPr>
        <p:spPr>
          <a:xfrm>
            <a:off x="5569527" y="173182"/>
            <a:ext cx="0" cy="6553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86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4441-2B43-05E4-0BED-C22601263E92}"/>
              </a:ext>
            </a:extLst>
          </p:cNvPr>
          <p:cNvSpPr>
            <a:spLocks noGrp="1"/>
          </p:cNvSpPr>
          <p:nvPr>
            <p:ph type="ctrTitle"/>
          </p:nvPr>
        </p:nvSpPr>
        <p:spPr>
          <a:xfrm>
            <a:off x="1220350" y="0"/>
            <a:ext cx="8637073" cy="2541431"/>
          </a:xfrm>
        </p:spPr>
        <p:txBody>
          <a:bodyPr/>
          <a:lstStyle/>
          <a:p>
            <a:r>
              <a:rPr lang="en-US" dirty="0"/>
              <a:t>Project 2: bitmap</a:t>
            </a:r>
            <a:endParaRPr lang="vi-VN" dirty="0"/>
          </a:p>
        </p:txBody>
      </p:sp>
      <p:sp>
        <p:nvSpPr>
          <p:cNvPr id="3" name="Subtitle 2">
            <a:extLst>
              <a:ext uri="{FF2B5EF4-FFF2-40B4-BE49-F238E27FC236}">
                <a16:creationId xmlns:a16="http://schemas.microsoft.com/office/drawing/2014/main" id="{2D3684CB-3F88-C19A-7383-D174C5C0E239}"/>
              </a:ext>
            </a:extLst>
          </p:cNvPr>
          <p:cNvSpPr>
            <a:spLocks noGrp="1"/>
          </p:cNvSpPr>
          <p:nvPr>
            <p:ph type="subTitle" idx="1"/>
          </p:nvPr>
        </p:nvSpPr>
        <p:spPr/>
        <p:txBody>
          <a:bodyPr>
            <a:normAutofit fontScale="92500"/>
          </a:bodyPr>
          <a:lstStyle/>
          <a:p>
            <a:r>
              <a:rPr lang="vi-VN" sz="3200" b="1" dirty="0">
                <a:cs typeface="Times New Roman" panose="02020603050405020304" pitchFamily="18" charset="0"/>
              </a:rPr>
              <a:t>Phụ trách: nguyễn đức long - 20225876</a:t>
            </a:r>
          </a:p>
        </p:txBody>
      </p:sp>
    </p:spTree>
    <p:extLst>
      <p:ext uri="{BB962C8B-B14F-4D97-AF65-F5344CB8AC3E}">
        <p14:creationId xmlns:p14="http://schemas.microsoft.com/office/powerpoint/2010/main" val="120139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0F48-895C-CCB1-95C8-A8DA516B0CF9}"/>
              </a:ext>
            </a:extLst>
          </p:cNvPr>
          <p:cNvSpPr>
            <a:spLocks noGrp="1"/>
          </p:cNvSpPr>
          <p:nvPr>
            <p:ph type="title"/>
          </p:nvPr>
        </p:nvSpPr>
        <p:spPr>
          <a:xfrm>
            <a:off x="1135893" y="140491"/>
            <a:ext cx="9603275" cy="1049235"/>
          </a:xfrm>
        </p:spPr>
        <p:txBody>
          <a:bodyPr>
            <a:normAutofit/>
          </a:bodyPr>
          <a:lstStyle/>
          <a:p>
            <a:r>
              <a:rPr lang="vi-VN" sz="3600" b="1" dirty="0">
                <a:latin typeface="+mn-lt"/>
              </a:rPr>
              <a:t>1) Yêu cầu bài toán</a:t>
            </a:r>
          </a:p>
        </p:txBody>
      </p:sp>
      <p:pic>
        <p:nvPicPr>
          <p:cNvPr id="5" name="Content Placeholder 4">
            <a:extLst>
              <a:ext uri="{FF2B5EF4-FFF2-40B4-BE49-F238E27FC236}">
                <a16:creationId xmlns:a16="http://schemas.microsoft.com/office/drawing/2014/main" id="{C0BAA353-CC46-8063-91A6-541DF5A728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646" y="725454"/>
            <a:ext cx="7474707" cy="5740660"/>
          </a:xfrm>
        </p:spPr>
      </p:pic>
    </p:spTree>
    <p:extLst>
      <p:ext uri="{BB962C8B-B14F-4D97-AF65-F5344CB8AC3E}">
        <p14:creationId xmlns:p14="http://schemas.microsoft.com/office/powerpoint/2010/main" val="120424068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9D0BC-4046-7DD7-6515-286E33D6E54D}"/>
              </a:ext>
            </a:extLst>
          </p:cNvPr>
          <p:cNvSpPr>
            <a:spLocks noGrp="1"/>
          </p:cNvSpPr>
          <p:nvPr>
            <p:ph type="title"/>
          </p:nvPr>
        </p:nvSpPr>
        <p:spPr>
          <a:xfrm>
            <a:off x="1103236" y="342420"/>
            <a:ext cx="9603275" cy="1049235"/>
          </a:xfrm>
        </p:spPr>
        <p:txBody>
          <a:bodyPr/>
          <a:lstStyle/>
          <a:p>
            <a:r>
              <a:rPr lang="vi-VN" b="1" dirty="0">
                <a:latin typeface="+mn-lt"/>
              </a:rPr>
              <a:t>2) Tổng quan quá trình thực hiện</a:t>
            </a:r>
          </a:p>
        </p:txBody>
      </p:sp>
      <p:sp>
        <p:nvSpPr>
          <p:cNvPr id="3" name="Content Placeholder 2">
            <a:extLst>
              <a:ext uri="{FF2B5EF4-FFF2-40B4-BE49-F238E27FC236}">
                <a16:creationId xmlns:a16="http://schemas.microsoft.com/office/drawing/2014/main" id="{605CE26F-4ACB-0B48-184B-C7962997CAF6}"/>
              </a:ext>
            </a:extLst>
          </p:cNvPr>
          <p:cNvSpPr>
            <a:spLocks noGrp="1"/>
          </p:cNvSpPr>
          <p:nvPr>
            <p:ph idx="1"/>
          </p:nvPr>
        </p:nvSpPr>
        <p:spPr>
          <a:xfrm>
            <a:off x="751115" y="1937657"/>
            <a:ext cx="10482943" cy="4577923"/>
          </a:xfrm>
        </p:spPr>
        <p:txBody>
          <a:bodyPr>
            <a:normAutofit fontScale="92500" lnSpcReduction="20000"/>
          </a:bodyPr>
          <a:lstStyle/>
          <a:p>
            <a:pPr marL="685800" marR="0">
              <a:lnSpc>
                <a:spcPct val="107000"/>
              </a:lnSpc>
              <a:spcBef>
                <a:spcPts val="0"/>
              </a:spcBef>
              <a:spcAft>
                <a:spcPts val="0"/>
              </a:spcAft>
            </a:pPr>
            <a:r>
              <a:rPr lang="vi-VN" sz="3000" kern="100" dirty="0">
                <a:effectLst/>
                <a:latin typeface="Arial" panose="020B0604020202020204" pitchFamily="34" charset="0"/>
                <a:ea typeface="Arial" panose="020B0604020202020204" pitchFamily="34" charset="0"/>
                <a:cs typeface="Times New Roman" panose="02020603050405020304" pitchFamily="18" charset="0"/>
              </a:rPr>
              <a:t>B1: Set up các giá trị cơ bản: tâm đường tròn, bán kính, khoảng di chuyển dx dy (1px) tương ứng hướng di chuyển, $a0 chứa thời gian sleep. </a:t>
            </a:r>
          </a:p>
          <a:p>
            <a:pPr marL="457200" marR="0" indent="0">
              <a:lnSpc>
                <a:spcPct val="107000"/>
              </a:lnSpc>
              <a:spcBef>
                <a:spcPts val="0"/>
              </a:spcBef>
              <a:spcAft>
                <a:spcPts val="0"/>
              </a:spcAft>
              <a:buNone/>
            </a:pPr>
            <a:r>
              <a:rPr lang="vi-VN" sz="3000" kern="100" dirty="0">
                <a:effectLst/>
                <a:latin typeface="Arial" panose="020B0604020202020204" pitchFamily="34" charset="0"/>
                <a:ea typeface="Arial" panose="020B0604020202020204" pitchFamily="34" charset="0"/>
                <a:cs typeface="Times New Roman" panose="02020603050405020304" pitchFamily="18" charset="0"/>
              </a:rPr>
              <a:t> </a:t>
            </a:r>
          </a:p>
          <a:p>
            <a:pPr marL="685800" marR="0">
              <a:lnSpc>
                <a:spcPct val="107000"/>
              </a:lnSpc>
              <a:spcBef>
                <a:spcPts val="0"/>
              </a:spcBef>
              <a:spcAft>
                <a:spcPts val="0"/>
              </a:spcAft>
            </a:pPr>
            <a:r>
              <a:rPr lang="vi-VN" sz="3000" kern="100" dirty="0">
                <a:effectLst/>
                <a:latin typeface="Arial" panose="020B0604020202020204" pitchFamily="34" charset="0"/>
                <a:ea typeface="Arial" panose="020B0604020202020204" pitchFamily="34" charset="0"/>
                <a:cs typeface="Times New Roman" panose="02020603050405020304" pitchFamily="18" charset="0"/>
              </a:rPr>
              <a:t>B2: Tính toán ra các điểm để tạo đường tròn ( tính toán vị trí điểm với hệ quy chiếu là so với tâm hình tròn), rồi lưu tất cả các điểm này vào 1 mảng.</a:t>
            </a:r>
          </a:p>
          <a:p>
            <a:pPr marL="685800" marR="0">
              <a:lnSpc>
                <a:spcPct val="107000"/>
              </a:lnSpc>
              <a:spcBef>
                <a:spcPts val="0"/>
              </a:spcBef>
              <a:spcAft>
                <a:spcPts val="0"/>
              </a:spcAft>
            </a:pPr>
            <a:endParaRPr lang="vi-VN" sz="3000" kern="100" dirty="0">
              <a:effectLst/>
              <a:latin typeface="Arial" panose="020B0604020202020204" pitchFamily="34" charset="0"/>
              <a:ea typeface="Arial" panose="020B0604020202020204" pitchFamily="34" charset="0"/>
              <a:cs typeface="Times New Roman" panose="02020603050405020304" pitchFamily="18" charset="0"/>
            </a:endParaRPr>
          </a:p>
          <a:p>
            <a:pPr marL="685800" marR="0">
              <a:lnSpc>
                <a:spcPct val="107000"/>
              </a:lnSpc>
              <a:spcBef>
                <a:spcPts val="0"/>
              </a:spcBef>
              <a:spcAft>
                <a:spcPts val="0"/>
              </a:spcAft>
            </a:pPr>
            <a:r>
              <a:rPr lang="vi-VN" sz="3000" kern="100" dirty="0">
                <a:effectLst/>
                <a:latin typeface="Arial" panose="020B0604020202020204" pitchFamily="34" charset="0"/>
                <a:ea typeface="Arial" panose="020B0604020202020204" pitchFamily="34" charset="0"/>
                <a:cs typeface="Times New Roman" panose="02020603050405020304" pitchFamily="18" charset="0"/>
              </a:rPr>
              <a:t>B3: Đọc từ input và kiểm tra xem có đổi hướng /hay tăng tốc độ không. Nếu không có thì tức là vẫn di chuyển như cũ, tiến hành việc kiểm tra chạm cạnh.</a:t>
            </a:r>
          </a:p>
          <a:p>
            <a:pPr marL="685800" marR="0">
              <a:lnSpc>
                <a:spcPct val="107000"/>
              </a:lnSpc>
              <a:spcBef>
                <a:spcPts val="0"/>
              </a:spcBef>
              <a:spcAft>
                <a:spcPts val="0"/>
              </a:spcAft>
            </a:pP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endParaRPr lang="vi-VN" dirty="0"/>
          </a:p>
        </p:txBody>
      </p:sp>
    </p:spTree>
    <p:extLst>
      <p:ext uri="{BB962C8B-B14F-4D97-AF65-F5344CB8AC3E}">
        <p14:creationId xmlns:p14="http://schemas.microsoft.com/office/powerpoint/2010/main" val="2055147973"/>
      </p:ext>
    </p:extLst>
  </p:cSld>
  <p:clrMapOvr>
    <a:masterClrMapping/>
  </p:clrMapOvr>
  <p:transition spd="slow">
    <p:wip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311</TotalTime>
  <Words>2124</Words>
  <Application>Microsoft Office PowerPoint</Application>
  <PresentationFormat>Widescreen</PresentationFormat>
  <Paragraphs>128</Paragraphs>
  <Slides>22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Arial</vt:lpstr>
      <vt:lpstr>Calibri</vt:lpstr>
      <vt:lpstr>Gill Sans MT</vt:lpstr>
      <vt:lpstr>Times New Roman</vt:lpstr>
      <vt:lpstr>Gallery</vt:lpstr>
      <vt:lpstr>BÁO CÁO BÀI TẬP PROJECT CUỐI KÌ</vt:lpstr>
      <vt:lpstr>Chủ đề 1:  Curiosity  Marsbot</vt:lpstr>
      <vt:lpstr>2. Phân tích bài toán</vt:lpstr>
      <vt:lpstr>3. Quá trình thực hiện:</vt:lpstr>
      <vt:lpstr>4. Các hàm thực hiện :</vt:lpstr>
      <vt:lpstr>PowerPoint Presentation</vt:lpstr>
      <vt:lpstr>Project 2: bitmap</vt:lpstr>
      <vt:lpstr>1) Yêu cầu bài toán</vt:lpstr>
      <vt:lpstr>2) Tổng quan quá trình thực hiện</vt:lpstr>
      <vt:lpstr>2) Tổng quan quá trình thực hiện</vt:lpstr>
      <vt:lpstr>3) Chi tiết các quá trình  phần 1: setup TÂM HÌNH TRÒN </vt:lpstr>
      <vt:lpstr>3) Chi tiết các quá trình  phần 2:Tính toán vị trí tương đối các điểm để tạo nên hình tròn </vt:lpstr>
      <vt:lpstr>3) Chi tiết các quá trình  phần 2:Tính toán vị trí tương đối các điểm để tạo nên hình tròn </vt:lpstr>
      <vt:lpstr>3) Chi tiết các quá trình  phần 2:Tính toán vị trí tương đối các điểm để tạo nên hình tròn </vt:lpstr>
      <vt:lpstr>3) Chi tiết các quá trình  phần 2:Tính toán vị trí tương đối các điểm để tạo nên hình tròn </vt:lpstr>
      <vt:lpstr>3) Chi tiết các quá trình  phần 2:Tính toán vị trí tương đối các điểm để tạo nên hình tròn </vt:lpstr>
      <vt:lpstr>3) Chi tiết các quá trình Phần 3: Kiểm tra di chuyển, tăng tốc độ: </vt:lpstr>
      <vt:lpstr>3) Chi tiết các quá trình phần 4: Kiểm tra chạm cạnh</vt:lpstr>
      <vt:lpstr>3) Chi tiết các quá trình Phần 5: Xóa hình cũ, vẽ hình tròn mới  </vt:lpstr>
      <vt:lpstr>3) Chi tiết các quá trinh Phần 6: Lặp lại liên tục từ bước 3</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bitmap</dc:title>
  <dc:creator>Long Nguyen</dc:creator>
  <cp:lastModifiedBy>Duong Duc Hieu 20225624</cp:lastModifiedBy>
  <cp:revision>14</cp:revision>
  <dcterms:created xsi:type="dcterms:W3CDTF">2024-05-23T08:59:28Z</dcterms:created>
  <dcterms:modified xsi:type="dcterms:W3CDTF">2024-05-24T04:02:47Z</dcterms:modified>
</cp:coreProperties>
</file>