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C05D11-81C4-4C84-A7C9-929C15F2CB27}">
  <a:tblStyle styleId="{90C05D11-81C4-4C84-A7C9-929C15F2CB2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67"/>
    <p:restoredTop sz="94669"/>
  </p:normalViewPr>
  <p:slideViewPr>
    <p:cSldViewPr snapToGrid="0">
      <p:cViewPr varScale="1">
        <p:scale>
          <a:sx n="117" d="100"/>
          <a:sy n="117" d="100"/>
        </p:scale>
        <p:origin x="176" y="7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455395c9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455395c9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6139be6a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d6139be6a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2300"/>
              </a:spcAft>
              <a:buNone/>
            </a:pPr>
            <a:endParaRPr sz="10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aphicFrame>
        <p:nvGraphicFramePr>
          <p:cNvPr id="54" name="Google Shape;54;p13"/>
          <p:cNvGraphicFramePr/>
          <p:nvPr>
            <p:extLst>
              <p:ext uri="{D42A27DB-BD31-4B8C-83A1-F6EECF244321}">
                <p14:modId xmlns:p14="http://schemas.microsoft.com/office/powerpoint/2010/main" val="3579713236"/>
              </p:ext>
            </p:extLst>
          </p:nvPr>
        </p:nvGraphicFramePr>
        <p:xfrm>
          <a:off x="157113" y="550375"/>
          <a:ext cx="8804550" cy="3989750"/>
        </p:xfrm>
        <a:graphic>
          <a:graphicData uri="http://schemas.openxmlformats.org/drawingml/2006/table">
            <a:tbl>
              <a:tblPr>
                <a:noFill/>
                <a:tableStyleId>{90C05D11-81C4-4C84-A7C9-929C15F2CB27}</a:tableStyleId>
              </a:tblPr>
              <a:tblGrid>
                <a:gridCol w="2045925">
                  <a:extLst>
                    <a:ext uri="{9D8B030D-6E8A-4147-A177-3AD203B41FA5}">
                      <a16:colId xmlns:a16="http://schemas.microsoft.com/office/drawing/2014/main" val="20000"/>
                    </a:ext>
                  </a:extLst>
                </a:gridCol>
                <a:gridCol w="1969425">
                  <a:extLst>
                    <a:ext uri="{9D8B030D-6E8A-4147-A177-3AD203B41FA5}">
                      <a16:colId xmlns:a16="http://schemas.microsoft.com/office/drawing/2014/main" val="20001"/>
                    </a:ext>
                  </a:extLst>
                </a:gridCol>
                <a:gridCol w="713200">
                  <a:extLst>
                    <a:ext uri="{9D8B030D-6E8A-4147-A177-3AD203B41FA5}">
                      <a16:colId xmlns:a16="http://schemas.microsoft.com/office/drawing/2014/main" val="20002"/>
                    </a:ext>
                  </a:extLst>
                </a:gridCol>
                <a:gridCol w="721500">
                  <a:extLst>
                    <a:ext uri="{9D8B030D-6E8A-4147-A177-3AD203B41FA5}">
                      <a16:colId xmlns:a16="http://schemas.microsoft.com/office/drawing/2014/main" val="20003"/>
                    </a:ext>
                  </a:extLst>
                </a:gridCol>
                <a:gridCol w="3354500">
                  <a:extLst>
                    <a:ext uri="{9D8B030D-6E8A-4147-A177-3AD203B41FA5}">
                      <a16:colId xmlns:a16="http://schemas.microsoft.com/office/drawing/2014/main" val="20004"/>
                    </a:ext>
                  </a:extLst>
                </a:gridCol>
              </a:tblGrid>
              <a:tr h="260275">
                <a:tc>
                  <a:txBody>
                    <a:bodyPr/>
                    <a:lstStyle/>
                    <a:p>
                      <a:pPr marL="0" lvl="0" indent="0" algn="ctr" rtl="0">
                        <a:spcBef>
                          <a:spcPts val="0"/>
                        </a:spcBef>
                        <a:spcAft>
                          <a:spcPts val="0"/>
                        </a:spcAft>
                        <a:buNone/>
                      </a:pPr>
                      <a:r>
                        <a:rPr lang="en" sz="800" b="1" dirty="0">
                          <a:solidFill>
                            <a:srgbClr val="666666"/>
                          </a:solidFill>
                        </a:rPr>
                        <a:t>Stakeholder</a:t>
                      </a:r>
                      <a:endParaRPr sz="800" b="1" dirty="0">
                        <a:solidFill>
                          <a:srgbClr val="666666"/>
                        </a:solidFill>
                      </a:endParaRPr>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800" b="1">
                          <a:solidFill>
                            <a:srgbClr val="666666"/>
                          </a:solidFill>
                        </a:rPr>
                        <a:t>Role </a:t>
                      </a:r>
                      <a:endParaRPr sz="800" b="1">
                        <a:solidFill>
                          <a:srgbClr val="666666"/>
                        </a:solidFill>
                      </a:endParaRPr>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800" b="1">
                          <a:solidFill>
                            <a:srgbClr val="666666"/>
                          </a:solidFill>
                        </a:rPr>
                        <a:t>Power (H/M/L)</a:t>
                      </a:r>
                      <a:endParaRPr sz="800" b="1">
                        <a:solidFill>
                          <a:srgbClr val="666666"/>
                        </a:solidFill>
                      </a:endParaRPr>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800" b="1">
                          <a:solidFill>
                            <a:srgbClr val="666666"/>
                          </a:solidFill>
                        </a:rPr>
                        <a:t>Interest (H/M/L)</a:t>
                      </a:r>
                      <a:endParaRPr sz="800" b="1">
                        <a:solidFill>
                          <a:srgbClr val="666666"/>
                        </a:solidFill>
                      </a:endParaRPr>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800" b="1">
                          <a:solidFill>
                            <a:srgbClr val="666666"/>
                          </a:solidFill>
                        </a:rPr>
                        <a:t>Notes</a:t>
                      </a:r>
                      <a:endParaRPr sz="800" b="1">
                        <a:solidFill>
                          <a:srgbClr val="666666"/>
                        </a:solidFill>
                      </a:endParaRPr>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0"/>
                  </a:ext>
                </a:extLst>
              </a:tr>
              <a:tr h="325675">
                <a:tc>
                  <a:txBody>
                    <a:bodyPr/>
                    <a:lstStyle/>
                    <a:p>
                      <a:pPr marL="0" lvl="0" indent="0" algn="l" rtl="0">
                        <a:spcBef>
                          <a:spcPts val="0"/>
                        </a:spcBef>
                        <a:spcAft>
                          <a:spcPts val="0"/>
                        </a:spcAft>
                        <a:buNone/>
                      </a:pPr>
                      <a:r>
                        <a:rPr lang="en-AU" sz="400" dirty="0">
                          <a:solidFill>
                            <a:srgbClr val="666666"/>
                          </a:solidFill>
                        </a:rPr>
                        <a:t>Owner (Omar Mubarak)</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AU" sz="400" dirty="0">
                          <a:solidFill>
                            <a:srgbClr val="666666"/>
                          </a:solidFill>
                        </a:rPr>
                        <a:t>Project Sponsor</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AU" sz="400" dirty="0">
                          <a:solidFill>
                            <a:srgbClr val="666666"/>
                          </a:solidFill>
                        </a:rPr>
                        <a:t>H</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AU" sz="400" dirty="0">
                          <a:solidFill>
                            <a:srgbClr val="666666"/>
                          </a:solidFill>
                        </a:rPr>
                        <a:t>M</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AU" sz="400" dirty="0">
                          <a:solidFill>
                            <a:srgbClr val="666666"/>
                          </a:solidFill>
                        </a:rPr>
                        <a:t>Omar is the owner and CEO of Sauce &amp; Spoon and he is the most senior stakeholder. Therefore, he has a High power for the project.</a:t>
                      </a:r>
                    </a:p>
                    <a:p>
                      <a:pPr marL="0" lvl="0" indent="0" algn="ctr" rtl="0">
                        <a:spcBef>
                          <a:spcPts val="0"/>
                        </a:spcBef>
                        <a:spcAft>
                          <a:spcPts val="0"/>
                        </a:spcAft>
                        <a:buNone/>
                      </a:pPr>
                      <a:r>
                        <a:rPr lang="en-AU" sz="400" dirty="0">
                          <a:solidFill>
                            <a:srgbClr val="666666"/>
                          </a:solidFill>
                        </a:rPr>
                        <a:t>Omar is responsible for the overall direction, profitability, and reputation of the restaurant group. However, he is not typically involved with day-to-day operations. Therefore, he has a Middle interest for the project. </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1"/>
                  </a:ext>
                </a:extLst>
              </a:tr>
              <a:tr h="325675">
                <a:tc>
                  <a:txBody>
                    <a:bodyPr/>
                    <a:lstStyle/>
                    <a:p>
                      <a:pPr marL="0" lvl="0" indent="0" algn="l" rtl="0">
                        <a:spcBef>
                          <a:spcPts val="0"/>
                        </a:spcBef>
                        <a:spcAft>
                          <a:spcPts val="0"/>
                        </a:spcAft>
                        <a:buNone/>
                      </a:pPr>
                      <a:r>
                        <a:rPr lang="en-AU" sz="400" dirty="0">
                          <a:solidFill>
                            <a:srgbClr val="666666"/>
                          </a:solidFill>
                        </a:rPr>
                        <a:t>Project Manager (Peta Tsosie)</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AU" sz="400" dirty="0">
                          <a:solidFill>
                            <a:srgbClr val="666666"/>
                          </a:solidFill>
                        </a:rPr>
                        <a:t>Project Lead</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AU" sz="400" dirty="0">
                          <a:solidFill>
                            <a:srgbClr val="666666"/>
                          </a:solidFill>
                        </a:rPr>
                        <a:t>H</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AU" sz="400" dirty="0">
                          <a:solidFill>
                            <a:srgbClr val="666666"/>
                          </a:solidFill>
                        </a:rPr>
                        <a:t>H</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AU" sz="400" dirty="0">
                          <a:solidFill>
                            <a:srgbClr val="666666"/>
                          </a:solidFill>
                        </a:rPr>
                        <a:t>Peta is Project manager of the project who are responsible for the whole project. Therefore, she has a High power for the project. </a:t>
                      </a:r>
                    </a:p>
                    <a:p>
                      <a:pPr marL="0" lvl="0" indent="0" algn="ctr" rtl="0">
                        <a:spcBef>
                          <a:spcPts val="0"/>
                        </a:spcBef>
                        <a:spcAft>
                          <a:spcPts val="0"/>
                        </a:spcAft>
                        <a:buNone/>
                      </a:pPr>
                      <a:r>
                        <a:rPr lang="en-AU" sz="400" dirty="0">
                          <a:solidFill>
                            <a:srgbClr val="666666"/>
                          </a:solidFill>
                        </a:rPr>
                        <a:t>Peta is the project Manager for the project. The successful for the project will directly </a:t>
                      </a: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2"/>
                  </a:ext>
                </a:extLst>
              </a:tr>
              <a:tr h="325675">
                <a:tc>
                  <a:txBody>
                    <a:bodyPr/>
                    <a:lstStyle/>
                    <a:p>
                      <a:pPr marL="0" lvl="0" indent="0" algn="l" rtl="0">
                        <a:spcBef>
                          <a:spcPts val="0"/>
                        </a:spcBef>
                        <a:spcAft>
                          <a:spcPts val="0"/>
                        </a:spcAft>
                        <a:buNone/>
                      </a:pPr>
                      <a:r>
                        <a:rPr lang="en-AU" sz="400" dirty="0">
                          <a:solidFill>
                            <a:srgbClr val="666666"/>
                          </a:solidFill>
                        </a:rPr>
                        <a:t>Director of Operations (Deanna Coleman)</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AU" sz="400" dirty="0">
                          <a:solidFill>
                            <a:srgbClr val="666666"/>
                          </a:solidFill>
                        </a:rPr>
                        <a:t>Team Members</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AU" sz="400" dirty="0">
                          <a:solidFill>
                            <a:srgbClr val="666666"/>
                          </a:solidFill>
                        </a:rPr>
                        <a:t>H</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AU" sz="400" dirty="0">
                          <a:solidFill>
                            <a:srgbClr val="666666"/>
                          </a:solidFill>
                        </a:rPr>
                        <a:t>H</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AU" sz="400" dirty="0">
                          <a:solidFill>
                            <a:srgbClr val="666666"/>
                          </a:solidFill>
                        </a:rPr>
                        <a:t>Deanna oversees the restaurant managers and works with them on interviewing, hiring, and training new employees. Therefore, she has High power for the project. </a:t>
                      </a:r>
                    </a:p>
                    <a:p>
                      <a:pPr marL="0" lvl="0" indent="0" algn="ctr" rtl="0">
                        <a:spcBef>
                          <a:spcPts val="0"/>
                        </a:spcBef>
                        <a:spcAft>
                          <a:spcPts val="0"/>
                        </a:spcAft>
                        <a:buNone/>
                      </a:pPr>
                      <a:r>
                        <a:rPr lang="en-AU" sz="400" dirty="0">
                          <a:solidFill>
                            <a:srgbClr val="666666"/>
                          </a:solidFill>
                        </a:rPr>
                        <a:t>Deanna leads the vision for Sauce &amp; Spoon initiatives and has high expectations for excellence. Therefore, she has a High interest for the project. </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3"/>
                  </a:ext>
                </a:extLst>
              </a:tr>
              <a:tr h="325675">
                <a:tc>
                  <a:txBody>
                    <a:bodyPr/>
                    <a:lstStyle/>
                    <a:p>
                      <a:pPr marL="0" lvl="0" indent="0" algn="l" rtl="0">
                        <a:spcBef>
                          <a:spcPts val="0"/>
                        </a:spcBef>
                        <a:spcAft>
                          <a:spcPts val="0"/>
                        </a:spcAft>
                        <a:buNone/>
                      </a:pPr>
                      <a:r>
                        <a:rPr lang="en-AU" sz="400" dirty="0">
                          <a:solidFill>
                            <a:srgbClr val="666666"/>
                          </a:solidFill>
                        </a:rPr>
                        <a:t>Executive Chef (Carter Ward)</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AU" sz="400" dirty="0">
                          <a:solidFill>
                            <a:srgbClr val="666666"/>
                          </a:solidFill>
                        </a:rPr>
                        <a:t>Team Members</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AU" sz="400" dirty="0">
                          <a:solidFill>
                            <a:srgbClr val="666666"/>
                          </a:solidFill>
                        </a:rPr>
                        <a:t>M</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AU" sz="400" dirty="0">
                          <a:solidFill>
                            <a:srgbClr val="666666"/>
                          </a:solidFill>
                        </a:rPr>
                        <a:t>H</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AU" sz="400" dirty="0">
                          <a:solidFill>
                            <a:srgbClr val="666666"/>
                          </a:solidFill>
                        </a:rPr>
                        <a:t>Cater Carter is the visionary and has the final say on all menu choices. However, the visionary and the final say is refer to the menu only rather than the project or the operation. Therefore, he has a Middle Power for the project.</a:t>
                      </a:r>
                    </a:p>
                    <a:p>
                      <a:pPr marL="0" lvl="0" indent="0" algn="ctr" rtl="0">
                        <a:spcBef>
                          <a:spcPts val="0"/>
                        </a:spcBef>
                        <a:spcAft>
                          <a:spcPts val="0"/>
                        </a:spcAft>
                        <a:buNone/>
                      </a:pPr>
                      <a:r>
                        <a:rPr lang="en-AU" sz="400" dirty="0">
                          <a:solidFill>
                            <a:srgbClr val="666666"/>
                          </a:solidFill>
                        </a:rPr>
                        <a:t>Carter is understandably very protective of his kitchen staff. So, he will be very interest for the project outcome. Therefore, he has a High interest for the project. </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4"/>
                  </a:ext>
                </a:extLst>
              </a:tr>
              <a:tr h="325675">
                <a:tc>
                  <a:txBody>
                    <a:bodyPr/>
                    <a:lstStyle/>
                    <a:p>
                      <a:pPr marL="0" lvl="0" indent="0" algn="l" rtl="0">
                        <a:spcBef>
                          <a:spcPts val="0"/>
                        </a:spcBef>
                        <a:spcAft>
                          <a:spcPts val="0"/>
                        </a:spcAft>
                        <a:buNone/>
                      </a:pPr>
                      <a:r>
                        <a:rPr lang="en-AU" sz="400" dirty="0">
                          <a:solidFill>
                            <a:srgbClr val="666666"/>
                          </a:solidFill>
                        </a:rPr>
                        <a:t>General Manager (North location) (Gilly Tyson)</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AU" sz="400" dirty="0">
                          <a:solidFill>
                            <a:srgbClr val="666666"/>
                          </a:solidFill>
                        </a:rPr>
                        <a:t>Team Members</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AU" sz="400" dirty="0">
                          <a:solidFill>
                            <a:srgbClr val="666666"/>
                          </a:solidFill>
                        </a:rPr>
                        <a:t>L</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AU" sz="400" dirty="0">
                          <a:solidFill>
                            <a:srgbClr val="666666"/>
                          </a:solidFill>
                        </a:rPr>
                        <a:t>H</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AU" sz="400" dirty="0">
                          <a:solidFill>
                            <a:srgbClr val="666666"/>
                          </a:solidFill>
                        </a:rPr>
                        <a:t> Gilly Tyson is responsible for hiring and training the North location restaurant staff, ordering all the restaurant’s supplies, and talking to customers to ensure that they are happy with their service. So, she is only responsible for implement the project decision instead of making the decision. Therefore, she has a Low power for the project.</a:t>
                      </a:r>
                    </a:p>
                    <a:p>
                      <a:pPr marL="0" lvl="0" indent="0" algn="ctr" rtl="0">
                        <a:spcBef>
                          <a:spcPts val="0"/>
                        </a:spcBef>
                        <a:spcAft>
                          <a:spcPts val="0"/>
                        </a:spcAft>
                        <a:buNone/>
                      </a:pPr>
                      <a:r>
                        <a:rPr lang="en-AU" sz="400" dirty="0">
                          <a:solidFill>
                            <a:srgbClr val="666666"/>
                          </a:solidFill>
                        </a:rPr>
                        <a:t>Gilly has been in the restaurant business for her whole career, starting as a waitress. So, she will be very interest with project successful. Therefore, she has a High interest for the project.</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5"/>
                  </a:ext>
                </a:extLst>
              </a:tr>
              <a:tr h="325675">
                <a:tc>
                  <a:txBody>
                    <a:bodyPr/>
                    <a:lstStyle/>
                    <a:p>
                      <a:pPr marL="0" lvl="0" indent="0" algn="l" rtl="0">
                        <a:spcBef>
                          <a:spcPts val="0"/>
                        </a:spcBef>
                        <a:spcAft>
                          <a:spcPts val="0"/>
                        </a:spcAft>
                        <a:buNone/>
                      </a:pPr>
                      <a:r>
                        <a:rPr lang="en-AU" sz="400" dirty="0">
                          <a:solidFill>
                            <a:srgbClr val="666666"/>
                          </a:solidFill>
                        </a:rPr>
                        <a:t>General Manager (Downtown location) (Alex Schmidt)</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AU" sz="400" dirty="0">
                          <a:solidFill>
                            <a:srgbClr val="666666"/>
                          </a:solidFill>
                        </a:rPr>
                        <a:t>Team Members</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AU" sz="400" dirty="0">
                          <a:solidFill>
                            <a:srgbClr val="666666"/>
                          </a:solidFill>
                        </a:rPr>
                        <a:t>L</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AU" sz="400" dirty="0">
                          <a:solidFill>
                            <a:srgbClr val="666666"/>
                          </a:solidFill>
                        </a:rPr>
                        <a:t>L</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AU" sz="400" dirty="0">
                          <a:solidFill>
                            <a:srgbClr val="666666"/>
                          </a:solidFill>
                        </a:rPr>
                        <a:t>Alex is responsible for hiring and training the Downtown location restaurant staff, ordering all the restaurant’s supplies, and talking to customers to ensure that they are happy with their service. So, he is only responsible for implement the project decision instead of making the decision. Therefore, he has a Low power for the project.</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AU" sz="400" dirty="0">
                          <a:solidFill>
                            <a:srgbClr val="666666"/>
                          </a:solidFill>
                        </a:rPr>
                        <a:t>Alex is somewhat new to the role. So he might not has a high interest for the project much. Therefore, he has a Low interest for the project.</a:t>
                      </a: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6"/>
                  </a:ext>
                </a:extLst>
              </a:tr>
              <a:tr h="325675">
                <a:tc>
                  <a:txBody>
                    <a:bodyPr/>
                    <a:lstStyle/>
                    <a:p>
                      <a:pPr marL="0" lvl="0" indent="0" algn="l" rtl="0">
                        <a:spcBef>
                          <a:spcPts val="0"/>
                        </a:spcBef>
                        <a:spcAft>
                          <a:spcPts val="0"/>
                        </a:spcAft>
                        <a:buNone/>
                      </a:pPr>
                      <a:r>
                        <a:rPr lang="en-AU" sz="400" dirty="0">
                          <a:solidFill>
                            <a:srgbClr val="666666"/>
                          </a:solidFill>
                        </a:rPr>
                        <a:t>General Manager (Waterfront) (Nia Williams)</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AU" sz="400" dirty="0">
                          <a:solidFill>
                            <a:srgbClr val="666666"/>
                          </a:solidFill>
                        </a:rPr>
                        <a:t>Team Members</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AU" sz="400" dirty="0">
                          <a:solidFill>
                            <a:srgbClr val="666666"/>
                          </a:solidFill>
                        </a:rPr>
                        <a:t>L</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AU" sz="400" dirty="0">
                          <a:solidFill>
                            <a:srgbClr val="666666"/>
                          </a:solidFill>
                        </a:rPr>
                        <a:t>H</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AU" sz="400" dirty="0">
                          <a:solidFill>
                            <a:srgbClr val="666666"/>
                          </a:solidFill>
                        </a:rPr>
                        <a:t>Nia is responsible for hiring and training the Waterfront location restaurant staff, ordering all the restaurant’s supplies, and talking to customers to ensure that they are happy with their service. So, she is only responsible for implement the project decision instead of making the decision. Therefore, she has a Low power for the project.</a:t>
                      </a:r>
                    </a:p>
                    <a:p>
                      <a:pPr marL="0" lvl="0" indent="0" algn="ctr" rtl="0">
                        <a:spcBef>
                          <a:spcPts val="0"/>
                        </a:spcBef>
                        <a:spcAft>
                          <a:spcPts val="0"/>
                        </a:spcAft>
                        <a:buNone/>
                      </a:pPr>
                      <a:r>
                        <a:rPr lang="en-AU" sz="400" dirty="0">
                          <a:solidFill>
                            <a:srgbClr val="666666"/>
                          </a:solidFill>
                        </a:rPr>
                        <a:t>Nia is passionate about the restaurant industry and works hard to support her staff and the overall success of the company. Therefore, she has a High interest for the project.</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7"/>
                  </a:ext>
                </a:extLst>
              </a:tr>
              <a:tr h="325675">
                <a:tc>
                  <a:txBody>
                    <a:bodyPr/>
                    <a:lstStyle/>
                    <a:p>
                      <a:pPr marL="0" lvl="0" indent="0" algn="l" rtl="0">
                        <a:spcBef>
                          <a:spcPts val="0"/>
                        </a:spcBef>
                        <a:spcAft>
                          <a:spcPts val="0"/>
                        </a:spcAft>
                        <a:buNone/>
                      </a:pPr>
                      <a:r>
                        <a:rPr lang="en-AU" sz="400" dirty="0">
                          <a:solidFill>
                            <a:srgbClr val="666666"/>
                          </a:solidFill>
                        </a:rPr>
                        <a:t>Kitchen Manager (North location) (Zane Dutchman)</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AU" sz="400" dirty="0">
                          <a:solidFill>
                            <a:srgbClr val="666666"/>
                          </a:solidFill>
                        </a:rPr>
                        <a:t>Team Members</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AU" sz="400" dirty="0">
                          <a:solidFill>
                            <a:srgbClr val="666666"/>
                          </a:solidFill>
                        </a:rPr>
                        <a:t>M</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AU" sz="400" dirty="0">
                          <a:solidFill>
                            <a:srgbClr val="666666"/>
                          </a:solidFill>
                        </a:rPr>
                        <a:t>M</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AU" sz="400" dirty="0">
                          <a:solidFill>
                            <a:srgbClr val="666666"/>
                          </a:solidFill>
                        </a:rPr>
                        <a:t>Zane is responsible for overseeing the day-to-day back of house operations and administrative tasks at the North location. They are also responsible for controlling costs and managing </a:t>
                      </a:r>
                      <a:r>
                        <a:rPr lang="en-AU" sz="400" dirty="0" err="1">
                          <a:solidFill>
                            <a:srgbClr val="666666"/>
                          </a:solidFill>
                        </a:rPr>
                        <a:t>labor</a:t>
                      </a:r>
                      <a:r>
                        <a:rPr lang="en-AU" sz="400" dirty="0">
                          <a:solidFill>
                            <a:srgbClr val="666666"/>
                          </a:solidFill>
                        </a:rPr>
                        <a:t>. So, he has the power to manage the cost and </a:t>
                      </a:r>
                      <a:r>
                        <a:rPr lang="en-AU" sz="400" dirty="0" err="1">
                          <a:solidFill>
                            <a:srgbClr val="666666"/>
                          </a:solidFill>
                        </a:rPr>
                        <a:t>labor</a:t>
                      </a:r>
                      <a:r>
                        <a:rPr lang="en-AU" sz="400" dirty="0">
                          <a:solidFill>
                            <a:srgbClr val="666666"/>
                          </a:solidFill>
                        </a:rPr>
                        <a:t>. However, he doesn’t have the power to make decision for the project. Therefore, he has a Mid power for the project. </a:t>
                      </a:r>
                    </a:p>
                    <a:p>
                      <a:pPr marL="0" lvl="0" indent="0" algn="ctr" rtl="0">
                        <a:spcBef>
                          <a:spcPts val="0"/>
                        </a:spcBef>
                        <a:spcAft>
                          <a:spcPts val="0"/>
                        </a:spcAft>
                        <a:buNone/>
                      </a:pPr>
                      <a:r>
                        <a:rPr lang="en-AU" sz="400" dirty="0">
                          <a:solidFill>
                            <a:srgbClr val="666666"/>
                          </a:solidFill>
                        </a:rPr>
                        <a:t>Zane is excited for the opportunity, but are still learning the ropes—mostly from Larissa. Therefore, he has a middle interest for the project outcome. </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8"/>
                  </a:ext>
                </a:extLst>
              </a:tr>
              <a:tr h="325675">
                <a:tc>
                  <a:txBody>
                    <a:bodyPr/>
                    <a:lstStyle/>
                    <a:p>
                      <a:pPr marL="0" lvl="0" indent="0" algn="l" rtl="0">
                        <a:spcBef>
                          <a:spcPts val="0"/>
                        </a:spcBef>
                        <a:spcAft>
                          <a:spcPts val="0"/>
                        </a:spcAft>
                        <a:buNone/>
                      </a:pPr>
                      <a:r>
                        <a:rPr lang="en-AU" sz="400" dirty="0">
                          <a:solidFill>
                            <a:srgbClr val="666666"/>
                          </a:solidFill>
                        </a:rPr>
                        <a:t>Kitchen Manager (Downtown location) (Larissa Stein)</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AU" sz="400" dirty="0">
                          <a:solidFill>
                            <a:srgbClr val="666666"/>
                          </a:solidFill>
                        </a:rPr>
                        <a:t>Team Members</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AU" sz="400" dirty="0">
                          <a:solidFill>
                            <a:srgbClr val="666666"/>
                          </a:solidFill>
                        </a:rPr>
                        <a:t>M</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AU" sz="400" dirty="0">
                          <a:solidFill>
                            <a:srgbClr val="666666"/>
                          </a:solidFill>
                        </a:rPr>
                        <a:t>H</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AU" sz="400" dirty="0">
                          <a:solidFill>
                            <a:srgbClr val="666666"/>
                          </a:solidFill>
                        </a:rPr>
                        <a:t>Larissa is responsible for overseeing the day-to-day back of house operations and administrative tasks at the Downtown location. They are also responsible for controlling costs and managing </a:t>
                      </a:r>
                      <a:r>
                        <a:rPr lang="en-AU" sz="400" dirty="0" err="1">
                          <a:solidFill>
                            <a:srgbClr val="666666"/>
                          </a:solidFill>
                        </a:rPr>
                        <a:t>labor</a:t>
                      </a:r>
                      <a:r>
                        <a:rPr lang="en-AU" sz="400" dirty="0">
                          <a:solidFill>
                            <a:srgbClr val="666666"/>
                          </a:solidFill>
                        </a:rPr>
                        <a:t>. So, she has the power to manage the cost and </a:t>
                      </a:r>
                      <a:r>
                        <a:rPr lang="en-AU" sz="400" dirty="0" err="1">
                          <a:solidFill>
                            <a:srgbClr val="666666"/>
                          </a:solidFill>
                        </a:rPr>
                        <a:t>labor</a:t>
                      </a:r>
                      <a:r>
                        <a:rPr lang="en-AU" sz="400" dirty="0">
                          <a:solidFill>
                            <a:srgbClr val="666666"/>
                          </a:solidFill>
                        </a:rPr>
                        <a:t>. However, she doesn’t have the power to make decision for the project. Therefore, she has a Mid power for the project. </a:t>
                      </a:r>
                    </a:p>
                    <a:p>
                      <a:pPr marL="0" lvl="0" indent="0" algn="ctr" rtl="0">
                        <a:spcBef>
                          <a:spcPts val="0"/>
                        </a:spcBef>
                        <a:spcAft>
                          <a:spcPts val="0"/>
                        </a:spcAft>
                        <a:buNone/>
                      </a:pPr>
                      <a:r>
                        <a:rPr lang="en-AU" sz="400" dirty="0">
                          <a:solidFill>
                            <a:srgbClr val="666666"/>
                          </a:solidFill>
                        </a:rPr>
                        <a:t>Larissa loves the excitement of restaurant work, and keeps a close eye on operations. Therefore, she has a High interest for the project outcome.</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9"/>
                  </a:ext>
                </a:extLst>
              </a:tr>
              <a:tr h="325675">
                <a:tc>
                  <a:txBody>
                    <a:bodyPr/>
                    <a:lstStyle/>
                    <a:p>
                      <a:pPr marL="0" lvl="0" indent="0" algn="l" rtl="0">
                        <a:spcBef>
                          <a:spcPts val="0"/>
                        </a:spcBef>
                        <a:spcAft>
                          <a:spcPts val="0"/>
                        </a:spcAft>
                        <a:buNone/>
                      </a:pPr>
                      <a:r>
                        <a:rPr lang="en-AU" sz="400" dirty="0">
                          <a:solidFill>
                            <a:srgbClr val="666666"/>
                          </a:solidFill>
                        </a:rPr>
                        <a:t>Restaurant Technology Consultant (</a:t>
                      </a:r>
                      <a:r>
                        <a:rPr lang="en-AU" sz="400" dirty="0" err="1">
                          <a:solidFill>
                            <a:srgbClr val="666666"/>
                          </a:solidFill>
                        </a:rPr>
                        <a:t>Seydou</a:t>
                      </a:r>
                      <a:r>
                        <a:rPr lang="en-AU" sz="400" dirty="0">
                          <a:solidFill>
                            <a:srgbClr val="666666"/>
                          </a:solidFill>
                        </a:rPr>
                        <a:t> Diallo) </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AU" sz="400" dirty="0">
                          <a:solidFill>
                            <a:srgbClr val="666666"/>
                          </a:solidFill>
                        </a:rPr>
                        <a:t>Team Members</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AU" sz="400" dirty="0">
                          <a:solidFill>
                            <a:srgbClr val="666666"/>
                          </a:solidFill>
                        </a:rPr>
                        <a:t>H</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AU" sz="400" dirty="0">
                          <a:solidFill>
                            <a:srgbClr val="666666"/>
                          </a:solidFill>
                        </a:rPr>
                        <a:t>H</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AU" sz="400" dirty="0" err="1">
                          <a:solidFill>
                            <a:srgbClr val="666666"/>
                          </a:solidFill>
                        </a:rPr>
                        <a:t>Seydou</a:t>
                      </a:r>
                      <a:r>
                        <a:rPr lang="en-AU" sz="400" dirty="0">
                          <a:solidFill>
                            <a:srgbClr val="666666"/>
                          </a:solidFill>
                        </a:rPr>
                        <a:t> determines client needs, highlights where technology can streamline processes and improve the guest experience, and then designs and implements appropriate solutions. Therefore, he has a High power for the project. </a:t>
                      </a:r>
                    </a:p>
                    <a:p>
                      <a:pPr marL="0" lvl="0" indent="0" algn="ctr" rtl="0">
                        <a:spcBef>
                          <a:spcPts val="0"/>
                        </a:spcBef>
                        <a:spcAft>
                          <a:spcPts val="0"/>
                        </a:spcAft>
                        <a:buNone/>
                      </a:pPr>
                      <a:r>
                        <a:rPr lang="en-AU" sz="400" dirty="0">
                          <a:solidFill>
                            <a:srgbClr val="666666"/>
                          </a:solidFill>
                        </a:rPr>
                        <a:t>This is his first major project, so he’s excited to see the launch—and to prove himself to his boss. Therefore, he has High interest for the project successful. </a:t>
                      </a:r>
                      <a:endParaRPr sz="4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
        <p:nvSpPr>
          <p:cNvPr id="55" name="Google Shape;55;p13"/>
          <p:cNvSpPr txBox="1"/>
          <p:nvPr/>
        </p:nvSpPr>
        <p:spPr>
          <a:xfrm>
            <a:off x="760350" y="34341"/>
            <a:ext cx="7623300" cy="457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 b="1" dirty="0">
                <a:solidFill>
                  <a:srgbClr val="45818E"/>
                </a:solidFill>
                <a:highlight>
                  <a:srgbClr val="FFFFFF"/>
                </a:highlight>
              </a:rPr>
              <a:t>Stakeholder Analysis</a:t>
            </a:r>
            <a:endParaRPr b="1" dirty="0">
              <a:solidFill>
                <a:srgbClr val="45818E"/>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2824888" y="581998"/>
            <a:ext cx="2817600" cy="1868100"/>
          </a:xfrm>
          <a:prstGeom prst="rect">
            <a:avLst/>
          </a:prstGeom>
          <a:solidFill>
            <a:srgbClr val="F1C232"/>
          </a:solid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dirty="0">
                <a:solidFill>
                  <a:schemeClr val="lt1"/>
                </a:solidFill>
              </a:rPr>
              <a:t>Keep satisfied (high priority)</a:t>
            </a:r>
            <a:endParaRPr b="1" dirty="0">
              <a:solidFill>
                <a:schemeClr val="lt1"/>
              </a:solidFill>
            </a:endParaRPr>
          </a:p>
          <a:p>
            <a:pPr marL="0" lvl="0" indent="0" algn="l" rtl="0">
              <a:spcBef>
                <a:spcPts val="0"/>
              </a:spcBef>
              <a:spcAft>
                <a:spcPts val="0"/>
              </a:spcAft>
              <a:buNone/>
            </a:pPr>
            <a:endParaRPr b="1" dirty="0">
              <a:solidFill>
                <a:srgbClr val="FFFFFF"/>
              </a:solidFill>
            </a:endParaRPr>
          </a:p>
        </p:txBody>
      </p:sp>
      <p:sp>
        <p:nvSpPr>
          <p:cNvPr id="61" name="Google Shape;61;p14"/>
          <p:cNvSpPr txBox="1"/>
          <p:nvPr/>
        </p:nvSpPr>
        <p:spPr>
          <a:xfrm>
            <a:off x="5642483" y="581998"/>
            <a:ext cx="2817600" cy="1868100"/>
          </a:xfrm>
          <a:prstGeom prst="rect">
            <a:avLst/>
          </a:prstGeom>
          <a:solidFill>
            <a:srgbClr val="EA9999"/>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lt1"/>
                </a:solidFill>
              </a:rPr>
              <a:t>Manage closely (high effort)</a:t>
            </a:r>
            <a:endParaRPr b="1" dirty="0">
              <a:solidFill>
                <a:schemeClr val="lt1"/>
              </a:solidFill>
            </a:endParaRPr>
          </a:p>
        </p:txBody>
      </p:sp>
      <p:sp>
        <p:nvSpPr>
          <p:cNvPr id="62" name="Google Shape;62;p14"/>
          <p:cNvSpPr txBox="1"/>
          <p:nvPr/>
        </p:nvSpPr>
        <p:spPr>
          <a:xfrm>
            <a:off x="2824888" y="2450233"/>
            <a:ext cx="2817600" cy="1868100"/>
          </a:xfrm>
          <a:prstGeom prst="rect">
            <a:avLst/>
          </a:prstGeom>
          <a:solidFill>
            <a:srgbClr val="B6D7A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FFFFFF"/>
                </a:solidFill>
              </a:rPr>
              <a:t>Monitor (minimum effort)</a:t>
            </a:r>
            <a:endParaRPr b="1" dirty="0">
              <a:solidFill>
                <a:srgbClr val="FFFFFF"/>
              </a:solidFill>
            </a:endParaRPr>
          </a:p>
        </p:txBody>
      </p:sp>
      <p:sp>
        <p:nvSpPr>
          <p:cNvPr id="63" name="Google Shape;63;p14"/>
          <p:cNvSpPr txBox="1"/>
          <p:nvPr/>
        </p:nvSpPr>
        <p:spPr>
          <a:xfrm>
            <a:off x="5642483" y="2450233"/>
            <a:ext cx="2817600" cy="1868100"/>
          </a:xfrm>
          <a:prstGeom prst="rect">
            <a:avLst/>
          </a:prstGeom>
          <a:solidFill>
            <a:srgbClr val="FFE599"/>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666666"/>
                </a:solidFill>
              </a:rPr>
              <a:t>Show consideration</a:t>
            </a:r>
            <a:endParaRPr b="1" dirty="0">
              <a:solidFill>
                <a:srgbClr val="666666"/>
              </a:solidFill>
            </a:endParaRPr>
          </a:p>
        </p:txBody>
      </p:sp>
      <p:sp>
        <p:nvSpPr>
          <p:cNvPr id="64" name="Google Shape;64;p14"/>
          <p:cNvSpPr txBox="1"/>
          <p:nvPr/>
        </p:nvSpPr>
        <p:spPr>
          <a:xfrm rot="-5400000">
            <a:off x="1267475" y="2314375"/>
            <a:ext cx="1677000" cy="32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434343"/>
                </a:solidFill>
              </a:rPr>
              <a:t>Power</a:t>
            </a:r>
            <a:endParaRPr sz="1600">
              <a:solidFill>
                <a:srgbClr val="434343"/>
              </a:solidFill>
            </a:endParaRPr>
          </a:p>
        </p:txBody>
      </p:sp>
      <p:sp>
        <p:nvSpPr>
          <p:cNvPr id="65" name="Google Shape;65;p14"/>
          <p:cNvSpPr txBox="1"/>
          <p:nvPr/>
        </p:nvSpPr>
        <p:spPr>
          <a:xfrm>
            <a:off x="1553788" y="478648"/>
            <a:ext cx="1220400" cy="234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CCCCCC"/>
                </a:solidFill>
              </a:rPr>
              <a:t>high</a:t>
            </a:r>
            <a:endParaRPr>
              <a:solidFill>
                <a:srgbClr val="CCCCCC"/>
              </a:solidFill>
            </a:endParaRPr>
          </a:p>
        </p:txBody>
      </p:sp>
      <p:sp>
        <p:nvSpPr>
          <p:cNvPr id="66" name="Google Shape;66;p14"/>
          <p:cNvSpPr txBox="1"/>
          <p:nvPr/>
        </p:nvSpPr>
        <p:spPr>
          <a:xfrm>
            <a:off x="1553788" y="4084038"/>
            <a:ext cx="1220400" cy="234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CCCCCC"/>
                </a:solidFill>
              </a:rPr>
              <a:t>low</a:t>
            </a:r>
            <a:endParaRPr>
              <a:solidFill>
                <a:srgbClr val="CCCCCC"/>
              </a:solidFill>
            </a:endParaRPr>
          </a:p>
        </p:txBody>
      </p:sp>
      <p:cxnSp>
        <p:nvCxnSpPr>
          <p:cNvPr id="67" name="Google Shape;67;p14"/>
          <p:cNvCxnSpPr/>
          <p:nvPr/>
        </p:nvCxnSpPr>
        <p:spPr>
          <a:xfrm rot="10800000">
            <a:off x="2526443" y="869463"/>
            <a:ext cx="0" cy="1476600"/>
          </a:xfrm>
          <a:prstGeom prst="straightConnector1">
            <a:avLst/>
          </a:prstGeom>
          <a:noFill/>
          <a:ln w="19050" cap="flat" cmpd="sng">
            <a:solidFill>
              <a:srgbClr val="434343"/>
            </a:solidFill>
            <a:prstDash val="solid"/>
            <a:round/>
            <a:headEnd type="none" w="med" len="med"/>
            <a:tailEnd type="triangle" w="med" len="med"/>
          </a:ln>
        </p:spPr>
      </p:cxnSp>
      <p:cxnSp>
        <p:nvCxnSpPr>
          <p:cNvPr id="68" name="Google Shape;68;p14"/>
          <p:cNvCxnSpPr/>
          <p:nvPr/>
        </p:nvCxnSpPr>
        <p:spPr>
          <a:xfrm>
            <a:off x="2526443" y="2571306"/>
            <a:ext cx="0" cy="1542900"/>
          </a:xfrm>
          <a:prstGeom prst="straightConnector1">
            <a:avLst/>
          </a:prstGeom>
          <a:noFill/>
          <a:ln w="19050" cap="flat" cmpd="sng">
            <a:solidFill>
              <a:srgbClr val="434343"/>
            </a:solidFill>
            <a:prstDash val="solid"/>
            <a:round/>
            <a:headEnd type="none" w="med" len="med"/>
            <a:tailEnd type="triangle" w="med" len="med"/>
          </a:ln>
        </p:spPr>
      </p:cxnSp>
      <p:sp>
        <p:nvSpPr>
          <p:cNvPr id="69" name="Google Shape;69;p14"/>
          <p:cNvSpPr txBox="1"/>
          <p:nvPr/>
        </p:nvSpPr>
        <p:spPr>
          <a:xfrm>
            <a:off x="5164688" y="4250781"/>
            <a:ext cx="10071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med</a:t>
            </a:r>
            <a:endParaRPr>
              <a:solidFill>
                <a:srgbClr val="CCCCCC"/>
              </a:solidFill>
            </a:endParaRPr>
          </a:p>
        </p:txBody>
      </p:sp>
      <p:sp>
        <p:nvSpPr>
          <p:cNvPr id="70" name="Google Shape;70;p14"/>
          <p:cNvSpPr txBox="1"/>
          <p:nvPr/>
        </p:nvSpPr>
        <p:spPr>
          <a:xfrm>
            <a:off x="7806913" y="4254272"/>
            <a:ext cx="9243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high</a:t>
            </a:r>
            <a:endParaRPr>
              <a:solidFill>
                <a:srgbClr val="CCCCCC"/>
              </a:solidFill>
            </a:endParaRPr>
          </a:p>
        </p:txBody>
      </p:sp>
      <p:sp>
        <p:nvSpPr>
          <p:cNvPr id="71" name="Google Shape;71;p14"/>
          <p:cNvSpPr txBox="1"/>
          <p:nvPr/>
        </p:nvSpPr>
        <p:spPr>
          <a:xfrm>
            <a:off x="2526438" y="4254272"/>
            <a:ext cx="9243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low</a:t>
            </a:r>
            <a:endParaRPr>
              <a:solidFill>
                <a:srgbClr val="CCCCCC"/>
              </a:solidFill>
            </a:endParaRPr>
          </a:p>
        </p:txBody>
      </p:sp>
      <p:cxnSp>
        <p:nvCxnSpPr>
          <p:cNvPr id="72" name="Google Shape;72;p14"/>
          <p:cNvCxnSpPr>
            <a:stCxn id="69" idx="3"/>
          </p:cNvCxnSpPr>
          <p:nvPr/>
        </p:nvCxnSpPr>
        <p:spPr>
          <a:xfrm>
            <a:off x="6171788" y="4422231"/>
            <a:ext cx="1840200" cy="0"/>
          </a:xfrm>
          <a:prstGeom prst="straightConnector1">
            <a:avLst/>
          </a:prstGeom>
          <a:noFill/>
          <a:ln w="19050" cap="flat" cmpd="sng">
            <a:solidFill>
              <a:srgbClr val="434343"/>
            </a:solidFill>
            <a:prstDash val="solid"/>
            <a:round/>
            <a:headEnd type="none" w="med" len="med"/>
            <a:tailEnd type="triangle" w="med" len="med"/>
          </a:ln>
        </p:spPr>
      </p:cxnSp>
      <p:cxnSp>
        <p:nvCxnSpPr>
          <p:cNvPr id="73" name="Google Shape;73;p14"/>
          <p:cNvCxnSpPr>
            <a:stCxn id="69" idx="1"/>
            <a:endCxn id="71" idx="3"/>
          </p:cNvCxnSpPr>
          <p:nvPr/>
        </p:nvCxnSpPr>
        <p:spPr>
          <a:xfrm flipH="1">
            <a:off x="3450788" y="4422231"/>
            <a:ext cx="1713900" cy="3600"/>
          </a:xfrm>
          <a:prstGeom prst="straightConnector1">
            <a:avLst/>
          </a:prstGeom>
          <a:noFill/>
          <a:ln w="19050" cap="flat" cmpd="sng">
            <a:solidFill>
              <a:srgbClr val="434343"/>
            </a:solidFill>
            <a:prstDash val="solid"/>
            <a:round/>
            <a:headEnd type="none" w="med" len="med"/>
            <a:tailEnd type="triangle" w="med" len="med"/>
          </a:ln>
        </p:spPr>
      </p:cxnSp>
      <p:sp>
        <p:nvSpPr>
          <p:cNvPr id="74" name="Google Shape;74;p14"/>
          <p:cNvSpPr/>
          <p:nvPr/>
        </p:nvSpPr>
        <p:spPr>
          <a:xfrm>
            <a:off x="5125288" y="890910"/>
            <a:ext cx="1007100" cy="344700"/>
          </a:xfrm>
          <a:prstGeom prst="roundRect">
            <a:avLst>
              <a:gd name="adj" fmla="val 16667"/>
            </a:avLst>
          </a:prstGeom>
          <a:solidFill>
            <a:srgbClr val="99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a:solidFill>
                  <a:srgbClr val="FFFFFF"/>
                </a:solidFill>
              </a:rPr>
              <a:t>Omar</a:t>
            </a:r>
            <a:endParaRPr sz="900" b="1" dirty="0">
              <a:solidFill>
                <a:srgbClr val="FFFFFF"/>
              </a:solidFill>
            </a:endParaRPr>
          </a:p>
          <a:p>
            <a:pPr marL="0" lvl="0" indent="0" algn="ctr" rtl="0">
              <a:spcBef>
                <a:spcPts val="0"/>
              </a:spcBef>
              <a:spcAft>
                <a:spcPts val="0"/>
              </a:spcAft>
              <a:buNone/>
            </a:pPr>
            <a:r>
              <a:rPr lang="en" sz="600" b="1" dirty="0">
                <a:solidFill>
                  <a:srgbClr val="FFFFFF"/>
                </a:solidFill>
              </a:rPr>
              <a:t>Owner</a:t>
            </a:r>
            <a:endParaRPr sz="600" b="1" dirty="0">
              <a:solidFill>
                <a:srgbClr val="FFFFFF"/>
              </a:solidFill>
            </a:endParaRPr>
          </a:p>
        </p:txBody>
      </p:sp>
      <p:sp>
        <p:nvSpPr>
          <p:cNvPr id="75" name="Google Shape;75;p14"/>
          <p:cNvSpPr/>
          <p:nvPr/>
        </p:nvSpPr>
        <p:spPr>
          <a:xfrm>
            <a:off x="164875" y="80400"/>
            <a:ext cx="1360200" cy="783000"/>
          </a:xfrm>
          <a:prstGeom prst="roundRect">
            <a:avLst>
              <a:gd name="adj" fmla="val 16667"/>
            </a:avLst>
          </a:pr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0000"/>
                </a:solidFill>
              </a:rPr>
              <a:t>Drag each stakeholder’s box to the appropriate place on the power-interest grid</a:t>
            </a:r>
            <a:endParaRPr sz="1300"/>
          </a:p>
        </p:txBody>
      </p:sp>
      <p:sp>
        <p:nvSpPr>
          <p:cNvPr id="76" name="Google Shape;76;p14"/>
          <p:cNvSpPr/>
          <p:nvPr/>
        </p:nvSpPr>
        <p:spPr>
          <a:xfrm>
            <a:off x="7303363" y="890910"/>
            <a:ext cx="1007100" cy="344700"/>
          </a:xfrm>
          <a:prstGeom prst="roundRect">
            <a:avLst>
              <a:gd name="adj" fmla="val 16667"/>
            </a:avLst>
          </a:prstGeom>
          <a:solidFill>
            <a:srgbClr val="99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rPr>
              <a:t>Deanna</a:t>
            </a:r>
            <a:endParaRPr sz="900" b="1">
              <a:solidFill>
                <a:srgbClr val="FFFFFF"/>
              </a:solidFill>
            </a:endParaRPr>
          </a:p>
          <a:p>
            <a:pPr marL="0" lvl="0" indent="0" algn="ctr" rtl="0">
              <a:spcBef>
                <a:spcPts val="0"/>
              </a:spcBef>
              <a:spcAft>
                <a:spcPts val="0"/>
              </a:spcAft>
              <a:buNone/>
            </a:pPr>
            <a:r>
              <a:rPr lang="en" sz="600" b="1">
                <a:solidFill>
                  <a:srgbClr val="FFFFFF"/>
                </a:solidFill>
              </a:rPr>
              <a:t>Director of Operations</a:t>
            </a:r>
            <a:endParaRPr sz="600" b="1">
              <a:solidFill>
                <a:srgbClr val="FFFFFF"/>
              </a:solidFill>
            </a:endParaRPr>
          </a:p>
        </p:txBody>
      </p:sp>
      <p:sp>
        <p:nvSpPr>
          <p:cNvPr id="77" name="Google Shape;77;p14"/>
          <p:cNvSpPr/>
          <p:nvPr/>
        </p:nvSpPr>
        <p:spPr>
          <a:xfrm>
            <a:off x="7401482" y="2195171"/>
            <a:ext cx="1007100" cy="344700"/>
          </a:xfrm>
          <a:prstGeom prst="roundRect">
            <a:avLst>
              <a:gd name="adj" fmla="val 16667"/>
            </a:avLst>
          </a:prstGeom>
          <a:solidFill>
            <a:srgbClr val="99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a:solidFill>
                  <a:srgbClr val="FFFFFF"/>
                </a:solidFill>
              </a:rPr>
              <a:t>Carter</a:t>
            </a:r>
            <a:endParaRPr sz="900" b="1" dirty="0">
              <a:solidFill>
                <a:srgbClr val="FFFFFF"/>
              </a:solidFill>
            </a:endParaRPr>
          </a:p>
          <a:p>
            <a:pPr marL="0" lvl="0" indent="0" algn="ctr" rtl="0">
              <a:spcBef>
                <a:spcPts val="0"/>
              </a:spcBef>
              <a:spcAft>
                <a:spcPts val="0"/>
              </a:spcAft>
              <a:buNone/>
            </a:pPr>
            <a:r>
              <a:rPr lang="en" sz="600" b="1" dirty="0">
                <a:solidFill>
                  <a:srgbClr val="FFFFFF"/>
                </a:solidFill>
              </a:rPr>
              <a:t>Exec. Chef</a:t>
            </a:r>
            <a:endParaRPr sz="600" b="1" dirty="0">
              <a:solidFill>
                <a:srgbClr val="FFFFFF"/>
              </a:solidFill>
            </a:endParaRPr>
          </a:p>
        </p:txBody>
      </p:sp>
      <p:sp>
        <p:nvSpPr>
          <p:cNvPr id="78" name="Google Shape;78;p14"/>
          <p:cNvSpPr/>
          <p:nvPr/>
        </p:nvSpPr>
        <p:spPr>
          <a:xfrm>
            <a:off x="7330683" y="3905001"/>
            <a:ext cx="1007100" cy="344700"/>
          </a:xfrm>
          <a:prstGeom prst="roundRect">
            <a:avLst>
              <a:gd name="adj" fmla="val 16667"/>
            </a:avLst>
          </a:prstGeom>
          <a:solidFill>
            <a:srgbClr val="99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rPr>
              <a:t>Gilly</a:t>
            </a:r>
            <a:endParaRPr sz="900" b="1">
              <a:solidFill>
                <a:srgbClr val="FFFFFF"/>
              </a:solidFill>
            </a:endParaRPr>
          </a:p>
          <a:p>
            <a:pPr marL="0" lvl="0" indent="0" algn="ctr" rtl="0">
              <a:spcBef>
                <a:spcPts val="0"/>
              </a:spcBef>
              <a:spcAft>
                <a:spcPts val="0"/>
              </a:spcAft>
              <a:buNone/>
            </a:pPr>
            <a:r>
              <a:rPr lang="en" sz="600" b="1">
                <a:solidFill>
                  <a:srgbClr val="FFFFFF"/>
                </a:solidFill>
              </a:rPr>
              <a:t>GM - North</a:t>
            </a:r>
            <a:endParaRPr sz="600" b="1">
              <a:solidFill>
                <a:srgbClr val="FFFFFF"/>
              </a:solidFill>
            </a:endParaRPr>
          </a:p>
        </p:txBody>
      </p:sp>
      <p:sp>
        <p:nvSpPr>
          <p:cNvPr id="79" name="Google Shape;79;p14"/>
          <p:cNvSpPr/>
          <p:nvPr/>
        </p:nvSpPr>
        <p:spPr>
          <a:xfrm>
            <a:off x="2987688" y="3905001"/>
            <a:ext cx="1007100" cy="344700"/>
          </a:xfrm>
          <a:prstGeom prst="roundRect">
            <a:avLst>
              <a:gd name="adj" fmla="val 16667"/>
            </a:avLst>
          </a:prstGeom>
          <a:solidFill>
            <a:srgbClr val="99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rPr>
              <a:t>Alex</a:t>
            </a:r>
            <a:endParaRPr sz="900" b="1">
              <a:solidFill>
                <a:srgbClr val="FFFFFF"/>
              </a:solidFill>
            </a:endParaRPr>
          </a:p>
          <a:p>
            <a:pPr marL="0" lvl="0" indent="0" algn="ctr" rtl="0">
              <a:spcBef>
                <a:spcPts val="0"/>
              </a:spcBef>
              <a:spcAft>
                <a:spcPts val="0"/>
              </a:spcAft>
              <a:buNone/>
            </a:pPr>
            <a:r>
              <a:rPr lang="en" sz="600" b="1">
                <a:solidFill>
                  <a:srgbClr val="FFFFFF"/>
                </a:solidFill>
              </a:rPr>
              <a:t>GM - Downtown</a:t>
            </a:r>
            <a:endParaRPr sz="600" b="1">
              <a:solidFill>
                <a:srgbClr val="FFFFFF"/>
              </a:solidFill>
            </a:endParaRPr>
          </a:p>
        </p:txBody>
      </p:sp>
      <p:sp>
        <p:nvSpPr>
          <p:cNvPr id="80" name="Google Shape;80;p14"/>
          <p:cNvSpPr/>
          <p:nvPr/>
        </p:nvSpPr>
        <p:spPr>
          <a:xfrm>
            <a:off x="5164688" y="2224137"/>
            <a:ext cx="1007100" cy="344700"/>
          </a:xfrm>
          <a:prstGeom prst="roundRect">
            <a:avLst>
              <a:gd name="adj" fmla="val 16667"/>
            </a:avLst>
          </a:prstGeom>
          <a:solidFill>
            <a:srgbClr val="99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rPr>
              <a:t>Zane</a:t>
            </a:r>
            <a:endParaRPr sz="900" b="1">
              <a:solidFill>
                <a:srgbClr val="FFFFFF"/>
              </a:solidFill>
            </a:endParaRPr>
          </a:p>
          <a:p>
            <a:pPr marL="0" lvl="0" indent="0" algn="ctr" rtl="0">
              <a:spcBef>
                <a:spcPts val="0"/>
              </a:spcBef>
              <a:spcAft>
                <a:spcPts val="0"/>
              </a:spcAft>
              <a:buNone/>
            </a:pPr>
            <a:r>
              <a:rPr lang="en" sz="600" b="1">
                <a:solidFill>
                  <a:srgbClr val="FFFFFF"/>
                </a:solidFill>
              </a:rPr>
              <a:t>Kitchen Manager - North</a:t>
            </a:r>
            <a:endParaRPr sz="600" b="1">
              <a:solidFill>
                <a:srgbClr val="FFFFFF"/>
              </a:solidFill>
            </a:endParaRPr>
          </a:p>
        </p:txBody>
      </p:sp>
      <p:sp>
        <p:nvSpPr>
          <p:cNvPr id="81" name="Google Shape;81;p14"/>
          <p:cNvSpPr/>
          <p:nvPr/>
        </p:nvSpPr>
        <p:spPr>
          <a:xfrm>
            <a:off x="6283085" y="2211094"/>
            <a:ext cx="1007100" cy="344700"/>
          </a:xfrm>
          <a:prstGeom prst="roundRect">
            <a:avLst>
              <a:gd name="adj" fmla="val 16667"/>
            </a:avLst>
          </a:prstGeom>
          <a:solidFill>
            <a:srgbClr val="99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rPr>
              <a:t>Larissa</a:t>
            </a:r>
            <a:endParaRPr sz="900" b="1">
              <a:solidFill>
                <a:srgbClr val="FFFFFF"/>
              </a:solidFill>
            </a:endParaRPr>
          </a:p>
          <a:p>
            <a:pPr marL="0" lvl="0" indent="0" algn="ctr" rtl="0">
              <a:spcBef>
                <a:spcPts val="0"/>
              </a:spcBef>
              <a:spcAft>
                <a:spcPts val="0"/>
              </a:spcAft>
              <a:buNone/>
            </a:pPr>
            <a:r>
              <a:rPr lang="en" sz="600" b="1">
                <a:solidFill>
                  <a:srgbClr val="FFFFFF"/>
                </a:solidFill>
              </a:rPr>
              <a:t>Kitchen Manager - Downtown</a:t>
            </a:r>
            <a:endParaRPr sz="600" b="1">
              <a:solidFill>
                <a:srgbClr val="FFFFFF"/>
              </a:solidFill>
            </a:endParaRPr>
          </a:p>
        </p:txBody>
      </p:sp>
      <p:sp>
        <p:nvSpPr>
          <p:cNvPr id="82" name="Google Shape;82;p14"/>
          <p:cNvSpPr/>
          <p:nvPr/>
        </p:nvSpPr>
        <p:spPr>
          <a:xfrm>
            <a:off x="7303363" y="1275219"/>
            <a:ext cx="1007100" cy="344700"/>
          </a:xfrm>
          <a:prstGeom prst="roundRect">
            <a:avLst>
              <a:gd name="adj" fmla="val 16667"/>
            </a:avLst>
          </a:prstGeom>
          <a:solidFill>
            <a:srgbClr val="99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rPr>
              <a:t>Seydou</a:t>
            </a:r>
            <a:endParaRPr sz="900" b="1">
              <a:solidFill>
                <a:srgbClr val="FFFFFF"/>
              </a:solidFill>
            </a:endParaRPr>
          </a:p>
          <a:p>
            <a:pPr marL="0" lvl="0" indent="0" algn="ctr" rtl="0">
              <a:spcBef>
                <a:spcPts val="0"/>
              </a:spcBef>
              <a:spcAft>
                <a:spcPts val="0"/>
              </a:spcAft>
              <a:buNone/>
            </a:pPr>
            <a:r>
              <a:rPr lang="en" sz="600" b="1">
                <a:solidFill>
                  <a:srgbClr val="FFFFFF"/>
                </a:solidFill>
              </a:rPr>
              <a:t>Restaurant Consultant</a:t>
            </a:r>
            <a:endParaRPr sz="600" b="1">
              <a:solidFill>
                <a:srgbClr val="FFFFFF"/>
              </a:solidFill>
            </a:endParaRPr>
          </a:p>
        </p:txBody>
      </p:sp>
      <p:sp>
        <p:nvSpPr>
          <p:cNvPr id="83" name="Google Shape;83;p14"/>
          <p:cNvSpPr txBox="1"/>
          <p:nvPr/>
        </p:nvSpPr>
        <p:spPr>
          <a:xfrm>
            <a:off x="4948738" y="4529725"/>
            <a:ext cx="13602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solidFill>
                  <a:srgbClr val="434343"/>
                </a:solidFill>
              </a:rPr>
              <a:t>Interest</a:t>
            </a:r>
            <a:endParaRPr sz="1600">
              <a:solidFill>
                <a:srgbClr val="434343"/>
              </a:solidFill>
            </a:endParaRPr>
          </a:p>
        </p:txBody>
      </p:sp>
      <p:sp>
        <p:nvSpPr>
          <p:cNvPr id="84" name="Google Shape;84;p14"/>
          <p:cNvSpPr txBox="1"/>
          <p:nvPr/>
        </p:nvSpPr>
        <p:spPr>
          <a:xfrm>
            <a:off x="2215500" y="2247775"/>
            <a:ext cx="6219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solidFill>
                  <a:srgbClr val="CCCCCC"/>
                </a:solidFill>
              </a:rPr>
              <a:t>med</a:t>
            </a:r>
            <a:endParaRPr sz="1600">
              <a:solidFill>
                <a:srgbClr val="CCCCCC"/>
              </a:solidFill>
            </a:endParaRPr>
          </a:p>
        </p:txBody>
      </p:sp>
      <p:sp>
        <p:nvSpPr>
          <p:cNvPr id="85" name="Google Shape;85;p14"/>
          <p:cNvSpPr/>
          <p:nvPr/>
        </p:nvSpPr>
        <p:spPr>
          <a:xfrm>
            <a:off x="7330683" y="3491669"/>
            <a:ext cx="1007100" cy="344700"/>
          </a:xfrm>
          <a:prstGeom prst="roundRect">
            <a:avLst>
              <a:gd name="adj" fmla="val 16667"/>
            </a:avLst>
          </a:prstGeom>
          <a:solidFill>
            <a:srgbClr val="99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rPr>
              <a:t>Nia</a:t>
            </a:r>
            <a:endParaRPr sz="900" b="1">
              <a:solidFill>
                <a:srgbClr val="FFFFFF"/>
              </a:solidFill>
            </a:endParaRPr>
          </a:p>
          <a:p>
            <a:pPr marL="0" lvl="0" indent="0" algn="ctr" rtl="0">
              <a:spcBef>
                <a:spcPts val="0"/>
              </a:spcBef>
              <a:spcAft>
                <a:spcPts val="0"/>
              </a:spcAft>
              <a:buNone/>
            </a:pPr>
            <a:r>
              <a:rPr lang="en" sz="600" b="1">
                <a:solidFill>
                  <a:srgbClr val="FFFFFF"/>
                </a:solidFill>
              </a:rPr>
              <a:t>General Manager - Waterfront</a:t>
            </a:r>
            <a:endParaRPr sz="600" b="1">
              <a:solidFill>
                <a:srgbClr val="FFFFFF"/>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37224</TotalTime>
  <Words>1016</Words>
  <Application>Microsoft Macintosh PowerPoint</Application>
  <PresentationFormat>On-screen Show (16:9)</PresentationFormat>
  <Paragraphs>97</Paragraphs>
  <Slides>2</Slides>
  <Notes>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vt:i4>
      </vt:variant>
    </vt:vector>
  </HeadingPairs>
  <TitlesOfParts>
    <vt:vector size="4" baseType="lpstr">
      <vt:lpstr>Arial</vt:lpstr>
      <vt:lpstr>Simple Light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Hiu Lau</cp:lastModifiedBy>
  <cp:revision>2</cp:revision>
  <dcterms:modified xsi:type="dcterms:W3CDTF">2023-03-25T02:24:45Z</dcterms:modified>
</cp:coreProperties>
</file>