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56" r:id="rId5"/>
    <p:sldId id="277" r:id="rId6"/>
    <p:sldId id="262" r:id="rId7"/>
    <p:sldId id="289" r:id="rId8"/>
    <p:sldId id="295" r:id="rId9"/>
    <p:sldId id="261" r:id="rId10"/>
    <p:sldId id="264" r:id="rId11"/>
    <p:sldId id="258" r:id="rId12"/>
    <p:sldId id="278" r:id="rId13"/>
    <p:sldId id="297" r:id="rId1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517" autoAdjust="0"/>
  </p:normalViewPr>
  <p:slideViewPr>
    <p:cSldViewPr snapToGrid="0">
      <p:cViewPr varScale="1">
        <p:scale>
          <a:sx n="89" d="100"/>
          <a:sy n="89" d="100"/>
        </p:scale>
        <p:origin x="418"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6F3730-8562-4D7F-A2D1-B258C4FC42CB}" type="datetime1">
              <a:rPr lang="fr-FR" smtClean="0"/>
              <a:t>16/03/2024</a:t>
            </a:fld>
            <a:endParaRPr lang="fr-FR"/>
          </a:p>
        </p:txBody>
      </p:sp>
      <p:sp>
        <p:nvSpPr>
          <p:cNvPr id="4" name="Espace réservé du pied de page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fr-FR" smtClean="0"/>
              <a:t>‹N°›</a:t>
            </a:fld>
            <a:endParaRPr lang="fr-F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8B237-C4D2-43EE-AC18-AA163EB3D7BC}" type="datetime1">
              <a:rPr lang="fr-FR" smtClean="0"/>
              <a:pPr/>
              <a:t>16/03/2024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fr-FR" noProof="0" smtClean="0"/>
              <a:t>‹N°›</a:t>
            </a:fld>
            <a:endParaRPr lang="fr-FR"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a:t>
            </a:fld>
            <a:endParaRPr lang="fr-FR"/>
          </a:p>
        </p:txBody>
      </p:sp>
    </p:spTree>
    <p:extLst>
      <p:ext uri="{BB962C8B-B14F-4D97-AF65-F5344CB8AC3E}">
        <p14:creationId xmlns:p14="http://schemas.microsoft.com/office/powerpoint/2010/main" val="2637011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2</a:t>
            </a:fld>
            <a:endParaRPr lang="fr-FR"/>
          </a:p>
        </p:txBody>
      </p:sp>
    </p:spTree>
    <p:extLst>
      <p:ext uri="{BB962C8B-B14F-4D97-AF65-F5344CB8AC3E}">
        <p14:creationId xmlns:p14="http://schemas.microsoft.com/office/powerpoint/2010/main" val="461201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3</a:t>
            </a:fld>
            <a:endParaRPr lang="fr-FR"/>
          </a:p>
        </p:txBody>
      </p:sp>
    </p:spTree>
    <p:extLst>
      <p:ext uri="{BB962C8B-B14F-4D97-AF65-F5344CB8AC3E}">
        <p14:creationId xmlns:p14="http://schemas.microsoft.com/office/powerpoint/2010/main" val="341574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4</a:t>
            </a:fld>
            <a:endParaRPr lang="fr-FR"/>
          </a:p>
        </p:txBody>
      </p:sp>
    </p:spTree>
    <p:extLst>
      <p:ext uri="{BB962C8B-B14F-4D97-AF65-F5344CB8AC3E}">
        <p14:creationId xmlns:p14="http://schemas.microsoft.com/office/powerpoint/2010/main" val="932614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6</a:t>
            </a:fld>
            <a:endParaRPr lang="fr-FR"/>
          </a:p>
        </p:txBody>
      </p:sp>
    </p:spTree>
    <p:extLst>
      <p:ext uri="{BB962C8B-B14F-4D97-AF65-F5344CB8AC3E}">
        <p14:creationId xmlns:p14="http://schemas.microsoft.com/office/powerpoint/2010/main" val="2905151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7</a:t>
            </a:fld>
            <a:endParaRPr lang="fr-FR"/>
          </a:p>
        </p:txBody>
      </p:sp>
    </p:spTree>
    <p:extLst>
      <p:ext uri="{BB962C8B-B14F-4D97-AF65-F5344CB8AC3E}">
        <p14:creationId xmlns:p14="http://schemas.microsoft.com/office/powerpoint/2010/main" val="2060046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8</a:t>
            </a:fld>
            <a:endParaRPr lang="fr-FR"/>
          </a:p>
        </p:txBody>
      </p:sp>
    </p:spTree>
    <p:extLst>
      <p:ext uri="{BB962C8B-B14F-4D97-AF65-F5344CB8AC3E}">
        <p14:creationId xmlns:p14="http://schemas.microsoft.com/office/powerpoint/2010/main" val="2845468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9</a:t>
            </a:fld>
            <a:endParaRPr lang="fr-FR"/>
          </a:p>
        </p:txBody>
      </p:sp>
    </p:spTree>
    <p:extLst>
      <p:ext uri="{BB962C8B-B14F-4D97-AF65-F5344CB8AC3E}">
        <p14:creationId xmlns:p14="http://schemas.microsoft.com/office/powerpoint/2010/main" val="1874990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pic>
        <p:nvPicPr>
          <p:cNvPr id="8" name="Graphisme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s marchés">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4" name="Espace réservé du texte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pour modifier les styles du texte du masque</a:t>
            </a:r>
          </a:p>
        </p:txBody>
      </p:sp>
      <p:pic>
        <p:nvPicPr>
          <p:cNvPr id="11" name="Graphisme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sme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sme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Espace réservé du contenu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26" name="Espace réservé du contenu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a:p>
            <a:pPr lvl="1" rtl="0"/>
            <a:endParaRPr lang="fr-FR" noProof="0"/>
          </a:p>
        </p:txBody>
      </p:sp>
      <p:sp>
        <p:nvSpPr>
          <p:cNvPr id="27" name="Espace réservé du contenu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pic>
        <p:nvPicPr>
          <p:cNvPr id="11" name="Graphisme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p:spTree>
      <p:nvGrpSpPr>
        <p:cNvPr id="1" name=""/>
        <p:cNvGrpSpPr/>
        <p:nvPr/>
      </p:nvGrpSpPr>
      <p:grpSpPr>
        <a:xfrm>
          <a:off x="0" y="0"/>
          <a:ext cx="0" cy="0"/>
          <a:chOff x="0" y="0"/>
          <a:chExt cx="0" cy="0"/>
        </a:xfrm>
      </p:grpSpPr>
      <p:pic>
        <p:nvPicPr>
          <p:cNvPr id="14" name="Graphisme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r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20" name="Espace réservé du texte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5" name="Espace réservé du texte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6" name="Espace réservé du texte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7" name="Espace réservé du texte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8" name="Espace réservé du texte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9" name="Espace réservé du texte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ronologi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lumMod val="75000"/>
                  <a:lumOff val="25000"/>
                </a:schemeClr>
              </a:solidFill>
            </a:endParaRPr>
          </a:p>
        </p:txBody>
      </p:sp>
      <p:sp>
        <p:nvSpPr>
          <p:cNvPr id="2" name="Titr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fr-FR" noProof="0"/>
              <a:t>MODIFIEZ LE STYLE DU TITRE</a:t>
            </a:r>
          </a:p>
        </p:txBody>
      </p:sp>
      <p:sp>
        <p:nvSpPr>
          <p:cNvPr id="6" name="Espace réservé du texte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fr-FR" noProof="0"/>
              <a:t>Année</a:t>
            </a:r>
          </a:p>
        </p:txBody>
      </p:sp>
      <p:sp>
        <p:nvSpPr>
          <p:cNvPr id="7" name="Espace réservé du texte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8" name="Espace réservé du texte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9" name="Espace réservé du texte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0" name="Espace réservé du texte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1" name="Espace réservé du texte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fr-FR" noProof="0"/>
              <a:t>Année</a:t>
            </a:r>
          </a:p>
        </p:txBody>
      </p:sp>
      <p:sp>
        <p:nvSpPr>
          <p:cNvPr id="12" name="Espace réservé du texte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3" name="Espace réservé du texte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4" name="Espace réservé du texte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5" name="Espace réservé du texte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6" name="Espace réservé du texte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7" name="Espace réservé du texte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8" name="Espace réservé du texte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9" name="Espace réservé du texte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0" name="Espace réservé du texte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1" name="Espace réservé du texte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2" name="Espace réservé du texte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3" name="Espace réservé du texte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4" name="Espace réservé du texte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5" name="Espace réservé du texte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6" name="Espace réservé du texte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7" name="Espace réservé du texte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8" name="Espace réservé du texte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9" name="Espace réservé du texte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0" name="Espace réservé du texte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1" name="Espace réservé du texte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lumMod val="75000"/>
                  <a:lumOff val="25000"/>
                </a:schemeClr>
              </a:solidFill>
            </a:endParaRPr>
          </a:p>
        </p:txBody>
      </p:sp>
      <p:sp>
        <p:nvSpPr>
          <p:cNvPr id="36" name="Espace réservé de la date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37" name="Espace réservé du pied de page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38" name="Espace réservé du numéro de diapositive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Espace réservé SmartArt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fr-FR" noProof="0"/>
              <a:t>Cliquez sur l’icône pour ajouter un graphique SmartArt</a:t>
            </a:r>
          </a:p>
        </p:txBody>
      </p:sp>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fr-FR" noProof="0"/>
              <a:t>Pitch Deck</a:t>
            </a:r>
          </a:p>
        </p:txBody>
      </p:sp>
      <p:cxnSp>
        <p:nvCxnSpPr>
          <p:cNvPr id="10" name="Connecteur droit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apositive équipe 4 personne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a:t>Cliquez sur l’icône pour ajouter une image</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a:t>Cliquez sur l’icône pour ajouter une image</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fr-FR" noProof="0"/>
              <a:t>Cliquez sur l’icône pour ajouter une image</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cxnSp>
        <p:nvCxnSpPr>
          <p:cNvPr id="10" name="Connecteur droit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e équipe 8 personnes">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fr-FR" noProof="0"/>
              <a:t>Cliquez sur l’icône pour ajouter une image</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5" name="Espace réservé d’image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56" name="Espace réservé d’image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57" name="Espace réservé d’image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fr-FR" noProof="0"/>
              <a:t>Cliquez sur l’icône pour ajouter une image</a:t>
            </a:r>
          </a:p>
        </p:txBody>
      </p:sp>
      <p:sp>
        <p:nvSpPr>
          <p:cNvPr id="58" name="Espace réservé d’image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54" name="Espace réservé du texte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2" name="Espace réservé du texte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9" name="Espace réservé du texte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3" name="Espace réservé du texte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0" name="Espace réservé du texte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4" name="Espace réservé du texte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1" name="Espace réservé du texte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5" name="Espace réservé du texte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fr-FR" noProof="0" smtClean="0"/>
              <a:t>‹N°›</a:t>
            </a:fld>
            <a:endParaRPr lang="fr-FR" noProof="0"/>
          </a:p>
        </p:txBody>
      </p:sp>
      <p:pic>
        <p:nvPicPr>
          <p:cNvPr id="13" name="Graphisme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sme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u">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u contenu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7" name="Espace réservé du texte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4" name="Espace réservé du contenu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8" name="Espace réservé du texte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5" name="Espace réservé du contenu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9" name="Espace réservé du texte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6" name="Espace réservé du contenu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14" name="Espace réservé du texte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Espace réservé du contenu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ynthès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23" name="Connecteur droit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onclusion">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pic>
        <p:nvPicPr>
          <p:cNvPr id="6" name="Graphisme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Espace réservé de la date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fr-FR" noProof="0"/>
              <a:t>20XX</a:t>
            </a:r>
          </a:p>
        </p:txBody>
      </p:sp>
      <p:sp>
        <p:nvSpPr>
          <p:cNvPr id="10" name="Espace réservé du pied de page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fr-FR" noProof="0"/>
              <a:t>Pitch Deck</a:t>
            </a:r>
          </a:p>
        </p:txBody>
      </p:sp>
      <p:sp>
        <p:nvSpPr>
          <p:cNvPr id="11" name="Espace réservé du numéro de diapositiv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me">
    <p:bg>
      <p:bgPr>
        <a:solidFill>
          <a:schemeClr val="bg1"/>
        </a:solidFill>
        <a:effectLst/>
      </p:bgPr>
    </p:bg>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r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fr-FR" noProof="0"/>
              <a:t>CLIQUEZ POUR MODIFIER LE STYLE DU TITRE DU MASQUE</a:t>
            </a:r>
          </a:p>
        </p:txBody>
      </p:sp>
      <p:sp>
        <p:nvSpPr>
          <p:cNvPr id="3" name="Espace réservé du contenu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fr-FR" noProof="0"/>
              <a:t>20XX</a:t>
            </a:r>
          </a:p>
        </p:txBody>
      </p:sp>
      <p:sp>
        <p:nvSpPr>
          <p:cNvPr id="5" name="Espace réservé du pied de page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ronologie">
    <p:spTree>
      <p:nvGrpSpPr>
        <p:cNvPr id="1" name=""/>
        <p:cNvGrpSpPr/>
        <p:nvPr/>
      </p:nvGrpSpPr>
      <p:grpSpPr>
        <a:xfrm>
          <a:off x="0" y="0"/>
          <a:ext cx="0" cy="0"/>
          <a:chOff x="0" y="0"/>
          <a:chExt cx="0" cy="0"/>
        </a:xfrm>
      </p:grpSpPr>
      <p:sp>
        <p:nvSpPr>
          <p:cNvPr id="12" name="Graphisme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ICI POUR MODIFIER LE TITRE</a:t>
            </a:r>
          </a:p>
        </p:txBody>
      </p:sp>
      <p:sp>
        <p:nvSpPr>
          <p:cNvPr id="16" name="Espace réservé du texte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7" name="Espace réservé du texte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8" name="Espace réservé du texte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9" name="Espace réservé du texte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34" name="Espace réservé du texte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5" name="Espace réservé du texte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6" name="Espace réservé du texte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7" name="Espace réservé du texte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cxnSp>
        <p:nvCxnSpPr>
          <p:cNvPr id="3" name="Connecteur droit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necteur droit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necteur droit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necteur droit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Espace réservé de la date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fr-FR" noProof="0"/>
              <a:t>20XX</a:t>
            </a:r>
          </a:p>
        </p:txBody>
      </p:sp>
      <p:sp>
        <p:nvSpPr>
          <p:cNvPr id="6" name="Espace réservé du pied de page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fr-FR" noProof="0"/>
              <a:t>Pitch Deck</a:t>
            </a:r>
          </a:p>
        </p:txBody>
      </p:sp>
      <p:sp>
        <p:nvSpPr>
          <p:cNvPr id="7" name="Espace réservé du numéro de diapositive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onne de contenu 3">
    <p:bg>
      <p:bgPr>
        <a:solidFill>
          <a:schemeClr val="accent2"/>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1" name="Espace réservé du texte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2" name="Espace réservé du texte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3" name="Espace réservé du texte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4" name="Espace réservé du texte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2" name="Espace réservé du texte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13" name="Espace réservé du texte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fr-FR" noProof="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fr-FR" noProof="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fr-FR" noProof="0" smtClean="0"/>
              <a:t>‹N°›</a:t>
            </a:fld>
            <a:endParaRPr lang="fr-FR" noProof="0"/>
          </a:p>
        </p:txBody>
      </p:sp>
      <p:cxnSp>
        <p:nvCxnSpPr>
          <p:cNvPr id="2" name="Connecteur droit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sme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sme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nne de contenu 2">
    <p:bg>
      <p:bgPr>
        <a:solidFill>
          <a:schemeClr val="bg1"/>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6" name="Espace réservé du texte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8" name="Espace réservé du texte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9" name="Espace réservé du texte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0" name="Espace réservé du texte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3" name="Espace réservé du texte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4" name="Espace réservé du texte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‹N°›</a:t>
            </a:fld>
            <a:endParaRPr lang="fr-FR" noProof="0"/>
          </a:p>
        </p:txBody>
      </p:sp>
      <p:pic>
        <p:nvPicPr>
          <p:cNvPr id="2" name="Graphisme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14" name="Connecteur droit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Espace réservé de la date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10" name="Espace réservé du pied de page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fr-FR" noProof="0"/>
              <a:t>Pitch Deck</a:t>
            </a:r>
          </a:p>
        </p:txBody>
      </p:sp>
      <p:sp>
        <p:nvSpPr>
          <p:cNvPr id="11" name="Espace réservé du numéro de diapositive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ut de section">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fr-FR" noProof="0"/>
              <a:t>CLIQUEZ ICI POUR MODIFIER LE STYLE DU TITRE</a:t>
            </a:r>
          </a:p>
        </p:txBody>
      </p:sp>
      <p:pic>
        <p:nvPicPr>
          <p:cNvPr id="5" name="Graphisme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pic>
        <p:nvPicPr>
          <p:cNvPr id="7" name="Graphisme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r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cxnSp>
        <p:nvCxnSpPr>
          <p:cNvPr id="9" name="Connecteur droit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du texte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2" name="Espace réservé du texte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3" name="Espace réservé du texte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4" name="Espace réservé du texte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5" name="Espace réservé du texte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6" name="Espace réservé du texte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7" name="Espace réservé de la date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a:t>20XX</a:t>
            </a:r>
          </a:p>
        </p:txBody>
      </p:sp>
      <p:sp>
        <p:nvSpPr>
          <p:cNvPr id="18" name="Espace réservé du pied de page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a:t>Pitch Deck</a:t>
            </a:r>
          </a:p>
        </p:txBody>
      </p:sp>
      <p:sp>
        <p:nvSpPr>
          <p:cNvPr id="19" name="Espace réservé du numéro de diapositive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ois contenu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fr-FR" noProof="0"/>
              <a:t>20XX</a:t>
            </a:r>
          </a:p>
        </p:txBody>
      </p:sp>
      <p:sp>
        <p:nvSpPr>
          <p:cNvPr id="5" name="Espace réservé du pied de page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2.jpeg"/></Relationships>
</file>

<file path=ppt/slides/_rels/slide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FDC8EF5-380F-F067-C348-5973B86B3B0E}"/>
              </a:ext>
            </a:extLst>
          </p:cNvPr>
          <p:cNvSpPr>
            <a:spLocks noGrp="1"/>
          </p:cNvSpPr>
          <p:nvPr>
            <p:ph type="ctrTitle"/>
          </p:nvPr>
        </p:nvSpPr>
        <p:spPr>
          <a:xfrm>
            <a:off x="5989740" y="2612546"/>
            <a:ext cx="6202260" cy="1924948"/>
          </a:xfrm>
        </p:spPr>
        <p:txBody>
          <a:bodyPr/>
          <a:lstStyle/>
          <a:p>
            <a:pPr algn="ctr"/>
            <a:r>
              <a:rPr lang="fr-FR" sz="4000" dirty="0">
                <a:ln>
                  <a:solidFill>
                    <a:schemeClr val="tx1"/>
                  </a:solidFill>
                </a:ln>
                <a:solidFill>
                  <a:schemeClr val="tx1"/>
                </a:solidFill>
              </a:rPr>
              <a:t>Présentation des</a:t>
            </a:r>
            <a:br>
              <a:rPr lang="fr-FR" sz="4000" dirty="0">
                <a:ln>
                  <a:solidFill>
                    <a:schemeClr val="tx1"/>
                  </a:solidFill>
                </a:ln>
                <a:solidFill>
                  <a:schemeClr val="tx1"/>
                </a:solidFill>
              </a:rPr>
            </a:br>
            <a:r>
              <a:rPr lang="fr-FR" sz="4000" dirty="0">
                <a:ln>
                  <a:solidFill>
                    <a:schemeClr val="tx1"/>
                  </a:solidFill>
                </a:ln>
                <a:solidFill>
                  <a:schemeClr val="tx1"/>
                </a:solidFill>
              </a:rPr>
              <a:t>Spécifications techniques</a:t>
            </a:r>
          </a:p>
        </p:txBody>
      </p:sp>
      <p:pic>
        <p:nvPicPr>
          <p:cNvPr id="9" name="Image 8">
            <a:extLst>
              <a:ext uri="{FF2B5EF4-FFF2-40B4-BE49-F238E27FC236}">
                <a16:creationId xmlns:a16="http://schemas.microsoft.com/office/drawing/2014/main" id="{D0E8808D-7A31-7539-4CC5-D327FFA33981}"/>
              </a:ext>
            </a:extLst>
          </p:cNvPr>
          <p:cNvPicPr>
            <a:picLocks noChangeAspect="1"/>
          </p:cNvPicPr>
          <p:nvPr/>
        </p:nvPicPr>
        <p:blipFill>
          <a:blip r:embed="rId3"/>
          <a:stretch>
            <a:fillRect/>
          </a:stretch>
        </p:blipFill>
        <p:spPr>
          <a:xfrm>
            <a:off x="9576719" y="4636245"/>
            <a:ext cx="2342330" cy="962737"/>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Image 9">
            <a:extLst>
              <a:ext uri="{FF2B5EF4-FFF2-40B4-BE49-F238E27FC236}">
                <a16:creationId xmlns:a16="http://schemas.microsoft.com/office/drawing/2014/main" id="{269175D5-3197-EFFA-AC8D-8C6719166EF0}"/>
              </a:ext>
            </a:extLst>
          </p:cNvPr>
          <p:cNvPicPr>
            <a:picLocks noChangeAspect="1"/>
          </p:cNvPicPr>
          <p:nvPr/>
        </p:nvPicPr>
        <p:blipFill>
          <a:blip r:embed="rId4"/>
          <a:stretch>
            <a:fillRect/>
          </a:stretch>
        </p:blipFill>
        <p:spPr>
          <a:xfrm>
            <a:off x="721454" y="4636245"/>
            <a:ext cx="4026714" cy="214129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CB86F5-E459-DA48-8E06-B969214EDA99}"/>
              </a:ext>
            </a:extLst>
          </p:cNvPr>
          <p:cNvSpPr>
            <a:spLocks noGrp="1"/>
          </p:cNvSpPr>
          <p:nvPr>
            <p:ph type="title"/>
          </p:nvPr>
        </p:nvSpPr>
        <p:spPr/>
        <p:txBody>
          <a:bodyPr/>
          <a:lstStyle/>
          <a:p>
            <a:r>
              <a:rPr lang="fr-FR" dirty="0"/>
              <a:t>10. Les moyens de communications</a:t>
            </a:r>
          </a:p>
        </p:txBody>
      </p:sp>
      <p:sp>
        <p:nvSpPr>
          <p:cNvPr id="3" name="Espace réservé du texte 2">
            <a:extLst>
              <a:ext uri="{FF2B5EF4-FFF2-40B4-BE49-F238E27FC236}">
                <a16:creationId xmlns:a16="http://schemas.microsoft.com/office/drawing/2014/main" id="{13C8DDE3-6930-50FA-A1B9-88501E625EE9}"/>
              </a:ext>
            </a:extLst>
          </p:cNvPr>
          <p:cNvSpPr>
            <a:spLocks noGrp="1"/>
          </p:cNvSpPr>
          <p:nvPr>
            <p:ph type="body" idx="1"/>
          </p:nvPr>
        </p:nvSpPr>
        <p:spPr>
          <a:xfrm>
            <a:off x="1243104" y="2513955"/>
            <a:ext cx="2882475" cy="823912"/>
          </a:xfrm>
        </p:spPr>
        <p:txBody>
          <a:bodyPr/>
          <a:lstStyle/>
          <a:p>
            <a:pPr algn="ctr"/>
            <a:r>
              <a:rPr lang="fr-FR" b="1" dirty="0">
                <a:solidFill>
                  <a:schemeClr val="tx1"/>
                </a:solidFill>
              </a:rPr>
              <a:t>Slack</a:t>
            </a:r>
          </a:p>
        </p:txBody>
      </p:sp>
      <p:sp>
        <p:nvSpPr>
          <p:cNvPr id="4" name="Espace réservé du contenu 3">
            <a:extLst>
              <a:ext uri="{FF2B5EF4-FFF2-40B4-BE49-F238E27FC236}">
                <a16:creationId xmlns:a16="http://schemas.microsoft.com/office/drawing/2014/main" id="{CB294698-B258-73AB-BAC3-823CE789FCEC}"/>
              </a:ext>
            </a:extLst>
          </p:cNvPr>
          <p:cNvSpPr>
            <a:spLocks noGrp="1"/>
          </p:cNvSpPr>
          <p:nvPr>
            <p:ph sz="half" idx="2"/>
          </p:nvPr>
        </p:nvSpPr>
        <p:spPr/>
        <p:txBody>
          <a:bodyPr/>
          <a:lstStyle/>
          <a:p>
            <a:r>
              <a:rPr lang="fr-FR" dirty="0"/>
              <a:t>Plateforme de communication en équipe avec des fonctionnalités de messagerie instantanée, de partage de fichiers, et de création de chaînes de discussion.</a:t>
            </a:r>
          </a:p>
        </p:txBody>
      </p:sp>
      <p:sp>
        <p:nvSpPr>
          <p:cNvPr id="5" name="Espace réservé du texte 4">
            <a:extLst>
              <a:ext uri="{FF2B5EF4-FFF2-40B4-BE49-F238E27FC236}">
                <a16:creationId xmlns:a16="http://schemas.microsoft.com/office/drawing/2014/main" id="{DD75C34F-CFD6-E1CF-C1A5-E118E2B914F8}"/>
              </a:ext>
            </a:extLst>
          </p:cNvPr>
          <p:cNvSpPr>
            <a:spLocks noGrp="1"/>
          </p:cNvSpPr>
          <p:nvPr>
            <p:ph type="body" sz="quarter" idx="3"/>
          </p:nvPr>
        </p:nvSpPr>
        <p:spPr>
          <a:xfrm>
            <a:off x="4647664" y="2472010"/>
            <a:ext cx="2896671" cy="823912"/>
          </a:xfrm>
        </p:spPr>
        <p:txBody>
          <a:bodyPr/>
          <a:lstStyle/>
          <a:p>
            <a:r>
              <a:rPr lang="fr-FR" b="1" dirty="0">
                <a:solidFill>
                  <a:schemeClr val="tx1"/>
                </a:solidFill>
              </a:rPr>
              <a:t>Microsoft Teams</a:t>
            </a:r>
          </a:p>
        </p:txBody>
      </p:sp>
      <p:sp>
        <p:nvSpPr>
          <p:cNvPr id="6" name="Espace réservé du contenu 5">
            <a:extLst>
              <a:ext uri="{FF2B5EF4-FFF2-40B4-BE49-F238E27FC236}">
                <a16:creationId xmlns:a16="http://schemas.microsoft.com/office/drawing/2014/main" id="{4E6DF2DA-7D29-31E8-E550-814E48EA7C01}"/>
              </a:ext>
            </a:extLst>
          </p:cNvPr>
          <p:cNvSpPr>
            <a:spLocks noGrp="1"/>
          </p:cNvSpPr>
          <p:nvPr>
            <p:ph sz="quarter" idx="4"/>
          </p:nvPr>
        </p:nvSpPr>
        <p:spPr/>
        <p:txBody>
          <a:bodyPr/>
          <a:lstStyle/>
          <a:p>
            <a:r>
              <a:rPr lang="fr-FR" dirty="0"/>
              <a:t>Plateforme de communication et de collaboration intégrée à Microsoft 365, offrant des fonctionnalités similaires à Slack ainsi que des outils de visioconférence et de partage d'écran.</a:t>
            </a:r>
          </a:p>
        </p:txBody>
      </p:sp>
      <p:sp>
        <p:nvSpPr>
          <p:cNvPr id="7" name="Espace réservé du texte 6">
            <a:extLst>
              <a:ext uri="{FF2B5EF4-FFF2-40B4-BE49-F238E27FC236}">
                <a16:creationId xmlns:a16="http://schemas.microsoft.com/office/drawing/2014/main" id="{50270CC8-9DFB-E636-40CE-50060B7120A9}"/>
              </a:ext>
            </a:extLst>
          </p:cNvPr>
          <p:cNvSpPr>
            <a:spLocks noGrp="1"/>
          </p:cNvSpPr>
          <p:nvPr>
            <p:ph type="body" idx="13"/>
          </p:nvPr>
        </p:nvSpPr>
        <p:spPr>
          <a:xfrm>
            <a:off x="8066421" y="2472010"/>
            <a:ext cx="2882475" cy="823912"/>
          </a:xfrm>
        </p:spPr>
        <p:txBody>
          <a:bodyPr/>
          <a:lstStyle/>
          <a:p>
            <a:r>
              <a:rPr lang="fr-FR" b="1" dirty="0">
                <a:solidFill>
                  <a:schemeClr val="tx1"/>
                </a:solidFill>
              </a:rPr>
              <a:t>Google </a:t>
            </a:r>
            <a:r>
              <a:rPr lang="fr-FR" b="1" dirty="0" err="1">
                <a:solidFill>
                  <a:schemeClr val="tx1"/>
                </a:solidFill>
              </a:rPr>
              <a:t>meet</a:t>
            </a:r>
            <a:endParaRPr lang="fr-FR" b="1" dirty="0">
              <a:solidFill>
                <a:schemeClr val="tx1"/>
              </a:solidFill>
            </a:endParaRPr>
          </a:p>
        </p:txBody>
      </p:sp>
      <p:sp>
        <p:nvSpPr>
          <p:cNvPr id="8" name="Espace réservé du contenu 7">
            <a:extLst>
              <a:ext uri="{FF2B5EF4-FFF2-40B4-BE49-F238E27FC236}">
                <a16:creationId xmlns:a16="http://schemas.microsoft.com/office/drawing/2014/main" id="{DA9E8C69-9146-0BE7-5E21-3D65B6C8347D}"/>
              </a:ext>
            </a:extLst>
          </p:cNvPr>
          <p:cNvSpPr>
            <a:spLocks noGrp="1"/>
          </p:cNvSpPr>
          <p:nvPr>
            <p:ph sz="half" idx="14"/>
          </p:nvPr>
        </p:nvSpPr>
        <p:spPr/>
        <p:txBody>
          <a:bodyPr/>
          <a:lstStyle/>
          <a:p>
            <a:r>
              <a:rPr lang="fr-FR" dirty="0"/>
              <a:t>Service de visioconférence de Google, intégré à Google Workspace, qui offre des fonctionnalités similaires à Zoom et est souvent utilisé pour les réunions en ligne et les appels vidéo.</a:t>
            </a:r>
          </a:p>
        </p:txBody>
      </p:sp>
      <p:sp>
        <p:nvSpPr>
          <p:cNvPr id="9" name="Espace réservé de la date 8">
            <a:extLst>
              <a:ext uri="{FF2B5EF4-FFF2-40B4-BE49-F238E27FC236}">
                <a16:creationId xmlns:a16="http://schemas.microsoft.com/office/drawing/2014/main" id="{1C961D04-0EA3-4D5A-EA8F-AFB959B9F18F}"/>
              </a:ext>
            </a:extLst>
          </p:cNvPr>
          <p:cNvSpPr>
            <a:spLocks noGrp="1"/>
          </p:cNvSpPr>
          <p:nvPr>
            <p:ph type="dt" sz="half" idx="10"/>
          </p:nvPr>
        </p:nvSpPr>
        <p:spPr/>
        <p:txBody>
          <a:bodyPr/>
          <a:lstStyle/>
          <a:p>
            <a:pPr rtl="0"/>
            <a:r>
              <a:rPr lang="fr-FR" noProof="0"/>
              <a:t>20XX</a:t>
            </a:r>
          </a:p>
        </p:txBody>
      </p:sp>
      <p:sp>
        <p:nvSpPr>
          <p:cNvPr id="10" name="Espace réservé du pied de page 9">
            <a:extLst>
              <a:ext uri="{FF2B5EF4-FFF2-40B4-BE49-F238E27FC236}">
                <a16:creationId xmlns:a16="http://schemas.microsoft.com/office/drawing/2014/main" id="{9077EA70-1D48-71F5-1110-F0AA8A76E76F}"/>
              </a:ext>
            </a:extLst>
          </p:cNvPr>
          <p:cNvSpPr>
            <a:spLocks noGrp="1"/>
          </p:cNvSpPr>
          <p:nvPr>
            <p:ph type="ftr" sz="quarter" idx="11"/>
          </p:nvPr>
        </p:nvSpPr>
        <p:spPr/>
        <p:txBody>
          <a:bodyPr/>
          <a:lstStyle/>
          <a:p>
            <a:pPr rtl="0"/>
            <a:r>
              <a:rPr lang="fr-FR" noProof="0"/>
              <a:t>Pitch Deck</a:t>
            </a:r>
          </a:p>
        </p:txBody>
      </p:sp>
      <p:sp>
        <p:nvSpPr>
          <p:cNvPr id="11" name="Espace réservé du numéro de diapositive 10">
            <a:extLst>
              <a:ext uri="{FF2B5EF4-FFF2-40B4-BE49-F238E27FC236}">
                <a16:creationId xmlns:a16="http://schemas.microsoft.com/office/drawing/2014/main" id="{3F7615F2-EDFE-2674-CC2F-EE9459B61CC1}"/>
              </a:ext>
            </a:extLst>
          </p:cNvPr>
          <p:cNvSpPr>
            <a:spLocks noGrp="1"/>
          </p:cNvSpPr>
          <p:nvPr>
            <p:ph type="sldNum" sz="quarter" idx="12"/>
          </p:nvPr>
        </p:nvSpPr>
        <p:spPr/>
        <p:txBody>
          <a:bodyPr/>
          <a:lstStyle/>
          <a:p>
            <a:pPr rtl="0"/>
            <a:fld id="{B5CEABB6-07DC-46E8-9B57-56EC44A396E5}" type="slidenum">
              <a:rPr lang="fr-FR" noProof="0" smtClean="0"/>
              <a:t>10</a:t>
            </a:fld>
            <a:endParaRPr lang="fr-FR" noProof="0"/>
          </a:p>
        </p:txBody>
      </p:sp>
    </p:spTree>
    <p:extLst>
      <p:ext uri="{BB962C8B-B14F-4D97-AF65-F5344CB8AC3E}">
        <p14:creationId xmlns:p14="http://schemas.microsoft.com/office/powerpoint/2010/main" val="244391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ZoneTexte 14">
            <a:extLst>
              <a:ext uri="{FF2B5EF4-FFF2-40B4-BE49-F238E27FC236}">
                <a16:creationId xmlns:a16="http://schemas.microsoft.com/office/drawing/2014/main" id="{F2C49F11-6368-9E2F-0EA2-9F75C0A8B4C7}"/>
              </a:ext>
            </a:extLst>
          </p:cNvPr>
          <p:cNvSpPr txBox="1"/>
          <p:nvPr/>
        </p:nvSpPr>
        <p:spPr>
          <a:xfrm>
            <a:off x="972252" y="449839"/>
            <a:ext cx="3540154" cy="646331"/>
          </a:xfrm>
          <a:prstGeom prst="rect">
            <a:avLst/>
          </a:prstGeom>
          <a:noFill/>
        </p:spPr>
        <p:txBody>
          <a:bodyPr wrap="square" rtlCol="0">
            <a:spAutoFit/>
          </a:bodyPr>
          <a:lstStyle/>
          <a:p>
            <a:r>
              <a:rPr lang="fr-FR" sz="3600" u="sng" dirty="0">
                <a:latin typeface="+mj-lt"/>
              </a:rPr>
              <a:t>Sommaire</a:t>
            </a:r>
            <a:r>
              <a:rPr lang="fr-FR" sz="3600" u="sng" dirty="0"/>
              <a:t>:</a:t>
            </a:r>
          </a:p>
        </p:txBody>
      </p:sp>
      <p:sp>
        <p:nvSpPr>
          <p:cNvPr id="17" name="ZoneTexte 16">
            <a:extLst>
              <a:ext uri="{FF2B5EF4-FFF2-40B4-BE49-F238E27FC236}">
                <a16:creationId xmlns:a16="http://schemas.microsoft.com/office/drawing/2014/main" id="{7938D7DA-8033-FBC1-37F5-5A87BCA9A9FC}"/>
              </a:ext>
            </a:extLst>
          </p:cNvPr>
          <p:cNvSpPr txBox="1"/>
          <p:nvPr/>
        </p:nvSpPr>
        <p:spPr>
          <a:xfrm>
            <a:off x="972252" y="1654583"/>
            <a:ext cx="7136577" cy="3539430"/>
          </a:xfrm>
          <a:prstGeom prst="rect">
            <a:avLst/>
          </a:prstGeom>
          <a:noFill/>
        </p:spPr>
        <p:txBody>
          <a:bodyPr wrap="square" rtlCol="0">
            <a:spAutoFit/>
          </a:bodyPr>
          <a:lstStyle/>
          <a:p>
            <a:pPr marL="857250" indent="-857250">
              <a:buFont typeface="+mj-lt"/>
              <a:buAutoNum type="arabicPeriod"/>
            </a:pPr>
            <a:r>
              <a:rPr lang="fr-FR" sz="2800" dirty="0" err="1"/>
              <a:t>React</a:t>
            </a:r>
            <a:endParaRPr lang="fr-FR" sz="2800" dirty="0"/>
          </a:p>
          <a:p>
            <a:pPr marL="857250" indent="-857250">
              <a:buFont typeface="+mj-lt"/>
              <a:buAutoNum type="arabicPeriod"/>
            </a:pPr>
            <a:r>
              <a:rPr lang="fr-FR" sz="2800" dirty="0"/>
              <a:t>Versionnages</a:t>
            </a:r>
          </a:p>
          <a:p>
            <a:pPr marL="857250" indent="-857250">
              <a:buFont typeface="+mj-lt"/>
              <a:buAutoNum type="arabicPeriod"/>
            </a:pPr>
            <a:r>
              <a:rPr lang="fr-FR" sz="2800" dirty="0" err="1"/>
              <a:t>Firebase</a:t>
            </a:r>
            <a:endParaRPr lang="fr-FR" sz="2800" dirty="0"/>
          </a:p>
          <a:p>
            <a:pPr marL="857250" indent="-857250">
              <a:buFont typeface="+mj-lt"/>
              <a:buAutoNum type="arabicPeriod"/>
            </a:pPr>
            <a:r>
              <a:rPr lang="fr-FR" sz="2800" dirty="0"/>
              <a:t>Base de données</a:t>
            </a:r>
          </a:p>
          <a:p>
            <a:pPr marL="857250" indent="-857250">
              <a:buFont typeface="+mj-lt"/>
              <a:buAutoNum type="arabicPeriod"/>
            </a:pPr>
            <a:r>
              <a:rPr lang="fr-FR" sz="2800" dirty="0"/>
              <a:t>APIs externes</a:t>
            </a:r>
          </a:p>
          <a:p>
            <a:pPr marL="857250" indent="-857250">
              <a:buFont typeface="+mj-lt"/>
              <a:buAutoNum type="arabicPeriod"/>
            </a:pPr>
            <a:r>
              <a:rPr lang="fr-FR" sz="2800" dirty="0"/>
              <a:t>Maintenance</a:t>
            </a:r>
          </a:p>
          <a:p>
            <a:pPr marL="857250" indent="-857250">
              <a:buFont typeface="+mj-lt"/>
              <a:buAutoNum type="arabicPeriod"/>
            </a:pPr>
            <a:r>
              <a:rPr lang="fr-FR" sz="2800" dirty="0"/>
              <a:t>Pourquoi faire une veille technologique ?</a:t>
            </a:r>
          </a:p>
        </p:txBody>
      </p:sp>
    </p:spTree>
    <p:extLst>
      <p:ext uri="{BB962C8B-B14F-4D97-AF65-F5344CB8AC3E}">
        <p14:creationId xmlns:p14="http://schemas.microsoft.com/office/powerpoint/2010/main" val="22434949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CE8D719-F25B-64F8-0A7B-958C3EC3B4A1}"/>
              </a:ext>
            </a:extLst>
          </p:cNvPr>
          <p:cNvSpPr txBox="1"/>
          <p:nvPr/>
        </p:nvSpPr>
        <p:spPr>
          <a:xfrm>
            <a:off x="612475" y="569343"/>
            <a:ext cx="5210355" cy="584775"/>
          </a:xfrm>
          <a:prstGeom prst="rect">
            <a:avLst/>
          </a:prstGeom>
          <a:noFill/>
        </p:spPr>
        <p:txBody>
          <a:bodyPr wrap="square" rtlCol="0">
            <a:spAutoFit/>
          </a:bodyPr>
          <a:lstStyle/>
          <a:p>
            <a:r>
              <a:rPr lang="fr-FR" sz="3200" dirty="0"/>
              <a:t>I. </a:t>
            </a:r>
            <a:r>
              <a:rPr lang="fr-FR" sz="3200" dirty="0" err="1">
                <a:latin typeface="+mj-lt"/>
              </a:rPr>
              <a:t>React</a:t>
            </a:r>
            <a:endParaRPr lang="fr-FR" sz="3200" dirty="0">
              <a:latin typeface="+mj-lt"/>
            </a:endParaRPr>
          </a:p>
        </p:txBody>
      </p:sp>
      <p:sp>
        <p:nvSpPr>
          <p:cNvPr id="3" name="ZoneTexte 2">
            <a:extLst>
              <a:ext uri="{FF2B5EF4-FFF2-40B4-BE49-F238E27FC236}">
                <a16:creationId xmlns:a16="http://schemas.microsoft.com/office/drawing/2014/main" id="{66CABEF4-4D1B-B2F0-4CD7-AF20856BB9E5}"/>
              </a:ext>
            </a:extLst>
          </p:cNvPr>
          <p:cNvSpPr txBox="1"/>
          <p:nvPr/>
        </p:nvSpPr>
        <p:spPr>
          <a:xfrm>
            <a:off x="155276" y="1828800"/>
            <a:ext cx="8169216" cy="4524315"/>
          </a:xfrm>
          <a:prstGeom prst="rect">
            <a:avLst/>
          </a:prstGeom>
          <a:noFill/>
        </p:spPr>
        <p:txBody>
          <a:bodyPr wrap="square" rtlCol="0">
            <a:spAutoFit/>
          </a:bodyPr>
          <a:lstStyle/>
          <a:p>
            <a:pPr algn="just"/>
            <a:r>
              <a:rPr lang="fr-FR" sz="2400" dirty="0" err="1"/>
              <a:t>React</a:t>
            </a:r>
            <a:r>
              <a:rPr lang="fr-FR" sz="2400" dirty="0"/>
              <a:t> est une bibliothèque JavaScript open-source qui est utilisée pour construire des interfaces utilisateur spécifiquement pour des applications d'une seule page. Elle est utilisée pour gérer la couche d'affichage des applications web et mobiles. Elle a été développée par Facebook en 2011.</a:t>
            </a:r>
          </a:p>
          <a:p>
            <a:pPr algn="just"/>
            <a:endParaRPr lang="fr-FR" sz="2400" dirty="0"/>
          </a:p>
          <a:p>
            <a:pPr algn="just"/>
            <a:endParaRPr lang="fr-FR" sz="2400" dirty="0"/>
          </a:p>
          <a:p>
            <a:pPr algn="just"/>
            <a:r>
              <a:rPr lang="fr-FR" sz="2400" dirty="0"/>
              <a:t>Le but principal de cette bibliothèque est de faciliter la création d'application web </a:t>
            </a:r>
            <a:r>
              <a:rPr lang="fr-FR" sz="2400" dirty="0" err="1"/>
              <a:t>monopage</a:t>
            </a:r>
            <a:r>
              <a:rPr lang="fr-FR" sz="2400" dirty="0"/>
              <a:t>, via la création de composants dépendant d'un état et générant une page (ou portion) HTML à chaque changement d'état.</a:t>
            </a:r>
          </a:p>
        </p:txBody>
      </p:sp>
      <p:pic>
        <p:nvPicPr>
          <p:cNvPr id="5" name="Image 4">
            <a:extLst>
              <a:ext uri="{FF2B5EF4-FFF2-40B4-BE49-F238E27FC236}">
                <a16:creationId xmlns:a16="http://schemas.microsoft.com/office/drawing/2014/main" id="{59D1D1B3-8BA4-B198-F98B-C992065C0517}"/>
              </a:ext>
            </a:extLst>
          </p:cNvPr>
          <p:cNvPicPr>
            <a:picLocks noChangeAspect="1"/>
          </p:cNvPicPr>
          <p:nvPr/>
        </p:nvPicPr>
        <p:blipFill>
          <a:blip r:embed="rId3"/>
          <a:stretch>
            <a:fillRect/>
          </a:stretch>
        </p:blipFill>
        <p:spPr>
          <a:xfrm>
            <a:off x="9236854" y="267419"/>
            <a:ext cx="2713605" cy="24671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Image 6">
            <a:extLst>
              <a:ext uri="{FF2B5EF4-FFF2-40B4-BE49-F238E27FC236}">
                <a16:creationId xmlns:a16="http://schemas.microsoft.com/office/drawing/2014/main" id="{E02F7480-689B-222F-16B9-AEBC1734E49D}"/>
              </a:ext>
            </a:extLst>
          </p:cNvPr>
          <p:cNvPicPr>
            <a:picLocks noChangeAspect="1"/>
          </p:cNvPicPr>
          <p:nvPr/>
        </p:nvPicPr>
        <p:blipFill>
          <a:blip r:embed="rId4"/>
          <a:stretch>
            <a:fillRect/>
          </a:stretch>
        </p:blipFill>
        <p:spPr>
          <a:xfrm>
            <a:off x="8531525" y="3618781"/>
            <a:ext cx="3505199" cy="18402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9392080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45F853D-141E-6851-2DB3-AA08AD059AA3}"/>
              </a:ext>
            </a:extLst>
          </p:cNvPr>
          <p:cNvSpPr txBox="1"/>
          <p:nvPr/>
        </p:nvSpPr>
        <p:spPr>
          <a:xfrm>
            <a:off x="612475" y="569343"/>
            <a:ext cx="5210355" cy="584775"/>
          </a:xfrm>
          <a:prstGeom prst="rect">
            <a:avLst/>
          </a:prstGeom>
          <a:noFill/>
        </p:spPr>
        <p:txBody>
          <a:bodyPr wrap="square" rtlCol="0">
            <a:spAutoFit/>
          </a:bodyPr>
          <a:lstStyle/>
          <a:p>
            <a:r>
              <a:rPr lang="fr-FR" sz="3200" dirty="0"/>
              <a:t>II. </a:t>
            </a:r>
            <a:r>
              <a:rPr lang="fr-FR" sz="3200" dirty="0">
                <a:latin typeface="+mj-lt"/>
              </a:rPr>
              <a:t>Versionnages</a:t>
            </a:r>
          </a:p>
        </p:txBody>
      </p:sp>
      <p:pic>
        <p:nvPicPr>
          <p:cNvPr id="1026" name="Picture 2" descr="GitHub - beecrowd">
            <a:extLst>
              <a:ext uri="{FF2B5EF4-FFF2-40B4-BE49-F238E27FC236}">
                <a16:creationId xmlns:a16="http://schemas.microsoft.com/office/drawing/2014/main" id="{76810FD0-FD63-F08E-474D-1B9238A817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399" y="498647"/>
            <a:ext cx="3263301" cy="1864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Git Bash | Download a Terminal for Windows">
            <a:extLst>
              <a:ext uri="{FF2B5EF4-FFF2-40B4-BE49-F238E27FC236}">
                <a16:creationId xmlns:a16="http://schemas.microsoft.com/office/drawing/2014/main" id="{BEE60468-60BE-5929-B98C-9B4EF08B8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7309" y="3492075"/>
            <a:ext cx="4033479" cy="214717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D5560616-98B8-7ADB-3010-00F13BA546D9}"/>
              </a:ext>
            </a:extLst>
          </p:cNvPr>
          <p:cNvSpPr txBox="1"/>
          <p:nvPr/>
        </p:nvSpPr>
        <p:spPr>
          <a:xfrm>
            <a:off x="250166" y="1587260"/>
            <a:ext cx="5845834" cy="2585323"/>
          </a:xfrm>
          <a:prstGeom prst="rect">
            <a:avLst/>
          </a:prstGeom>
          <a:noFill/>
        </p:spPr>
        <p:txBody>
          <a:bodyPr wrap="square" rtlCol="0">
            <a:spAutoFit/>
          </a:bodyPr>
          <a:lstStyle/>
          <a:p>
            <a:r>
              <a:rPr lang="fr-FR" dirty="0"/>
              <a:t>Les outils Git et </a:t>
            </a:r>
            <a:r>
              <a:rPr lang="fr-FR" dirty="0" err="1"/>
              <a:t>Github</a:t>
            </a:r>
            <a:r>
              <a:rPr lang="fr-FR" dirty="0"/>
              <a:t> seront utilisés afin de visionner le projet efficacement.</a:t>
            </a:r>
          </a:p>
          <a:p>
            <a:endParaRPr lang="fr-FR" dirty="0"/>
          </a:p>
          <a:p>
            <a:r>
              <a:rPr lang="fr-FR" dirty="0"/>
              <a:t>Ils permettent de travailler en fractionnant le code par fonctionnalités et de garder une trace de toutes les modifications effectués.</a:t>
            </a:r>
          </a:p>
          <a:p>
            <a:endParaRPr lang="fr-FR" dirty="0"/>
          </a:p>
          <a:p>
            <a:r>
              <a:rPr lang="fr-FR" dirty="0"/>
              <a:t>Grace a eux, le code est sauvegardé et partagé de manière optimale.</a:t>
            </a:r>
          </a:p>
        </p:txBody>
      </p:sp>
    </p:spTree>
    <p:extLst>
      <p:ext uri="{BB962C8B-B14F-4D97-AF65-F5344CB8AC3E}">
        <p14:creationId xmlns:p14="http://schemas.microsoft.com/office/powerpoint/2010/main" val="184494182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036B9E0A-4FE2-45E8-9908-B45551E19B46}"/>
              </a:ext>
            </a:extLst>
          </p:cNvPr>
          <p:cNvSpPr>
            <a:spLocks noGrp="1"/>
          </p:cNvSpPr>
          <p:nvPr>
            <p:ph type="body" sz="quarter" idx="15"/>
          </p:nvPr>
        </p:nvSpPr>
        <p:spPr>
          <a:xfrm>
            <a:off x="724618" y="1595231"/>
            <a:ext cx="10629182" cy="1057308"/>
          </a:xfrm>
        </p:spPr>
        <p:txBody>
          <a:bodyPr>
            <a:noAutofit/>
          </a:bodyPr>
          <a:lstStyle/>
          <a:p>
            <a:r>
              <a:rPr lang="fr-FR" sz="1800" dirty="0" err="1">
                <a:solidFill>
                  <a:schemeClr val="tx1"/>
                </a:solidFill>
              </a:rPr>
              <a:t>Firebase</a:t>
            </a:r>
            <a:r>
              <a:rPr lang="fr-FR" sz="1800" dirty="0">
                <a:solidFill>
                  <a:schemeClr val="tx1"/>
                </a:solidFill>
              </a:rPr>
              <a:t> est une suite de services proposée par Google, conçue principalement pour les applications web et mobiles. Cette plateforme offre une gamme d'outils qui simplifient la gestion et le développement des applications, tout en offrant une infrastructure cloud sans nécessiter de serveur dédié.</a:t>
            </a:r>
          </a:p>
        </p:txBody>
      </p:sp>
      <p:sp>
        <p:nvSpPr>
          <p:cNvPr id="11" name="Espace réservé de la date 10">
            <a:extLst>
              <a:ext uri="{FF2B5EF4-FFF2-40B4-BE49-F238E27FC236}">
                <a16:creationId xmlns:a16="http://schemas.microsoft.com/office/drawing/2014/main" id="{0E4F13FA-78BE-FC19-3F16-42D6DC2A0861}"/>
              </a:ext>
            </a:extLst>
          </p:cNvPr>
          <p:cNvSpPr>
            <a:spLocks noGrp="1"/>
          </p:cNvSpPr>
          <p:nvPr>
            <p:ph type="dt" sz="half" idx="20"/>
          </p:nvPr>
        </p:nvSpPr>
        <p:spPr/>
        <p:txBody>
          <a:bodyPr/>
          <a:lstStyle/>
          <a:p>
            <a:pPr rtl="0"/>
            <a:r>
              <a:rPr lang="fr-FR" noProof="0"/>
              <a:t>20XX</a:t>
            </a:r>
          </a:p>
        </p:txBody>
      </p:sp>
      <p:sp>
        <p:nvSpPr>
          <p:cNvPr id="12" name="Espace réservé du pied de page 11">
            <a:extLst>
              <a:ext uri="{FF2B5EF4-FFF2-40B4-BE49-F238E27FC236}">
                <a16:creationId xmlns:a16="http://schemas.microsoft.com/office/drawing/2014/main" id="{ECFF4A75-C860-251A-1403-7F7713B7D6D2}"/>
              </a:ext>
            </a:extLst>
          </p:cNvPr>
          <p:cNvSpPr>
            <a:spLocks noGrp="1"/>
          </p:cNvSpPr>
          <p:nvPr>
            <p:ph type="ftr" sz="quarter" idx="21"/>
          </p:nvPr>
        </p:nvSpPr>
        <p:spPr/>
        <p:txBody>
          <a:bodyPr/>
          <a:lstStyle/>
          <a:p>
            <a:pPr rtl="0"/>
            <a:r>
              <a:rPr lang="fr-FR" noProof="0"/>
              <a:t>Pitch Deck</a:t>
            </a:r>
          </a:p>
        </p:txBody>
      </p:sp>
      <p:sp>
        <p:nvSpPr>
          <p:cNvPr id="13" name="Espace réservé du numéro de diapositive 12">
            <a:extLst>
              <a:ext uri="{FF2B5EF4-FFF2-40B4-BE49-F238E27FC236}">
                <a16:creationId xmlns:a16="http://schemas.microsoft.com/office/drawing/2014/main" id="{F91CED17-3CEE-9115-AC0F-C5F4D8233A1E}"/>
              </a:ext>
            </a:extLst>
          </p:cNvPr>
          <p:cNvSpPr>
            <a:spLocks noGrp="1"/>
          </p:cNvSpPr>
          <p:nvPr>
            <p:ph type="sldNum" sz="quarter" idx="22"/>
          </p:nvPr>
        </p:nvSpPr>
        <p:spPr/>
        <p:txBody>
          <a:bodyPr/>
          <a:lstStyle/>
          <a:p>
            <a:pPr rtl="0"/>
            <a:fld id="{B5CEABB6-07DC-46E8-9B57-56EC44A396E5}" type="slidenum">
              <a:rPr lang="fr-FR" noProof="0" smtClean="0"/>
              <a:t>5</a:t>
            </a:fld>
            <a:endParaRPr lang="fr-FR" noProof="0"/>
          </a:p>
        </p:txBody>
      </p:sp>
      <p:sp>
        <p:nvSpPr>
          <p:cNvPr id="14" name="ZoneTexte 13">
            <a:extLst>
              <a:ext uri="{FF2B5EF4-FFF2-40B4-BE49-F238E27FC236}">
                <a16:creationId xmlns:a16="http://schemas.microsoft.com/office/drawing/2014/main" id="{444BE79A-3194-924D-D9AF-BD2F7CE18DC8}"/>
              </a:ext>
            </a:extLst>
          </p:cNvPr>
          <p:cNvSpPr txBox="1"/>
          <p:nvPr/>
        </p:nvSpPr>
        <p:spPr>
          <a:xfrm>
            <a:off x="724618" y="604098"/>
            <a:ext cx="5227607" cy="584775"/>
          </a:xfrm>
          <a:prstGeom prst="rect">
            <a:avLst/>
          </a:prstGeom>
          <a:noFill/>
        </p:spPr>
        <p:txBody>
          <a:bodyPr wrap="square" rtlCol="0">
            <a:spAutoFit/>
          </a:bodyPr>
          <a:lstStyle/>
          <a:p>
            <a:r>
              <a:rPr lang="fr-FR" sz="3200" b="1" dirty="0">
                <a:latin typeface="+mj-lt"/>
              </a:rPr>
              <a:t>III. </a:t>
            </a:r>
            <a:r>
              <a:rPr lang="fr-FR" sz="3200" b="1" dirty="0" err="1">
                <a:latin typeface="+mj-lt"/>
              </a:rPr>
              <a:t>Firebase</a:t>
            </a:r>
            <a:endParaRPr lang="fr-FR" sz="3200" b="1" dirty="0">
              <a:latin typeface="+mj-lt"/>
            </a:endParaRPr>
          </a:p>
        </p:txBody>
      </p:sp>
      <p:pic>
        <p:nvPicPr>
          <p:cNvPr id="2050" name="Picture 2" descr="Should I query my Firebase database directly, or use Cloud Functions? | by  Doug Stevenson | Firebase Developers | Medium">
            <a:extLst>
              <a:ext uri="{FF2B5EF4-FFF2-40B4-BE49-F238E27FC236}">
                <a16:creationId xmlns:a16="http://schemas.microsoft.com/office/drawing/2014/main" id="{A2F37BD2-B232-C734-EC4A-61DADDCBD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52539"/>
            <a:ext cx="12192000" cy="420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79969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A2E7176C-CBB7-9152-2998-D2054E8F8F3D}"/>
              </a:ext>
            </a:extLst>
          </p:cNvPr>
          <p:cNvPicPr>
            <a:picLocks noChangeAspect="1"/>
          </p:cNvPicPr>
          <p:nvPr/>
        </p:nvPicPr>
        <p:blipFill>
          <a:blip r:embed="rId3"/>
          <a:stretch>
            <a:fillRect/>
          </a:stretch>
        </p:blipFill>
        <p:spPr>
          <a:xfrm>
            <a:off x="0" y="1"/>
            <a:ext cx="12192001" cy="6858000"/>
          </a:xfrm>
          <a:prstGeom prst="rect">
            <a:avLst/>
          </a:prstGeom>
        </p:spPr>
      </p:pic>
      <p:sp>
        <p:nvSpPr>
          <p:cNvPr id="22" name="ZoneTexte 21">
            <a:extLst>
              <a:ext uri="{FF2B5EF4-FFF2-40B4-BE49-F238E27FC236}">
                <a16:creationId xmlns:a16="http://schemas.microsoft.com/office/drawing/2014/main" id="{E8991C6D-2F10-ADFB-AFA7-BF57EBB5CB3E}"/>
              </a:ext>
            </a:extLst>
          </p:cNvPr>
          <p:cNvSpPr txBox="1"/>
          <p:nvPr/>
        </p:nvSpPr>
        <p:spPr>
          <a:xfrm>
            <a:off x="370936" y="336430"/>
            <a:ext cx="3830128" cy="584775"/>
          </a:xfrm>
          <a:prstGeom prst="rect">
            <a:avLst/>
          </a:prstGeom>
          <a:noFill/>
        </p:spPr>
        <p:txBody>
          <a:bodyPr wrap="square" rtlCol="0">
            <a:spAutoFit/>
          </a:bodyPr>
          <a:lstStyle/>
          <a:p>
            <a:r>
              <a:rPr lang="fr-FR" sz="3200" b="1" dirty="0">
                <a:latin typeface="+mj-lt"/>
              </a:rPr>
              <a:t>IV. Base de donnée</a:t>
            </a:r>
          </a:p>
        </p:txBody>
      </p:sp>
    </p:spTree>
    <p:extLst>
      <p:ext uri="{BB962C8B-B14F-4D97-AF65-F5344CB8AC3E}">
        <p14:creationId xmlns:p14="http://schemas.microsoft.com/office/powerpoint/2010/main" val="17385616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5FA23E6-AA0A-E7CD-282A-4C1A27A41DC1}"/>
              </a:ext>
            </a:extLst>
          </p:cNvPr>
          <p:cNvSpPr txBox="1"/>
          <p:nvPr/>
        </p:nvSpPr>
        <p:spPr>
          <a:xfrm>
            <a:off x="207035" y="336430"/>
            <a:ext cx="3234906" cy="584775"/>
          </a:xfrm>
          <a:prstGeom prst="rect">
            <a:avLst/>
          </a:prstGeom>
          <a:noFill/>
        </p:spPr>
        <p:txBody>
          <a:bodyPr wrap="square" rtlCol="0">
            <a:spAutoFit/>
          </a:bodyPr>
          <a:lstStyle/>
          <a:p>
            <a:r>
              <a:rPr lang="fr-FR" sz="3200" b="1" dirty="0">
                <a:latin typeface="+mj-lt"/>
              </a:rPr>
              <a:t>V. APIs Externes</a:t>
            </a:r>
          </a:p>
        </p:txBody>
      </p:sp>
      <p:sp>
        <p:nvSpPr>
          <p:cNvPr id="9" name="ZoneTexte 8">
            <a:extLst>
              <a:ext uri="{FF2B5EF4-FFF2-40B4-BE49-F238E27FC236}">
                <a16:creationId xmlns:a16="http://schemas.microsoft.com/office/drawing/2014/main" id="{6A291FDA-F364-B9BD-028F-7E36602ECD80}"/>
              </a:ext>
            </a:extLst>
          </p:cNvPr>
          <p:cNvSpPr txBox="1"/>
          <p:nvPr/>
        </p:nvSpPr>
        <p:spPr>
          <a:xfrm>
            <a:off x="207035" y="1315376"/>
            <a:ext cx="6098874" cy="646331"/>
          </a:xfrm>
          <a:prstGeom prst="rect">
            <a:avLst/>
          </a:prstGeom>
          <a:noFill/>
        </p:spPr>
        <p:txBody>
          <a:bodyPr wrap="square">
            <a:spAutoFit/>
          </a:bodyPr>
          <a:lstStyle/>
          <a:p>
            <a:r>
              <a:rPr lang="fr-FR" dirty="0"/>
              <a:t>Pour transmettre les menus à Deliveroo et Instagram, il sera nécessaire d'utiliser les API fournies par ces plateformes.</a:t>
            </a:r>
          </a:p>
        </p:txBody>
      </p:sp>
      <p:pic>
        <p:nvPicPr>
          <p:cNvPr id="3074" name="Picture 2" descr="Qu'est ce qu'une API ? Les 3 meilleurs articles sur les API - IT SOCIAL">
            <a:extLst>
              <a:ext uri="{FF2B5EF4-FFF2-40B4-BE49-F238E27FC236}">
                <a16:creationId xmlns:a16="http://schemas.microsoft.com/office/drawing/2014/main" id="{0F28F8BF-4396-A831-8AFA-E4A1F51B5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909" y="2329943"/>
            <a:ext cx="5748693" cy="321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37220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1DE21B6-CF54-15C4-1A5A-F54B27091A32}"/>
              </a:ext>
            </a:extLst>
          </p:cNvPr>
          <p:cNvSpPr txBox="1"/>
          <p:nvPr/>
        </p:nvSpPr>
        <p:spPr>
          <a:xfrm>
            <a:off x="284672" y="439947"/>
            <a:ext cx="3157268" cy="584775"/>
          </a:xfrm>
          <a:prstGeom prst="rect">
            <a:avLst/>
          </a:prstGeom>
          <a:noFill/>
        </p:spPr>
        <p:txBody>
          <a:bodyPr wrap="square" rtlCol="0">
            <a:spAutoFit/>
          </a:bodyPr>
          <a:lstStyle/>
          <a:p>
            <a:r>
              <a:rPr lang="fr-FR" sz="3200" b="1" dirty="0">
                <a:latin typeface="+mj-lt"/>
              </a:rPr>
              <a:t>VI. Maintenance</a:t>
            </a:r>
          </a:p>
        </p:txBody>
      </p:sp>
      <p:sp>
        <p:nvSpPr>
          <p:cNvPr id="7" name="ZoneTexte 6">
            <a:extLst>
              <a:ext uri="{FF2B5EF4-FFF2-40B4-BE49-F238E27FC236}">
                <a16:creationId xmlns:a16="http://schemas.microsoft.com/office/drawing/2014/main" id="{F4A5F0EB-AA7F-6B76-4E15-8669EA47C674}"/>
              </a:ext>
            </a:extLst>
          </p:cNvPr>
          <p:cNvSpPr txBox="1"/>
          <p:nvPr/>
        </p:nvSpPr>
        <p:spPr>
          <a:xfrm>
            <a:off x="508958" y="1250830"/>
            <a:ext cx="6676846" cy="5355312"/>
          </a:xfrm>
          <a:prstGeom prst="rect">
            <a:avLst/>
          </a:prstGeom>
          <a:noFill/>
        </p:spPr>
        <p:txBody>
          <a:bodyPr wrap="square" rtlCol="0">
            <a:spAutoFit/>
          </a:bodyPr>
          <a:lstStyle/>
          <a:p>
            <a:pPr algn="l"/>
            <a:r>
              <a:rPr lang="fr-FR" b="1" i="0" dirty="0">
                <a:effectLst/>
              </a:rPr>
              <a:t>Certaines fonctionnalités pourront être ajoutées à Menu Maker à l'avenir, notamment :</a:t>
            </a:r>
          </a:p>
          <a:p>
            <a:pPr algn="l">
              <a:buFont typeface="Arial" panose="020B0604020202020204" pitchFamily="34" charset="0"/>
              <a:buChar char="•"/>
            </a:pPr>
            <a:r>
              <a:rPr lang="fr-FR" i="0" dirty="0">
                <a:effectLst/>
              </a:rPr>
              <a:t>Un blog interne à Menu Maker pour partager des actualités, des conseils ou des recettes.</a:t>
            </a:r>
          </a:p>
          <a:p>
            <a:pPr algn="l">
              <a:buFont typeface="Arial" panose="020B0604020202020204" pitchFamily="34" charset="0"/>
              <a:buChar char="•"/>
            </a:pPr>
            <a:r>
              <a:rPr lang="fr-FR" i="0" dirty="0">
                <a:effectLst/>
              </a:rPr>
              <a:t>La possibilité pour les utilisateurs propriétaires de plusieurs restaurants de créer plusieurs profils de </a:t>
            </a:r>
            <a:r>
              <a:rPr lang="fr-FR" i="0" dirty="0" err="1">
                <a:effectLst/>
              </a:rPr>
              <a:t>branding</a:t>
            </a:r>
            <a:r>
              <a:rPr lang="fr-FR" i="0" dirty="0">
                <a:effectLst/>
              </a:rPr>
              <a:t>.</a:t>
            </a:r>
          </a:p>
          <a:p>
            <a:pPr algn="l">
              <a:buFont typeface="Arial" panose="020B0604020202020204" pitchFamily="34" charset="0"/>
              <a:buChar char="•"/>
            </a:pPr>
            <a:r>
              <a:rPr lang="fr-FR" i="0" dirty="0">
                <a:effectLst/>
              </a:rPr>
              <a:t>L'ajout d'un moyen de paiement pour faciliter les transactions.</a:t>
            </a:r>
          </a:p>
          <a:p>
            <a:pPr algn="l">
              <a:buFont typeface="Arial" panose="020B0604020202020204" pitchFamily="34" charset="0"/>
              <a:buChar char="•"/>
            </a:pPr>
            <a:r>
              <a:rPr lang="fr-FR" i="0" dirty="0">
                <a:effectLst/>
              </a:rPr>
              <a:t>L'intégration des tarifs directement sur Menu Maker pour une gestion simplifiée.</a:t>
            </a:r>
          </a:p>
          <a:p>
            <a:pPr algn="l">
              <a:buFont typeface="Arial" panose="020B0604020202020204" pitchFamily="34" charset="0"/>
              <a:buChar char="•"/>
            </a:pPr>
            <a:r>
              <a:rPr lang="fr-FR" i="0" dirty="0">
                <a:effectLst/>
              </a:rPr>
              <a:t>L'ajout d'animations sur la photo de la bannière et sur les formes géométriques des sections pour améliorer l'attrait visuel. </a:t>
            </a:r>
          </a:p>
          <a:p>
            <a:pPr algn="l"/>
            <a:r>
              <a:rPr lang="fr-FR" b="1" i="0" dirty="0">
                <a:effectLst/>
              </a:rPr>
              <a:t>En termes de maintenance et d'évolutions :</a:t>
            </a:r>
          </a:p>
          <a:p>
            <a:pPr algn="l">
              <a:buFont typeface="Arial" panose="020B0604020202020204" pitchFamily="34" charset="0"/>
              <a:buChar char="•"/>
            </a:pPr>
            <a:r>
              <a:rPr lang="fr-FR" i="0" dirty="0">
                <a:effectLst/>
              </a:rPr>
              <a:t>La création de nouveaux </a:t>
            </a:r>
            <a:r>
              <a:rPr lang="fr-FR" i="0" dirty="0" err="1">
                <a:effectLst/>
              </a:rPr>
              <a:t>templates</a:t>
            </a:r>
            <a:r>
              <a:rPr lang="fr-FR" i="0" dirty="0">
                <a:effectLst/>
              </a:rPr>
              <a:t> de menus pour suivre les tendances.</a:t>
            </a:r>
          </a:p>
          <a:p>
            <a:pPr algn="l">
              <a:buFont typeface="Arial" panose="020B0604020202020204" pitchFamily="34" charset="0"/>
              <a:buChar char="•"/>
            </a:pPr>
            <a:r>
              <a:rPr lang="fr-FR" i="0" dirty="0">
                <a:effectLst/>
              </a:rPr>
              <a:t>La mise à jour des normes PDF pour assurer la compatibilité et la qualité des documents.</a:t>
            </a:r>
          </a:p>
          <a:p>
            <a:pPr algn="l">
              <a:buFont typeface="Arial" panose="020B0604020202020204" pitchFamily="34" charset="0"/>
              <a:buChar char="•"/>
            </a:pPr>
            <a:r>
              <a:rPr lang="fr-FR" i="0" dirty="0">
                <a:effectLst/>
              </a:rPr>
              <a:t>La vérification de la colorimétrie pour garantir la fidélité des couleurs lors de l'impression.</a:t>
            </a:r>
          </a:p>
          <a:p>
            <a:endParaRPr lang="fr-FR" dirty="0"/>
          </a:p>
        </p:txBody>
      </p:sp>
    </p:spTree>
    <p:extLst>
      <p:ext uri="{BB962C8B-B14F-4D97-AF65-F5344CB8AC3E}">
        <p14:creationId xmlns:p14="http://schemas.microsoft.com/office/powerpoint/2010/main" val="7077891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0297407-CE4E-4284-879D-AEC395713625}"/>
              </a:ext>
            </a:extLst>
          </p:cNvPr>
          <p:cNvSpPr>
            <a:spLocks noGrp="1"/>
          </p:cNvSpPr>
          <p:nvPr>
            <p:ph type="body" sz="quarter" idx="15"/>
          </p:nvPr>
        </p:nvSpPr>
        <p:spPr>
          <a:xfrm>
            <a:off x="163138" y="938055"/>
            <a:ext cx="5657147" cy="887375"/>
          </a:xfrm>
        </p:spPr>
        <p:txBody>
          <a:bodyPr rtlCol="0">
            <a:noAutofit/>
          </a:bodyPr>
          <a:lstStyle/>
          <a:p>
            <a:pPr algn="just" rtl="0"/>
            <a:r>
              <a:rPr lang="fr-FR" noProof="1"/>
              <a:t>Les technologies évoluent rapidement. Une veille technologique vous permet de rester informé des dernières avancées, des nouvelles technologies, des frameworks, des langages de programmation, etc. Cela vous aide à rester compétitif sur le marché du travail et à développer des compétences pertinentes.</a:t>
            </a:r>
          </a:p>
        </p:txBody>
      </p:sp>
      <p:sp>
        <p:nvSpPr>
          <p:cNvPr id="12" name="Titre 11">
            <a:extLst>
              <a:ext uri="{FF2B5EF4-FFF2-40B4-BE49-F238E27FC236}">
                <a16:creationId xmlns:a16="http://schemas.microsoft.com/office/drawing/2014/main" id="{0B50A426-1846-643F-C51C-AD3B7A812D95}"/>
              </a:ext>
            </a:extLst>
          </p:cNvPr>
          <p:cNvSpPr>
            <a:spLocks noGrp="1"/>
          </p:cNvSpPr>
          <p:nvPr>
            <p:ph type="title"/>
          </p:nvPr>
        </p:nvSpPr>
        <p:spPr>
          <a:xfrm>
            <a:off x="6465601" y="630772"/>
            <a:ext cx="5431971" cy="846301"/>
          </a:xfrm>
        </p:spPr>
        <p:txBody>
          <a:bodyPr>
            <a:noAutofit/>
          </a:bodyPr>
          <a:lstStyle/>
          <a:p>
            <a:r>
              <a:rPr lang="fr-FR" sz="3200" b="1" dirty="0"/>
              <a:t>VII. Pourquoi mettre en place une veille ?</a:t>
            </a:r>
          </a:p>
        </p:txBody>
      </p:sp>
      <p:sp>
        <p:nvSpPr>
          <p:cNvPr id="14" name="Espace réservé du texte 13">
            <a:extLst>
              <a:ext uri="{FF2B5EF4-FFF2-40B4-BE49-F238E27FC236}">
                <a16:creationId xmlns:a16="http://schemas.microsoft.com/office/drawing/2014/main" id="{5DE88149-39F6-BBDE-8EF8-661696C9377E}"/>
              </a:ext>
            </a:extLst>
          </p:cNvPr>
          <p:cNvSpPr>
            <a:spLocks noGrp="1"/>
          </p:cNvSpPr>
          <p:nvPr>
            <p:ph type="body" sz="quarter" idx="13"/>
          </p:nvPr>
        </p:nvSpPr>
        <p:spPr>
          <a:xfrm>
            <a:off x="163138" y="448210"/>
            <a:ext cx="5433204" cy="365125"/>
          </a:xfrm>
        </p:spPr>
        <p:txBody>
          <a:bodyPr>
            <a:noAutofit/>
          </a:bodyPr>
          <a:lstStyle/>
          <a:p>
            <a:r>
              <a:rPr lang="fr-FR" sz="1600" b="1" i="0" dirty="0">
                <a:solidFill>
                  <a:schemeClr val="tx1"/>
                </a:solidFill>
                <a:effectLst/>
              </a:rPr>
              <a:t>Restez à jour avec les dernières tendances</a:t>
            </a:r>
            <a:r>
              <a:rPr lang="fr-FR" sz="1600" b="0" i="0" dirty="0">
                <a:solidFill>
                  <a:schemeClr val="tx1"/>
                </a:solidFill>
                <a:effectLst/>
              </a:rPr>
              <a:t> :</a:t>
            </a:r>
            <a:endParaRPr lang="fr-FR" sz="1600" dirty="0">
              <a:solidFill>
                <a:schemeClr val="tx1"/>
              </a:solidFill>
            </a:endParaRPr>
          </a:p>
        </p:txBody>
      </p:sp>
      <p:sp>
        <p:nvSpPr>
          <p:cNvPr id="16" name="Espace réservé du texte 15">
            <a:extLst>
              <a:ext uri="{FF2B5EF4-FFF2-40B4-BE49-F238E27FC236}">
                <a16:creationId xmlns:a16="http://schemas.microsoft.com/office/drawing/2014/main" id="{ACB8957E-CED2-96AC-25C2-9DC5B5F07955}"/>
              </a:ext>
            </a:extLst>
          </p:cNvPr>
          <p:cNvSpPr>
            <a:spLocks noGrp="1"/>
          </p:cNvSpPr>
          <p:nvPr>
            <p:ph type="body" sz="quarter" idx="23"/>
          </p:nvPr>
        </p:nvSpPr>
        <p:spPr>
          <a:xfrm>
            <a:off x="163137" y="2316275"/>
            <a:ext cx="5433204" cy="365125"/>
          </a:xfrm>
        </p:spPr>
        <p:txBody>
          <a:bodyPr>
            <a:normAutofit/>
          </a:bodyPr>
          <a:lstStyle/>
          <a:p>
            <a:r>
              <a:rPr lang="fr-FR" sz="1600" b="1" dirty="0">
                <a:solidFill>
                  <a:schemeClr val="tx1"/>
                </a:solidFill>
              </a:rPr>
              <a:t>Anticiper les changements :</a:t>
            </a:r>
          </a:p>
        </p:txBody>
      </p:sp>
      <p:sp>
        <p:nvSpPr>
          <p:cNvPr id="18" name="Espace réservé du texte 17">
            <a:extLst>
              <a:ext uri="{FF2B5EF4-FFF2-40B4-BE49-F238E27FC236}">
                <a16:creationId xmlns:a16="http://schemas.microsoft.com/office/drawing/2014/main" id="{4899C1BF-ED0C-CBAD-2D87-224B976D158B}"/>
              </a:ext>
            </a:extLst>
          </p:cNvPr>
          <p:cNvSpPr>
            <a:spLocks noGrp="1"/>
          </p:cNvSpPr>
          <p:nvPr>
            <p:ph type="body" sz="quarter" idx="24"/>
          </p:nvPr>
        </p:nvSpPr>
        <p:spPr>
          <a:xfrm>
            <a:off x="163137" y="2687927"/>
            <a:ext cx="5431971" cy="1020938"/>
          </a:xfrm>
        </p:spPr>
        <p:txBody>
          <a:bodyPr>
            <a:normAutofit/>
          </a:bodyPr>
          <a:lstStyle/>
          <a:p>
            <a:pPr algn="just"/>
            <a:r>
              <a:rPr lang="fr-FR" dirty="0"/>
              <a:t>En surveillant les tendances et les évolutions technologiques, vous pouvez anticiper les changements à venir dans votre secteur d'activité. Cela vous permet de vous préparer et d'adapter vos stratégies, vos projets ou vos compétences en conséquence.</a:t>
            </a:r>
          </a:p>
        </p:txBody>
      </p:sp>
      <p:sp>
        <p:nvSpPr>
          <p:cNvPr id="20" name="Espace réservé du texte 19">
            <a:extLst>
              <a:ext uri="{FF2B5EF4-FFF2-40B4-BE49-F238E27FC236}">
                <a16:creationId xmlns:a16="http://schemas.microsoft.com/office/drawing/2014/main" id="{56087D0B-CE28-CA2B-F02C-AAC54C45D110}"/>
              </a:ext>
            </a:extLst>
          </p:cNvPr>
          <p:cNvSpPr>
            <a:spLocks noGrp="1"/>
          </p:cNvSpPr>
          <p:nvPr>
            <p:ph type="body" sz="quarter" idx="25"/>
          </p:nvPr>
        </p:nvSpPr>
        <p:spPr>
          <a:xfrm>
            <a:off x="6464368" y="1951150"/>
            <a:ext cx="5433204" cy="365125"/>
          </a:xfrm>
        </p:spPr>
        <p:txBody>
          <a:bodyPr>
            <a:normAutofit/>
          </a:bodyPr>
          <a:lstStyle/>
          <a:p>
            <a:r>
              <a:rPr lang="fr-FR" sz="1600" b="1" dirty="0">
                <a:solidFill>
                  <a:schemeClr val="tx1"/>
                </a:solidFill>
              </a:rPr>
              <a:t>Renforcer votre expertise :</a:t>
            </a:r>
          </a:p>
        </p:txBody>
      </p:sp>
      <p:sp>
        <p:nvSpPr>
          <p:cNvPr id="22" name="Espace réservé du texte 21">
            <a:extLst>
              <a:ext uri="{FF2B5EF4-FFF2-40B4-BE49-F238E27FC236}">
                <a16:creationId xmlns:a16="http://schemas.microsoft.com/office/drawing/2014/main" id="{245EC892-79E9-D7A7-5DC4-0FCD0A13F274}"/>
              </a:ext>
            </a:extLst>
          </p:cNvPr>
          <p:cNvSpPr>
            <a:spLocks noGrp="1"/>
          </p:cNvSpPr>
          <p:nvPr>
            <p:ph type="body" sz="quarter" idx="26"/>
          </p:nvPr>
        </p:nvSpPr>
        <p:spPr>
          <a:xfrm>
            <a:off x="163136" y="4564144"/>
            <a:ext cx="5431971" cy="557950"/>
          </a:xfrm>
        </p:spPr>
        <p:txBody>
          <a:bodyPr>
            <a:noAutofit/>
          </a:bodyPr>
          <a:lstStyle/>
          <a:p>
            <a:pPr algn="just"/>
            <a:r>
              <a:rPr lang="fr-FR" dirty="0">
                <a:solidFill>
                  <a:schemeClr val="tx1"/>
                </a:solidFill>
              </a:rPr>
              <a:t> La veille technologique peut également vous aider à identifier des outils ou des méthodes innovantes pour optimiser vos processus de travail, améliorer l'efficacité et réduire les coûts.</a:t>
            </a:r>
          </a:p>
        </p:txBody>
      </p:sp>
      <p:sp>
        <p:nvSpPr>
          <p:cNvPr id="25" name="Espace réservé du texte 19">
            <a:extLst>
              <a:ext uri="{FF2B5EF4-FFF2-40B4-BE49-F238E27FC236}">
                <a16:creationId xmlns:a16="http://schemas.microsoft.com/office/drawing/2014/main" id="{0A72CFF8-46BC-27AB-C46A-D20ED7BB735B}"/>
              </a:ext>
            </a:extLst>
          </p:cNvPr>
          <p:cNvSpPr txBox="1">
            <a:spLocks/>
          </p:cNvSpPr>
          <p:nvPr/>
        </p:nvSpPr>
        <p:spPr>
          <a:xfrm>
            <a:off x="315538" y="4232917"/>
            <a:ext cx="5433204" cy="3651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b="1">
                <a:solidFill>
                  <a:schemeClr val="tx1"/>
                </a:solidFill>
              </a:rPr>
              <a:t>Optimiser les processus :</a:t>
            </a:r>
          </a:p>
        </p:txBody>
      </p:sp>
      <p:sp>
        <p:nvSpPr>
          <p:cNvPr id="26" name="Espace réservé du texte 17">
            <a:extLst>
              <a:ext uri="{FF2B5EF4-FFF2-40B4-BE49-F238E27FC236}">
                <a16:creationId xmlns:a16="http://schemas.microsoft.com/office/drawing/2014/main" id="{07F85669-67EC-D8AF-0C24-C4D671AFECA4}"/>
              </a:ext>
            </a:extLst>
          </p:cNvPr>
          <p:cNvSpPr txBox="1">
            <a:spLocks/>
          </p:cNvSpPr>
          <p:nvPr/>
        </p:nvSpPr>
        <p:spPr>
          <a:xfrm>
            <a:off x="6463135" y="2320234"/>
            <a:ext cx="5431971" cy="10209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b="1" dirty="0"/>
              <a:t>En vous tenant informé des dernières avancées technologiques, vous renforcez votre expertise dans votre domaine d'activité. Cela peut vous aider à progresser dans votre carrière, à obtenir des promotions ou à développer votre entreprise.</a:t>
            </a:r>
          </a:p>
        </p:txBody>
      </p:sp>
    </p:spTree>
    <p:extLst>
      <p:ext uri="{BB962C8B-B14F-4D97-AF65-F5344CB8AC3E}">
        <p14:creationId xmlns:p14="http://schemas.microsoft.com/office/powerpoint/2010/main" val="2069393026"/>
      </p:ext>
    </p:extLst>
  </p:cSld>
  <p:clrMapOvr>
    <a:masterClrMapping/>
  </p:clrMapOvr>
  <p:transition spd="slow">
    <p:push dir="u"/>
  </p:transition>
</p:sld>
</file>

<file path=ppt/theme/theme1.xml><?xml version="1.0" encoding="utf-8"?>
<a:theme xmlns:a="http://schemas.openxmlformats.org/drawingml/2006/main" name="Monolig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5_TF56180624_Win32" id="{86818CA5-A7A1-4A11-825D-121ACC2F2553}" vid="{B15E7544-D123-4273-B0AB-D8F961E44E2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Argumentaire de vente clair et minimaliste</Template>
  <TotalTime>417</TotalTime>
  <Words>678</Words>
  <Application>Microsoft Office PowerPoint</Application>
  <PresentationFormat>Grand écran</PresentationFormat>
  <Paragraphs>66</Paragraphs>
  <Slides>10</Slides>
  <Notes>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Tenorite</vt:lpstr>
      <vt:lpstr>Monoligne</vt:lpstr>
      <vt:lpstr>Présentation des Spécifications techniques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VII. Pourquoi mettre en place une veille ?</vt:lpstr>
      <vt:lpstr>10. Les moyens de communications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Corentin Lejeune</dc:creator>
  <cp:lastModifiedBy>Corentin Lejeune</cp:lastModifiedBy>
  <cp:revision>68</cp:revision>
  <dcterms:created xsi:type="dcterms:W3CDTF">2024-03-16T11:19:02Z</dcterms:created>
  <dcterms:modified xsi:type="dcterms:W3CDTF">2024-03-16T21:33:51Z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