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77" r:id="rId6"/>
    <p:sldId id="262" r:id="rId7"/>
    <p:sldId id="295" r:id="rId8"/>
    <p:sldId id="289" r:id="rId9"/>
    <p:sldId id="261" r:id="rId10"/>
    <p:sldId id="264" r:id="rId11"/>
    <p:sldId id="258" r:id="rId12"/>
    <p:sldId id="278" r:id="rId13"/>
    <p:sldId id="266" r:id="rId14"/>
    <p:sldId id="296" r:id="rId15"/>
    <p:sldId id="297"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517" autoAdjust="0"/>
  </p:normalViewPr>
  <p:slideViewPr>
    <p:cSldViewPr snapToGrid="0">
      <p:cViewPr varScale="1">
        <p:scale>
          <a:sx n="91" d="100"/>
          <a:sy n="91" d="100"/>
        </p:scale>
        <p:origin x="32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6F3730-8562-4D7F-A2D1-B258C4FC42CB}" type="datetime1">
              <a:rPr lang="fr-FR" smtClean="0"/>
              <a:t>16/03/2024</a:t>
            </a:fld>
            <a:endParaRPr lang="fr-FR"/>
          </a:p>
        </p:txBody>
      </p:sp>
      <p:sp>
        <p:nvSpPr>
          <p:cNvPr id="4" name="Espace réservé du pied de page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fr-FR" smtClean="0"/>
              <a:t>‹N°›</a:t>
            </a:fld>
            <a:endParaRPr lang="fr-F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8B237-C4D2-43EE-AC18-AA163EB3D7BC}" type="datetime1">
              <a:rPr lang="fr-FR" smtClean="0"/>
              <a:pPr/>
              <a:t>16/03/2024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fr-FR" noProof="0" smtClean="0"/>
              <a:t>‹N°›</a:t>
            </a:fld>
            <a:endParaRPr lang="fr-FR"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a:t>
            </a:fld>
            <a:endParaRPr lang="fr-FR"/>
          </a:p>
        </p:txBody>
      </p:sp>
    </p:spTree>
    <p:extLst>
      <p:ext uri="{BB962C8B-B14F-4D97-AF65-F5344CB8AC3E}">
        <p14:creationId xmlns:p14="http://schemas.microsoft.com/office/powerpoint/2010/main" val="263701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a:t>
            </a:fld>
            <a:endParaRPr lang="fr-FR"/>
          </a:p>
        </p:txBody>
      </p:sp>
    </p:spTree>
    <p:extLst>
      <p:ext uri="{BB962C8B-B14F-4D97-AF65-F5344CB8AC3E}">
        <p14:creationId xmlns:p14="http://schemas.microsoft.com/office/powerpoint/2010/main" val="461201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3</a:t>
            </a:fld>
            <a:endParaRPr lang="fr-FR"/>
          </a:p>
        </p:txBody>
      </p:sp>
    </p:spTree>
    <p:extLst>
      <p:ext uri="{BB962C8B-B14F-4D97-AF65-F5344CB8AC3E}">
        <p14:creationId xmlns:p14="http://schemas.microsoft.com/office/powerpoint/2010/main" val="341574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5</a:t>
            </a:fld>
            <a:endParaRPr lang="fr-FR"/>
          </a:p>
        </p:txBody>
      </p:sp>
    </p:spTree>
    <p:extLst>
      <p:ext uri="{BB962C8B-B14F-4D97-AF65-F5344CB8AC3E}">
        <p14:creationId xmlns:p14="http://schemas.microsoft.com/office/powerpoint/2010/main" val="93261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6</a:t>
            </a:fld>
            <a:endParaRPr lang="fr-FR"/>
          </a:p>
        </p:txBody>
      </p:sp>
    </p:spTree>
    <p:extLst>
      <p:ext uri="{BB962C8B-B14F-4D97-AF65-F5344CB8AC3E}">
        <p14:creationId xmlns:p14="http://schemas.microsoft.com/office/powerpoint/2010/main" val="2905151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7</a:t>
            </a:fld>
            <a:endParaRPr lang="fr-FR"/>
          </a:p>
        </p:txBody>
      </p:sp>
    </p:spTree>
    <p:extLst>
      <p:ext uri="{BB962C8B-B14F-4D97-AF65-F5344CB8AC3E}">
        <p14:creationId xmlns:p14="http://schemas.microsoft.com/office/powerpoint/2010/main" val="206004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8</a:t>
            </a:fld>
            <a:endParaRPr lang="fr-FR"/>
          </a:p>
        </p:txBody>
      </p:sp>
    </p:spTree>
    <p:extLst>
      <p:ext uri="{BB962C8B-B14F-4D97-AF65-F5344CB8AC3E}">
        <p14:creationId xmlns:p14="http://schemas.microsoft.com/office/powerpoint/2010/main" val="284546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9</a:t>
            </a:fld>
            <a:endParaRPr lang="fr-FR"/>
          </a:p>
        </p:txBody>
      </p:sp>
    </p:spTree>
    <p:extLst>
      <p:ext uri="{BB962C8B-B14F-4D97-AF65-F5344CB8AC3E}">
        <p14:creationId xmlns:p14="http://schemas.microsoft.com/office/powerpoint/2010/main" val="1874990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10</a:t>
            </a:fld>
            <a:endParaRPr lang="fr-FR"/>
          </a:p>
        </p:txBody>
      </p:sp>
    </p:spTree>
    <p:extLst>
      <p:ext uri="{BB962C8B-B14F-4D97-AF65-F5344CB8AC3E}">
        <p14:creationId xmlns:p14="http://schemas.microsoft.com/office/powerpoint/2010/main" val="2811138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s marché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4" name="Espace réservé du texte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pic>
        <p:nvPicPr>
          <p:cNvPr id="11" name="Graphisme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sme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sme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Espace réservé du contenu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26" name="Espace réservé du contenu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a:p>
            <a:pPr lvl="1" rtl="0"/>
            <a:endParaRPr lang="fr-FR" noProof="0"/>
          </a:p>
        </p:txBody>
      </p:sp>
      <p:sp>
        <p:nvSpPr>
          <p:cNvPr id="27" name="Espace réservé du contenu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sme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r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20" name="Espace réservé du texte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5" name="Espace réservé du texte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6" name="Espace réservé du texte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7" name="Espace réservé du texte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8" name="Espace réservé du texte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9" name="Espace réservé du texte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2" name="Titr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MODIFIEZ LE STYLE DU TITRE</a:t>
            </a:r>
          </a:p>
        </p:txBody>
      </p:sp>
      <p:sp>
        <p:nvSpPr>
          <p:cNvPr id="6" name="Espace réservé du texte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7" name="Espace réservé du texte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8" name="Espace réservé du texte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9" name="Espace réservé du texte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0" name="Espace réservé du texte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1" name="Espace réservé du texte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12" name="Espace réservé du texte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3" name="Espace réservé du texte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4" name="Espace réservé du texte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5" name="Espace réservé du texte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6" name="Espace réservé du texte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7" name="Espace réservé du texte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8" name="Espace réservé du texte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9" name="Espace réservé du texte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0" name="Espace réservé du texte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1" name="Espace réservé du texte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2" name="Espace réservé du texte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3" name="Espace réservé du texte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4" name="Espace réservé du texte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5" name="Espace réservé du texte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6" name="Espace réservé du texte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7" name="Espace réservé du texte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8" name="Espace réservé du texte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9" name="Espace réservé du texte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0" name="Espace réservé du texte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1" name="Espace réservé du texte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36" name="Espace réservé de la date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37" name="Espace réservé du pied de page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38" name="Espace réservé du numéro de diapositive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fr-FR" noProof="0"/>
              <a:t>Cliquez sur l’icône pour ajouter un graphique SmartArt</a:t>
            </a:r>
          </a:p>
        </p:txBody>
      </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cxnSp>
        <p:nvCxnSpPr>
          <p:cNvPr id="10" name="Connecteur droit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fr-FR" noProof="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cxnSp>
        <p:nvCxnSpPr>
          <p:cNvPr id="10" name="Connecteur droit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e équipe 8 personne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7" name="Espace réservé d’image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a:t>Cliquez sur l’icône pour ajouter une image</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fr-FR" noProof="0" smtClean="0"/>
              <a:t>‹N°›</a:t>
            </a:fld>
            <a:endParaRPr lang="fr-FR" noProof="0"/>
          </a:p>
        </p:txBody>
      </p:sp>
      <p:pic>
        <p:nvPicPr>
          <p:cNvPr id="13" name="Graphisme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sme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u">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u contenu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7" name="Espace réservé du texte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4" name="Espace réservé du contenu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8" name="Espace réservé du texte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5" name="Espace réservé du contenu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9" name="Espace réservé du texte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6" name="Espace réservé du contenu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14" name="Espace réservé du texte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Espace réservé du contenu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23" name="Connecteur droit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onclus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bg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fr-FR" noProof="0"/>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fr-FR" noProof="0"/>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fr-FR" noProof="0"/>
              <a:t>Pitch Deck</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nne de contenu 3">
    <p:bg>
      <p:bgPr>
        <a:solidFill>
          <a:schemeClr val="accent2"/>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1" name="Espace réservé du texte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2" name="Espace réservé du texte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3" name="Espace réservé du texte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4" name="Espace réservé du texte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2" name="Espace réservé du texte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13" name="Espace réservé du texte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fr-FR" noProof="0" smtClean="0"/>
              <a:t>‹N°›</a:t>
            </a:fld>
            <a:endParaRPr lang="fr-FR" noProof="0"/>
          </a:p>
        </p:txBody>
      </p:sp>
      <p:cxnSp>
        <p:nvCxnSpPr>
          <p:cNvPr id="2" name="Connecteur droit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sme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sme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nne de contenu 2">
    <p:bg>
      <p:bgPr>
        <a:solidFill>
          <a:schemeClr val="bg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6" name="Espace réservé du texte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8" name="Espace réservé du texte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9" name="Espace réservé du texte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0" name="Espace réservé du texte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3" name="Espace réservé du texte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4" name="Espace réservé du texte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pic>
        <p:nvPicPr>
          <p:cNvPr id="2" name="Graphisme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14" name="Connecteur droit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Espace réservé de la date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ut de sect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fr-FR" noProof="0"/>
              <a:t>CLIQUEZ ICI POUR MODIFIER LE STYLE DU TITRE</a:t>
            </a:r>
          </a:p>
        </p:txBody>
      </p:sp>
      <p:pic>
        <p:nvPicPr>
          <p:cNvPr id="5" name="Graphisme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sme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cxnSp>
        <p:nvCxnSpPr>
          <p:cNvPr id="9" name="Connecteur droit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texte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2" name="Espace réservé du texte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3" name="Espace réservé du texte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4" name="Espace réservé du texte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5" name="Espace réservé du texte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6" name="Espace réservé du texte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7" name="Espace réservé de la date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18" name="Espace réservé du pied de page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19" name="Espace réservé du numéro de diapositive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FDC8EF5-380F-F067-C348-5973B86B3B0E}"/>
              </a:ext>
            </a:extLst>
          </p:cNvPr>
          <p:cNvSpPr>
            <a:spLocks noGrp="1"/>
          </p:cNvSpPr>
          <p:nvPr>
            <p:ph type="ctrTitle"/>
          </p:nvPr>
        </p:nvSpPr>
        <p:spPr>
          <a:xfrm>
            <a:off x="5989740" y="2457271"/>
            <a:ext cx="6202260" cy="1590417"/>
          </a:xfrm>
        </p:spPr>
        <p:txBody>
          <a:bodyPr/>
          <a:lstStyle/>
          <a:p>
            <a:pPr algn="ctr"/>
            <a:r>
              <a:rPr lang="fr-FR" sz="4000" dirty="0">
                <a:ln>
                  <a:solidFill>
                    <a:schemeClr val="tx1"/>
                  </a:solidFill>
                </a:ln>
                <a:solidFill>
                  <a:schemeClr val="tx1"/>
                </a:solidFill>
              </a:rPr>
              <a:t>Présentation de la </a:t>
            </a:r>
            <a:br>
              <a:rPr lang="fr-FR" sz="4000" dirty="0">
                <a:ln>
                  <a:solidFill>
                    <a:schemeClr val="tx1"/>
                  </a:solidFill>
                </a:ln>
                <a:solidFill>
                  <a:schemeClr val="tx1"/>
                </a:solidFill>
              </a:rPr>
            </a:br>
            <a:r>
              <a:rPr lang="fr-FR" sz="4000" dirty="0">
                <a:ln>
                  <a:solidFill>
                    <a:schemeClr val="tx1"/>
                  </a:solidFill>
                </a:ln>
                <a:solidFill>
                  <a:schemeClr val="tx1"/>
                </a:solidFill>
              </a:rPr>
              <a:t>Solution technique</a:t>
            </a:r>
          </a:p>
        </p:txBody>
      </p:sp>
      <p:pic>
        <p:nvPicPr>
          <p:cNvPr id="9" name="Image 8">
            <a:extLst>
              <a:ext uri="{FF2B5EF4-FFF2-40B4-BE49-F238E27FC236}">
                <a16:creationId xmlns:a16="http://schemas.microsoft.com/office/drawing/2014/main" id="{D0E8808D-7A31-7539-4CC5-D327FFA33981}"/>
              </a:ext>
            </a:extLst>
          </p:cNvPr>
          <p:cNvPicPr>
            <a:picLocks noChangeAspect="1"/>
          </p:cNvPicPr>
          <p:nvPr/>
        </p:nvPicPr>
        <p:blipFill>
          <a:blip r:embed="rId3"/>
          <a:stretch>
            <a:fillRect/>
          </a:stretch>
        </p:blipFill>
        <p:spPr>
          <a:xfrm>
            <a:off x="9939417" y="4506410"/>
            <a:ext cx="1798476" cy="73920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Image 9">
            <a:extLst>
              <a:ext uri="{FF2B5EF4-FFF2-40B4-BE49-F238E27FC236}">
                <a16:creationId xmlns:a16="http://schemas.microsoft.com/office/drawing/2014/main" id="{269175D5-3197-EFFA-AC8D-8C6719166EF0}"/>
              </a:ext>
            </a:extLst>
          </p:cNvPr>
          <p:cNvPicPr>
            <a:picLocks noChangeAspect="1"/>
          </p:cNvPicPr>
          <p:nvPr/>
        </p:nvPicPr>
        <p:blipFill>
          <a:blip r:embed="rId4"/>
          <a:stretch>
            <a:fillRect/>
          </a:stretch>
        </p:blipFill>
        <p:spPr>
          <a:xfrm>
            <a:off x="721454" y="4636245"/>
            <a:ext cx="4026716" cy="214129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e la date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fr-FR"/>
              <a:t>20XX</a:t>
            </a:r>
            <a:endParaRPr lang="fr-FR" dirty="0"/>
          </a:p>
        </p:txBody>
      </p:sp>
      <p:sp>
        <p:nvSpPr>
          <p:cNvPr id="13" name="Titre 12">
            <a:extLst>
              <a:ext uri="{FF2B5EF4-FFF2-40B4-BE49-F238E27FC236}">
                <a16:creationId xmlns:a16="http://schemas.microsoft.com/office/drawing/2014/main" id="{4F7EA013-BED6-54F7-6E8A-BB41FB80CE8E}"/>
              </a:ext>
            </a:extLst>
          </p:cNvPr>
          <p:cNvSpPr>
            <a:spLocks noGrp="1"/>
          </p:cNvSpPr>
          <p:nvPr>
            <p:ph type="title"/>
          </p:nvPr>
        </p:nvSpPr>
        <p:spPr/>
        <p:txBody>
          <a:bodyPr/>
          <a:lstStyle/>
          <a:p>
            <a:endParaRPr lang="fr-FR"/>
          </a:p>
        </p:txBody>
      </p:sp>
      <p:sp>
        <p:nvSpPr>
          <p:cNvPr id="15" name="Espace réservé du texte 14">
            <a:extLst>
              <a:ext uri="{FF2B5EF4-FFF2-40B4-BE49-F238E27FC236}">
                <a16:creationId xmlns:a16="http://schemas.microsoft.com/office/drawing/2014/main" id="{8B0194B0-94A8-2983-A762-917A628CB9D5}"/>
              </a:ext>
            </a:extLst>
          </p:cNvPr>
          <p:cNvSpPr>
            <a:spLocks noGrp="1"/>
          </p:cNvSpPr>
          <p:nvPr>
            <p:ph type="body" idx="1"/>
          </p:nvPr>
        </p:nvSpPr>
        <p:spPr/>
        <p:txBody>
          <a:bodyPr/>
          <a:lstStyle/>
          <a:p>
            <a:endParaRPr lang="fr-FR"/>
          </a:p>
        </p:txBody>
      </p:sp>
      <p:sp>
        <p:nvSpPr>
          <p:cNvPr id="17" name="Espace réservé du contenu 16">
            <a:extLst>
              <a:ext uri="{FF2B5EF4-FFF2-40B4-BE49-F238E27FC236}">
                <a16:creationId xmlns:a16="http://schemas.microsoft.com/office/drawing/2014/main" id="{449D6723-1690-FE89-448E-7FB037FCDABE}"/>
              </a:ext>
            </a:extLst>
          </p:cNvPr>
          <p:cNvSpPr>
            <a:spLocks noGrp="1"/>
          </p:cNvSpPr>
          <p:nvPr>
            <p:ph sz="half" idx="2"/>
          </p:nvPr>
        </p:nvSpPr>
        <p:spPr/>
        <p:txBody>
          <a:bodyPr/>
          <a:lstStyle/>
          <a:p>
            <a:endParaRPr lang="fr-FR"/>
          </a:p>
        </p:txBody>
      </p:sp>
      <p:sp>
        <p:nvSpPr>
          <p:cNvPr id="19" name="Espace réservé du texte 18">
            <a:extLst>
              <a:ext uri="{FF2B5EF4-FFF2-40B4-BE49-F238E27FC236}">
                <a16:creationId xmlns:a16="http://schemas.microsoft.com/office/drawing/2014/main" id="{D51D5815-6EA6-CFA0-7448-BAEABD2C9E81}"/>
              </a:ext>
            </a:extLst>
          </p:cNvPr>
          <p:cNvSpPr>
            <a:spLocks noGrp="1"/>
          </p:cNvSpPr>
          <p:nvPr>
            <p:ph type="body" sz="quarter" idx="3"/>
          </p:nvPr>
        </p:nvSpPr>
        <p:spPr/>
        <p:txBody>
          <a:bodyPr/>
          <a:lstStyle/>
          <a:p>
            <a:endParaRPr lang="fr-FR"/>
          </a:p>
        </p:txBody>
      </p:sp>
      <p:sp>
        <p:nvSpPr>
          <p:cNvPr id="21" name="Espace réservé du contenu 20">
            <a:extLst>
              <a:ext uri="{FF2B5EF4-FFF2-40B4-BE49-F238E27FC236}">
                <a16:creationId xmlns:a16="http://schemas.microsoft.com/office/drawing/2014/main" id="{C149B0CA-B3E0-E866-DAC6-61F670B9C924}"/>
              </a:ext>
            </a:extLst>
          </p:cNvPr>
          <p:cNvSpPr>
            <a:spLocks noGrp="1"/>
          </p:cNvSpPr>
          <p:nvPr>
            <p:ph sz="quarter" idx="4"/>
          </p:nvPr>
        </p:nvSpPr>
        <p:spPr/>
        <p:txBody>
          <a:bodyPr/>
          <a:lstStyle/>
          <a:p>
            <a:endParaRPr lang="fr-FR"/>
          </a:p>
        </p:txBody>
      </p:sp>
      <p:sp>
        <p:nvSpPr>
          <p:cNvPr id="23" name="Espace réservé du texte 22">
            <a:extLst>
              <a:ext uri="{FF2B5EF4-FFF2-40B4-BE49-F238E27FC236}">
                <a16:creationId xmlns:a16="http://schemas.microsoft.com/office/drawing/2014/main" id="{026337F8-518A-C944-58E4-4B055FA31668}"/>
              </a:ext>
            </a:extLst>
          </p:cNvPr>
          <p:cNvSpPr>
            <a:spLocks noGrp="1"/>
          </p:cNvSpPr>
          <p:nvPr>
            <p:ph type="body" idx="13"/>
          </p:nvPr>
        </p:nvSpPr>
        <p:spPr/>
        <p:txBody>
          <a:bodyPr/>
          <a:lstStyle/>
          <a:p>
            <a:endParaRPr lang="fr-FR"/>
          </a:p>
        </p:txBody>
      </p:sp>
      <p:sp>
        <p:nvSpPr>
          <p:cNvPr id="25" name="Espace réservé du contenu 24">
            <a:extLst>
              <a:ext uri="{FF2B5EF4-FFF2-40B4-BE49-F238E27FC236}">
                <a16:creationId xmlns:a16="http://schemas.microsoft.com/office/drawing/2014/main" id="{8C907D15-A712-920E-D28F-A9DD3D3D9658}"/>
              </a:ext>
            </a:extLst>
          </p:cNvPr>
          <p:cNvSpPr>
            <a:spLocks noGrp="1"/>
          </p:cNvSpPr>
          <p:nvPr>
            <p:ph sz="half" idx="14"/>
          </p:nvPr>
        </p:nvSpPr>
        <p:spPr/>
        <p:txBody>
          <a:bodyPr/>
          <a:lstStyle/>
          <a:p>
            <a:endParaRPr lang="fr-FR"/>
          </a:p>
        </p:txBody>
      </p:sp>
    </p:spTree>
    <p:extLst>
      <p:ext uri="{BB962C8B-B14F-4D97-AF65-F5344CB8AC3E}">
        <p14:creationId xmlns:p14="http://schemas.microsoft.com/office/powerpoint/2010/main" val="212117806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CAB5E3-3F38-BE70-A20D-7B24119328AB}"/>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A58E5BB3-D0BE-34A7-2586-CF5074ADE03F}"/>
              </a:ext>
            </a:extLst>
          </p:cNvPr>
          <p:cNvSpPr>
            <a:spLocks noGrp="1"/>
          </p:cNvSpPr>
          <p:nvPr>
            <p:ph type="body" idx="1"/>
          </p:nvPr>
        </p:nvSpPr>
        <p:spPr/>
        <p:txBody>
          <a:bodyPr/>
          <a:lstStyle/>
          <a:p>
            <a:endParaRPr lang="fr-FR"/>
          </a:p>
        </p:txBody>
      </p:sp>
      <p:sp>
        <p:nvSpPr>
          <p:cNvPr id="4" name="Espace réservé du contenu 3">
            <a:extLst>
              <a:ext uri="{FF2B5EF4-FFF2-40B4-BE49-F238E27FC236}">
                <a16:creationId xmlns:a16="http://schemas.microsoft.com/office/drawing/2014/main" id="{1CE24DC5-7F20-5741-7A0A-C25848A5C8A3}"/>
              </a:ext>
            </a:extLst>
          </p:cNvPr>
          <p:cNvSpPr>
            <a:spLocks noGrp="1"/>
          </p:cNvSpPr>
          <p:nvPr>
            <p:ph sz="half" idx="2"/>
          </p:nvPr>
        </p:nvSpPr>
        <p:spPr/>
        <p:txBody>
          <a:bodyPr/>
          <a:lstStyle/>
          <a:p>
            <a:endParaRPr lang="fr-FR"/>
          </a:p>
        </p:txBody>
      </p:sp>
      <p:sp>
        <p:nvSpPr>
          <p:cNvPr id="5" name="Espace réservé du texte 4">
            <a:extLst>
              <a:ext uri="{FF2B5EF4-FFF2-40B4-BE49-F238E27FC236}">
                <a16:creationId xmlns:a16="http://schemas.microsoft.com/office/drawing/2014/main" id="{F2975C13-680F-C8F8-0E1B-F065BCD37422}"/>
              </a:ext>
            </a:extLst>
          </p:cNvPr>
          <p:cNvSpPr>
            <a:spLocks noGrp="1"/>
          </p:cNvSpPr>
          <p:nvPr>
            <p:ph type="body" sz="quarter" idx="3"/>
          </p:nvPr>
        </p:nvSpPr>
        <p:spPr/>
        <p:txBody>
          <a:bodyPr/>
          <a:lstStyle/>
          <a:p>
            <a:endParaRPr lang="fr-FR"/>
          </a:p>
        </p:txBody>
      </p:sp>
      <p:sp>
        <p:nvSpPr>
          <p:cNvPr id="6" name="Espace réservé du contenu 5">
            <a:extLst>
              <a:ext uri="{FF2B5EF4-FFF2-40B4-BE49-F238E27FC236}">
                <a16:creationId xmlns:a16="http://schemas.microsoft.com/office/drawing/2014/main" id="{8318FD02-2572-4568-D3E0-F5445A8BBC4E}"/>
              </a:ext>
            </a:extLst>
          </p:cNvPr>
          <p:cNvSpPr>
            <a:spLocks noGrp="1"/>
          </p:cNvSpPr>
          <p:nvPr>
            <p:ph sz="quarter" idx="4"/>
          </p:nvPr>
        </p:nvSpPr>
        <p:spPr/>
        <p:txBody>
          <a:bodyPr/>
          <a:lstStyle/>
          <a:p>
            <a:endParaRPr lang="fr-FR"/>
          </a:p>
        </p:txBody>
      </p:sp>
      <p:sp>
        <p:nvSpPr>
          <p:cNvPr id="7" name="Espace réservé du texte 6">
            <a:extLst>
              <a:ext uri="{FF2B5EF4-FFF2-40B4-BE49-F238E27FC236}">
                <a16:creationId xmlns:a16="http://schemas.microsoft.com/office/drawing/2014/main" id="{6B498079-84D7-0959-68C0-3DBF7A89A688}"/>
              </a:ext>
            </a:extLst>
          </p:cNvPr>
          <p:cNvSpPr>
            <a:spLocks noGrp="1"/>
          </p:cNvSpPr>
          <p:nvPr>
            <p:ph type="body" idx="13"/>
          </p:nvPr>
        </p:nvSpPr>
        <p:spPr/>
        <p:txBody>
          <a:bodyPr/>
          <a:lstStyle/>
          <a:p>
            <a:endParaRPr lang="fr-FR" dirty="0"/>
          </a:p>
        </p:txBody>
      </p:sp>
      <p:sp>
        <p:nvSpPr>
          <p:cNvPr id="8" name="Espace réservé du contenu 7">
            <a:extLst>
              <a:ext uri="{FF2B5EF4-FFF2-40B4-BE49-F238E27FC236}">
                <a16:creationId xmlns:a16="http://schemas.microsoft.com/office/drawing/2014/main" id="{0BF0B7F7-7DE8-F075-A180-D8FED1AFA58D}"/>
              </a:ext>
            </a:extLst>
          </p:cNvPr>
          <p:cNvSpPr>
            <a:spLocks noGrp="1"/>
          </p:cNvSpPr>
          <p:nvPr>
            <p:ph sz="half" idx="14"/>
          </p:nvPr>
        </p:nvSpPr>
        <p:spPr/>
        <p:txBody>
          <a:bodyPr/>
          <a:lstStyle/>
          <a:p>
            <a:endParaRPr lang="fr-FR"/>
          </a:p>
        </p:txBody>
      </p:sp>
      <p:sp>
        <p:nvSpPr>
          <p:cNvPr id="9" name="Espace réservé de la date 8">
            <a:extLst>
              <a:ext uri="{FF2B5EF4-FFF2-40B4-BE49-F238E27FC236}">
                <a16:creationId xmlns:a16="http://schemas.microsoft.com/office/drawing/2014/main" id="{5721E98E-8945-991A-76FB-6C86ADF0C29C}"/>
              </a:ext>
            </a:extLst>
          </p:cNvPr>
          <p:cNvSpPr>
            <a:spLocks noGrp="1"/>
          </p:cNvSpPr>
          <p:nvPr>
            <p:ph type="dt" sz="half" idx="10"/>
          </p:nvPr>
        </p:nvSpPr>
        <p:spPr/>
        <p:txBody>
          <a:bodyPr/>
          <a:lstStyle/>
          <a:p>
            <a:pPr rtl="0"/>
            <a:r>
              <a:rPr lang="fr-FR" noProof="0"/>
              <a:t>20XX</a:t>
            </a:r>
          </a:p>
        </p:txBody>
      </p:sp>
      <p:sp>
        <p:nvSpPr>
          <p:cNvPr id="10" name="Espace réservé du pied de page 9">
            <a:extLst>
              <a:ext uri="{FF2B5EF4-FFF2-40B4-BE49-F238E27FC236}">
                <a16:creationId xmlns:a16="http://schemas.microsoft.com/office/drawing/2014/main" id="{029DAFC6-3A67-B711-24DE-7A354493FF69}"/>
              </a:ext>
            </a:extLst>
          </p:cNvPr>
          <p:cNvSpPr>
            <a:spLocks noGrp="1"/>
          </p:cNvSpPr>
          <p:nvPr>
            <p:ph type="ftr" sz="quarter" idx="11"/>
          </p:nvPr>
        </p:nvSpPr>
        <p:spPr/>
        <p:txBody>
          <a:bodyPr/>
          <a:lstStyle/>
          <a:p>
            <a:pPr rtl="0"/>
            <a:r>
              <a:rPr lang="fr-FR" noProof="0"/>
              <a:t>Pitch Deck</a:t>
            </a:r>
          </a:p>
        </p:txBody>
      </p:sp>
      <p:sp>
        <p:nvSpPr>
          <p:cNvPr id="11" name="Espace réservé du numéro de diapositive 10">
            <a:extLst>
              <a:ext uri="{FF2B5EF4-FFF2-40B4-BE49-F238E27FC236}">
                <a16:creationId xmlns:a16="http://schemas.microsoft.com/office/drawing/2014/main" id="{048E19AF-3AA9-458F-EDDB-56D8A49FFDF5}"/>
              </a:ext>
            </a:extLst>
          </p:cNvPr>
          <p:cNvSpPr>
            <a:spLocks noGrp="1"/>
          </p:cNvSpPr>
          <p:nvPr>
            <p:ph type="sldNum" sz="quarter" idx="12"/>
          </p:nvPr>
        </p:nvSpPr>
        <p:spPr/>
        <p:txBody>
          <a:bodyPr/>
          <a:lstStyle/>
          <a:p>
            <a:pPr rtl="0"/>
            <a:fld id="{B5CEABB6-07DC-46E8-9B57-56EC44A396E5}" type="slidenum">
              <a:rPr lang="fr-FR" noProof="0" smtClean="0"/>
              <a:t>11</a:t>
            </a:fld>
            <a:endParaRPr lang="fr-FR" noProof="0"/>
          </a:p>
        </p:txBody>
      </p:sp>
    </p:spTree>
    <p:extLst>
      <p:ext uri="{BB962C8B-B14F-4D97-AF65-F5344CB8AC3E}">
        <p14:creationId xmlns:p14="http://schemas.microsoft.com/office/powerpoint/2010/main" val="5883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CB86F5-E459-DA48-8E06-B969214EDA99}"/>
              </a:ext>
            </a:extLst>
          </p:cNvPr>
          <p:cNvSpPr>
            <a:spLocks noGrp="1"/>
          </p:cNvSpPr>
          <p:nvPr>
            <p:ph type="title"/>
          </p:nvPr>
        </p:nvSpPr>
        <p:spPr/>
        <p:txBody>
          <a:bodyPr/>
          <a:lstStyle/>
          <a:p>
            <a:r>
              <a:rPr lang="fr-FR" dirty="0"/>
              <a:t>10. Les moyens de communications</a:t>
            </a:r>
          </a:p>
        </p:txBody>
      </p:sp>
      <p:sp>
        <p:nvSpPr>
          <p:cNvPr id="3" name="Espace réservé du texte 2">
            <a:extLst>
              <a:ext uri="{FF2B5EF4-FFF2-40B4-BE49-F238E27FC236}">
                <a16:creationId xmlns:a16="http://schemas.microsoft.com/office/drawing/2014/main" id="{13C8DDE3-6930-50FA-A1B9-88501E625EE9}"/>
              </a:ext>
            </a:extLst>
          </p:cNvPr>
          <p:cNvSpPr>
            <a:spLocks noGrp="1"/>
          </p:cNvSpPr>
          <p:nvPr>
            <p:ph type="body" idx="1"/>
          </p:nvPr>
        </p:nvSpPr>
        <p:spPr>
          <a:xfrm>
            <a:off x="1243104" y="2513955"/>
            <a:ext cx="2882475" cy="823912"/>
          </a:xfrm>
        </p:spPr>
        <p:txBody>
          <a:bodyPr/>
          <a:lstStyle/>
          <a:p>
            <a:pPr algn="ctr"/>
            <a:r>
              <a:rPr lang="fr-FR" b="1" dirty="0">
                <a:solidFill>
                  <a:schemeClr val="tx1"/>
                </a:solidFill>
              </a:rPr>
              <a:t>Slack</a:t>
            </a:r>
          </a:p>
        </p:txBody>
      </p:sp>
      <p:sp>
        <p:nvSpPr>
          <p:cNvPr id="4" name="Espace réservé du contenu 3">
            <a:extLst>
              <a:ext uri="{FF2B5EF4-FFF2-40B4-BE49-F238E27FC236}">
                <a16:creationId xmlns:a16="http://schemas.microsoft.com/office/drawing/2014/main" id="{CB294698-B258-73AB-BAC3-823CE789FCEC}"/>
              </a:ext>
            </a:extLst>
          </p:cNvPr>
          <p:cNvSpPr>
            <a:spLocks noGrp="1"/>
          </p:cNvSpPr>
          <p:nvPr>
            <p:ph sz="half" idx="2"/>
          </p:nvPr>
        </p:nvSpPr>
        <p:spPr/>
        <p:txBody>
          <a:bodyPr/>
          <a:lstStyle/>
          <a:p>
            <a:r>
              <a:rPr lang="fr-FR" dirty="0"/>
              <a:t>Plateforme de communication en équipe avec des fonctionnalités de messagerie instantanée, de partage de fichiers, et de création de chaînes de discussion.</a:t>
            </a:r>
          </a:p>
        </p:txBody>
      </p:sp>
      <p:sp>
        <p:nvSpPr>
          <p:cNvPr id="5" name="Espace réservé du texte 4">
            <a:extLst>
              <a:ext uri="{FF2B5EF4-FFF2-40B4-BE49-F238E27FC236}">
                <a16:creationId xmlns:a16="http://schemas.microsoft.com/office/drawing/2014/main" id="{DD75C34F-CFD6-E1CF-C1A5-E118E2B914F8}"/>
              </a:ext>
            </a:extLst>
          </p:cNvPr>
          <p:cNvSpPr>
            <a:spLocks noGrp="1"/>
          </p:cNvSpPr>
          <p:nvPr>
            <p:ph type="body" sz="quarter" idx="3"/>
          </p:nvPr>
        </p:nvSpPr>
        <p:spPr>
          <a:xfrm>
            <a:off x="4647664" y="2472010"/>
            <a:ext cx="2896671" cy="823912"/>
          </a:xfrm>
        </p:spPr>
        <p:txBody>
          <a:bodyPr/>
          <a:lstStyle/>
          <a:p>
            <a:r>
              <a:rPr lang="fr-FR" b="1" dirty="0">
                <a:solidFill>
                  <a:schemeClr val="tx1"/>
                </a:solidFill>
              </a:rPr>
              <a:t>Microsoft Teams</a:t>
            </a:r>
          </a:p>
        </p:txBody>
      </p:sp>
      <p:sp>
        <p:nvSpPr>
          <p:cNvPr id="6" name="Espace réservé du contenu 5">
            <a:extLst>
              <a:ext uri="{FF2B5EF4-FFF2-40B4-BE49-F238E27FC236}">
                <a16:creationId xmlns:a16="http://schemas.microsoft.com/office/drawing/2014/main" id="{4E6DF2DA-7D29-31E8-E550-814E48EA7C01}"/>
              </a:ext>
            </a:extLst>
          </p:cNvPr>
          <p:cNvSpPr>
            <a:spLocks noGrp="1"/>
          </p:cNvSpPr>
          <p:nvPr>
            <p:ph sz="quarter" idx="4"/>
          </p:nvPr>
        </p:nvSpPr>
        <p:spPr/>
        <p:txBody>
          <a:bodyPr/>
          <a:lstStyle/>
          <a:p>
            <a:r>
              <a:rPr lang="fr-FR" dirty="0"/>
              <a:t>Plateforme de communication et de collaboration intégrée à Microsoft 365, offrant des fonctionnalités similaires à Slack ainsi que des outils de visioconférence et de partage d'écran.</a:t>
            </a:r>
          </a:p>
        </p:txBody>
      </p:sp>
      <p:sp>
        <p:nvSpPr>
          <p:cNvPr id="7" name="Espace réservé du texte 6">
            <a:extLst>
              <a:ext uri="{FF2B5EF4-FFF2-40B4-BE49-F238E27FC236}">
                <a16:creationId xmlns:a16="http://schemas.microsoft.com/office/drawing/2014/main" id="{50270CC8-9DFB-E636-40CE-50060B7120A9}"/>
              </a:ext>
            </a:extLst>
          </p:cNvPr>
          <p:cNvSpPr>
            <a:spLocks noGrp="1"/>
          </p:cNvSpPr>
          <p:nvPr>
            <p:ph type="body" idx="13"/>
          </p:nvPr>
        </p:nvSpPr>
        <p:spPr>
          <a:xfrm>
            <a:off x="8066421" y="2472010"/>
            <a:ext cx="2882475" cy="823912"/>
          </a:xfrm>
        </p:spPr>
        <p:txBody>
          <a:bodyPr/>
          <a:lstStyle/>
          <a:p>
            <a:r>
              <a:rPr lang="fr-FR" b="1" dirty="0">
                <a:solidFill>
                  <a:schemeClr val="tx1"/>
                </a:solidFill>
              </a:rPr>
              <a:t>Google </a:t>
            </a:r>
            <a:r>
              <a:rPr lang="fr-FR" b="1" dirty="0" err="1">
                <a:solidFill>
                  <a:schemeClr val="tx1"/>
                </a:solidFill>
              </a:rPr>
              <a:t>meet</a:t>
            </a:r>
            <a:endParaRPr lang="fr-FR" b="1" dirty="0">
              <a:solidFill>
                <a:schemeClr val="tx1"/>
              </a:solidFill>
            </a:endParaRPr>
          </a:p>
        </p:txBody>
      </p:sp>
      <p:sp>
        <p:nvSpPr>
          <p:cNvPr id="8" name="Espace réservé du contenu 7">
            <a:extLst>
              <a:ext uri="{FF2B5EF4-FFF2-40B4-BE49-F238E27FC236}">
                <a16:creationId xmlns:a16="http://schemas.microsoft.com/office/drawing/2014/main" id="{DA9E8C69-9146-0BE7-5E21-3D65B6C8347D}"/>
              </a:ext>
            </a:extLst>
          </p:cNvPr>
          <p:cNvSpPr>
            <a:spLocks noGrp="1"/>
          </p:cNvSpPr>
          <p:nvPr>
            <p:ph sz="half" idx="14"/>
          </p:nvPr>
        </p:nvSpPr>
        <p:spPr/>
        <p:txBody>
          <a:bodyPr/>
          <a:lstStyle/>
          <a:p>
            <a:r>
              <a:rPr lang="fr-FR" dirty="0"/>
              <a:t>Service de visioconférence de Google, intégré à Google Workspace, qui offre des fonctionnalités similaires à Zoom et est souvent utilisé pour les réunions en ligne et les appels vidéo.</a:t>
            </a:r>
          </a:p>
        </p:txBody>
      </p:sp>
      <p:sp>
        <p:nvSpPr>
          <p:cNvPr id="9" name="Espace réservé de la date 8">
            <a:extLst>
              <a:ext uri="{FF2B5EF4-FFF2-40B4-BE49-F238E27FC236}">
                <a16:creationId xmlns:a16="http://schemas.microsoft.com/office/drawing/2014/main" id="{1C961D04-0EA3-4D5A-EA8F-AFB959B9F18F}"/>
              </a:ext>
            </a:extLst>
          </p:cNvPr>
          <p:cNvSpPr>
            <a:spLocks noGrp="1"/>
          </p:cNvSpPr>
          <p:nvPr>
            <p:ph type="dt" sz="half" idx="10"/>
          </p:nvPr>
        </p:nvSpPr>
        <p:spPr/>
        <p:txBody>
          <a:bodyPr/>
          <a:lstStyle/>
          <a:p>
            <a:pPr rtl="0"/>
            <a:r>
              <a:rPr lang="fr-FR" noProof="0"/>
              <a:t>20XX</a:t>
            </a:r>
          </a:p>
        </p:txBody>
      </p:sp>
      <p:sp>
        <p:nvSpPr>
          <p:cNvPr id="10" name="Espace réservé du pied de page 9">
            <a:extLst>
              <a:ext uri="{FF2B5EF4-FFF2-40B4-BE49-F238E27FC236}">
                <a16:creationId xmlns:a16="http://schemas.microsoft.com/office/drawing/2014/main" id="{9077EA70-1D48-71F5-1110-F0AA8A76E76F}"/>
              </a:ext>
            </a:extLst>
          </p:cNvPr>
          <p:cNvSpPr>
            <a:spLocks noGrp="1"/>
          </p:cNvSpPr>
          <p:nvPr>
            <p:ph type="ftr" sz="quarter" idx="11"/>
          </p:nvPr>
        </p:nvSpPr>
        <p:spPr/>
        <p:txBody>
          <a:bodyPr/>
          <a:lstStyle/>
          <a:p>
            <a:pPr rtl="0"/>
            <a:r>
              <a:rPr lang="fr-FR" noProof="0"/>
              <a:t>Pitch Deck</a:t>
            </a:r>
          </a:p>
        </p:txBody>
      </p:sp>
      <p:sp>
        <p:nvSpPr>
          <p:cNvPr id="11" name="Espace réservé du numéro de diapositive 10">
            <a:extLst>
              <a:ext uri="{FF2B5EF4-FFF2-40B4-BE49-F238E27FC236}">
                <a16:creationId xmlns:a16="http://schemas.microsoft.com/office/drawing/2014/main" id="{3F7615F2-EDFE-2674-CC2F-EE9459B61CC1}"/>
              </a:ext>
            </a:extLst>
          </p:cNvPr>
          <p:cNvSpPr>
            <a:spLocks noGrp="1"/>
          </p:cNvSpPr>
          <p:nvPr>
            <p:ph type="sldNum" sz="quarter" idx="12"/>
          </p:nvPr>
        </p:nvSpPr>
        <p:spPr/>
        <p:txBody>
          <a:bodyPr/>
          <a:lstStyle/>
          <a:p>
            <a:pPr rtl="0"/>
            <a:fld id="{B5CEABB6-07DC-46E8-9B57-56EC44A396E5}" type="slidenum">
              <a:rPr lang="fr-FR" noProof="0" smtClean="0"/>
              <a:t>12</a:t>
            </a:fld>
            <a:endParaRPr lang="fr-FR" noProof="0"/>
          </a:p>
        </p:txBody>
      </p:sp>
    </p:spTree>
    <p:extLst>
      <p:ext uri="{BB962C8B-B14F-4D97-AF65-F5344CB8AC3E}">
        <p14:creationId xmlns:p14="http://schemas.microsoft.com/office/powerpoint/2010/main" val="244391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a:extLst>
              <a:ext uri="{FF2B5EF4-FFF2-40B4-BE49-F238E27FC236}">
                <a16:creationId xmlns:a16="http://schemas.microsoft.com/office/drawing/2014/main" id="{F2C49F11-6368-9E2F-0EA2-9F75C0A8B4C7}"/>
              </a:ext>
            </a:extLst>
          </p:cNvPr>
          <p:cNvSpPr txBox="1"/>
          <p:nvPr/>
        </p:nvSpPr>
        <p:spPr>
          <a:xfrm>
            <a:off x="394283" y="260058"/>
            <a:ext cx="3540154" cy="646331"/>
          </a:xfrm>
          <a:prstGeom prst="rect">
            <a:avLst/>
          </a:prstGeom>
          <a:noFill/>
        </p:spPr>
        <p:txBody>
          <a:bodyPr wrap="square" rtlCol="0">
            <a:spAutoFit/>
          </a:bodyPr>
          <a:lstStyle/>
          <a:p>
            <a:r>
              <a:rPr lang="fr-FR" sz="3600" u="sng" dirty="0"/>
              <a:t>Sommaire:</a:t>
            </a:r>
          </a:p>
        </p:txBody>
      </p:sp>
      <p:sp>
        <p:nvSpPr>
          <p:cNvPr id="17" name="ZoneTexte 16">
            <a:extLst>
              <a:ext uri="{FF2B5EF4-FFF2-40B4-BE49-F238E27FC236}">
                <a16:creationId xmlns:a16="http://schemas.microsoft.com/office/drawing/2014/main" id="{7938D7DA-8033-FBC1-37F5-5A87BCA9A9FC}"/>
              </a:ext>
            </a:extLst>
          </p:cNvPr>
          <p:cNvSpPr txBox="1"/>
          <p:nvPr/>
        </p:nvSpPr>
        <p:spPr>
          <a:xfrm>
            <a:off x="394283" y="1024855"/>
            <a:ext cx="6869186" cy="3170099"/>
          </a:xfrm>
          <a:prstGeom prst="rect">
            <a:avLst/>
          </a:prstGeom>
          <a:noFill/>
        </p:spPr>
        <p:txBody>
          <a:bodyPr wrap="square" rtlCol="0">
            <a:spAutoFit/>
          </a:bodyPr>
          <a:lstStyle/>
          <a:p>
            <a:pPr marL="857250" indent="-857250">
              <a:buFont typeface="+mj-lt"/>
              <a:buAutoNum type="arabicPeriod"/>
            </a:pPr>
            <a:r>
              <a:rPr lang="fr-FR" sz="2000" dirty="0"/>
              <a:t>Introduction</a:t>
            </a:r>
          </a:p>
          <a:p>
            <a:pPr marL="857250" indent="-857250">
              <a:buFont typeface="+mj-lt"/>
              <a:buAutoNum type="arabicPeriod"/>
            </a:pPr>
            <a:r>
              <a:rPr lang="fr-FR" sz="2000" dirty="0"/>
              <a:t>Architecture de l’application menu maker</a:t>
            </a:r>
          </a:p>
          <a:p>
            <a:pPr marL="857250" indent="-857250">
              <a:buFont typeface="+mj-lt"/>
              <a:buAutoNum type="arabicPeriod"/>
            </a:pPr>
            <a:r>
              <a:rPr lang="fr-FR" sz="2000" dirty="0"/>
              <a:t>Le diagramme FAST</a:t>
            </a:r>
          </a:p>
          <a:p>
            <a:pPr marL="857250" indent="-857250">
              <a:buFont typeface="+mj-lt"/>
              <a:buAutoNum type="arabicPeriod"/>
            </a:pPr>
            <a:r>
              <a:rPr lang="fr-FR" sz="2000" dirty="0"/>
              <a:t>Technologies utilisés</a:t>
            </a:r>
          </a:p>
          <a:p>
            <a:pPr marL="857250" indent="-857250">
              <a:buFont typeface="+mj-lt"/>
              <a:buAutoNum type="arabicPeriod"/>
            </a:pPr>
            <a:r>
              <a:rPr lang="fr-FR" sz="2000" dirty="0" err="1"/>
              <a:t>Securité</a:t>
            </a:r>
            <a:r>
              <a:rPr lang="fr-FR" sz="2000" dirty="0"/>
              <a:t> du site web</a:t>
            </a:r>
          </a:p>
          <a:p>
            <a:pPr marL="857250" indent="-857250">
              <a:buFont typeface="+mj-lt"/>
              <a:buAutoNum type="arabicPeriod"/>
            </a:pPr>
            <a:r>
              <a:rPr lang="fr-FR" sz="2000" dirty="0" err="1"/>
              <a:t>Hébérgement</a:t>
            </a:r>
            <a:r>
              <a:rPr lang="fr-FR" sz="2000" dirty="0"/>
              <a:t> et </a:t>
            </a:r>
            <a:r>
              <a:rPr lang="fr-FR" sz="2000" dirty="0" err="1"/>
              <a:t>deploiment</a:t>
            </a:r>
            <a:endParaRPr lang="fr-FR" sz="2000" dirty="0"/>
          </a:p>
          <a:p>
            <a:pPr marL="857250" indent="-857250">
              <a:buFont typeface="+mj-lt"/>
              <a:buAutoNum type="arabicPeriod"/>
            </a:pPr>
            <a:r>
              <a:rPr lang="fr-FR" sz="2000" dirty="0"/>
              <a:t>Pourquoi mettre en place une </a:t>
            </a:r>
            <a:r>
              <a:rPr lang="fr-FR" sz="2000" dirty="0" err="1"/>
              <a:t>veiile</a:t>
            </a:r>
            <a:r>
              <a:rPr lang="fr-FR" sz="2000" dirty="0"/>
              <a:t> technologique ?</a:t>
            </a:r>
          </a:p>
          <a:p>
            <a:pPr marL="857250" indent="-857250">
              <a:buFont typeface="+mj-lt"/>
              <a:buAutoNum type="arabicPeriod"/>
            </a:pPr>
            <a:r>
              <a:rPr lang="fr-FR" sz="2000" dirty="0"/>
              <a:t>Pourquoi utiliser </a:t>
            </a:r>
            <a:r>
              <a:rPr lang="fr-FR" sz="2000" dirty="0" err="1"/>
              <a:t>Feedly</a:t>
            </a:r>
            <a:r>
              <a:rPr lang="fr-FR" sz="2000" dirty="0"/>
              <a:t> pour la veille ?</a:t>
            </a:r>
          </a:p>
          <a:p>
            <a:pPr marL="857250" indent="-857250">
              <a:buFont typeface="+mj-lt"/>
              <a:buAutoNum type="arabicPeriod"/>
            </a:pPr>
            <a:r>
              <a:rPr lang="fr-FR" sz="2000" dirty="0" err="1"/>
              <a:t>Methode</a:t>
            </a:r>
            <a:r>
              <a:rPr lang="fr-FR" sz="2000" dirty="0"/>
              <a:t> de développement agile</a:t>
            </a:r>
          </a:p>
          <a:p>
            <a:pPr marL="857250" indent="-857250">
              <a:buFont typeface="+mj-lt"/>
              <a:buAutoNum type="arabicPeriod"/>
            </a:pPr>
            <a:r>
              <a:rPr lang="fr-FR" sz="2000" dirty="0"/>
              <a:t>Moyen de communication</a:t>
            </a:r>
          </a:p>
        </p:txBody>
      </p:sp>
    </p:spTree>
    <p:extLst>
      <p:ext uri="{BB962C8B-B14F-4D97-AF65-F5344CB8AC3E}">
        <p14:creationId xmlns:p14="http://schemas.microsoft.com/office/powerpoint/2010/main" val="22434949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9208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26E2FC-847D-714E-53C1-00CB53C67F09}"/>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C3B39CDF-CE7F-73ED-BB9A-BB9B49C9621B}"/>
              </a:ext>
            </a:extLst>
          </p:cNvPr>
          <p:cNvSpPr>
            <a:spLocks noGrp="1"/>
          </p:cNvSpPr>
          <p:nvPr>
            <p:ph type="body" sz="quarter" idx="13"/>
          </p:nvPr>
        </p:nvSpPr>
        <p:spPr/>
        <p:txBody>
          <a:bodyPr>
            <a:normAutofit lnSpcReduction="10000"/>
          </a:bodyPr>
          <a:lstStyle/>
          <a:p>
            <a:endParaRPr lang="fr-FR"/>
          </a:p>
        </p:txBody>
      </p:sp>
      <p:sp>
        <p:nvSpPr>
          <p:cNvPr id="4" name="Espace réservé du texte 3">
            <a:extLst>
              <a:ext uri="{FF2B5EF4-FFF2-40B4-BE49-F238E27FC236}">
                <a16:creationId xmlns:a16="http://schemas.microsoft.com/office/drawing/2014/main" id="{036B9E0A-4FE2-45E8-9908-B45551E19B46}"/>
              </a:ext>
            </a:extLst>
          </p:cNvPr>
          <p:cNvSpPr>
            <a:spLocks noGrp="1"/>
          </p:cNvSpPr>
          <p:nvPr>
            <p:ph type="body" sz="quarter" idx="15"/>
          </p:nvPr>
        </p:nvSpPr>
        <p:spPr/>
        <p:txBody>
          <a:bodyPr/>
          <a:lstStyle/>
          <a:p>
            <a:endParaRPr lang="fr-FR"/>
          </a:p>
        </p:txBody>
      </p:sp>
      <p:sp>
        <p:nvSpPr>
          <p:cNvPr id="5" name="Espace réservé du texte 4">
            <a:extLst>
              <a:ext uri="{FF2B5EF4-FFF2-40B4-BE49-F238E27FC236}">
                <a16:creationId xmlns:a16="http://schemas.microsoft.com/office/drawing/2014/main" id="{439E43E6-8323-B570-CB48-3F0211A4412E}"/>
              </a:ext>
            </a:extLst>
          </p:cNvPr>
          <p:cNvSpPr>
            <a:spLocks noGrp="1"/>
          </p:cNvSpPr>
          <p:nvPr>
            <p:ph type="body" sz="quarter" idx="16"/>
          </p:nvPr>
        </p:nvSpPr>
        <p:spPr/>
        <p:txBody>
          <a:bodyPr>
            <a:normAutofit lnSpcReduction="10000"/>
          </a:bodyPr>
          <a:lstStyle/>
          <a:p>
            <a:endParaRPr lang="fr-FR"/>
          </a:p>
        </p:txBody>
      </p:sp>
      <p:sp>
        <p:nvSpPr>
          <p:cNvPr id="6" name="Espace réservé du texte 5">
            <a:extLst>
              <a:ext uri="{FF2B5EF4-FFF2-40B4-BE49-F238E27FC236}">
                <a16:creationId xmlns:a16="http://schemas.microsoft.com/office/drawing/2014/main" id="{171BB679-8421-0C6D-728C-974AA91FBC15}"/>
              </a:ext>
            </a:extLst>
          </p:cNvPr>
          <p:cNvSpPr>
            <a:spLocks noGrp="1"/>
          </p:cNvSpPr>
          <p:nvPr>
            <p:ph type="body" sz="quarter" idx="17"/>
          </p:nvPr>
        </p:nvSpPr>
        <p:spPr/>
        <p:txBody>
          <a:bodyPr/>
          <a:lstStyle/>
          <a:p>
            <a:endParaRPr lang="fr-FR"/>
          </a:p>
        </p:txBody>
      </p:sp>
      <p:sp>
        <p:nvSpPr>
          <p:cNvPr id="7" name="Espace réservé du texte 6">
            <a:extLst>
              <a:ext uri="{FF2B5EF4-FFF2-40B4-BE49-F238E27FC236}">
                <a16:creationId xmlns:a16="http://schemas.microsoft.com/office/drawing/2014/main" id="{E9EAB185-C0A5-B0D4-6D49-354D8B00B23B}"/>
              </a:ext>
            </a:extLst>
          </p:cNvPr>
          <p:cNvSpPr>
            <a:spLocks noGrp="1"/>
          </p:cNvSpPr>
          <p:nvPr>
            <p:ph type="body" sz="quarter" idx="18"/>
          </p:nvPr>
        </p:nvSpPr>
        <p:spPr/>
        <p:txBody>
          <a:bodyPr>
            <a:normAutofit lnSpcReduction="10000"/>
          </a:bodyPr>
          <a:lstStyle/>
          <a:p>
            <a:endParaRPr lang="fr-FR"/>
          </a:p>
        </p:txBody>
      </p:sp>
      <p:sp>
        <p:nvSpPr>
          <p:cNvPr id="8" name="Espace réservé du texte 7">
            <a:extLst>
              <a:ext uri="{FF2B5EF4-FFF2-40B4-BE49-F238E27FC236}">
                <a16:creationId xmlns:a16="http://schemas.microsoft.com/office/drawing/2014/main" id="{903535EC-3C20-C8A8-1144-172907FCCE53}"/>
              </a:ext>
            </a:extLst>
          </p:cNvPr>
          <p:cNvSpPr>
            <a:spLocks noGrp="1"/>
          </p:cNvSpPr>
          <p:nvPr>
            <p:ph type="body" sz="quarter" idx="19"/>
          </p:nvPr>
        </p:nvSpPr>
        <p:spPr/>
        <p:txBody>
          <a:bodyPr/>
          <a:lstStyle/>
          <a:p>
            <a:endParaRPr lang="fr-FR"/>
          </a:p>
        </p:txBody>
      </p:sp>
      <p:sp>
        <p:nvSpPr>
          <p:cNvPr id="9" name="Espace réservé du texte 8">
            <a:extLst>
              <a:ext uri="{FF2B5EF4-FFF2-40B4-BE49-F238E27FC236}">
                <a16:creationId xmlns:a16="http://schemas.microsoft.com/office/drawing/2014/main" id="{66283DA7-F26F-03C8-F89F-2510138A06E0}"/>
              </a:ext>
            </a:extLst>
          </p:cNvPr>
          <p:cNvSpPr>
            <a:spLocks noGrp="1"/>
          </p:cNvSpPr>
          <p:nvPr>
            <p:ph type="body" sz="quarter" idx="23"/>
          </p:nvPr>
        </p:nvSpPr>
        <p:spPr/>
        <p:txBody>
          <a:bodyPr>
            <a:normAutofit lnSpcReduction="10000"/>
          </a:bodyPr>
          <a:lstStyle/>
          <a:p>
            <a:endParaRPr lang="fr-FR"/>
          </a:p>
        </p:txBody>
      </p:sp>
      <p:sp>
        <p:nvSpPr>
          <p:cNvPr id="10" name="Espace réservé du texte 9">
            <a:extLst>
              <a:ext uri="{FF2B5EF4-FFF2-40B4-BE49-F238E27FC236}">
                <a16:creationId xmlns:a16="http://schemas.microsoft.com/office/drawing/2014/main" id="{65B9D765-29B1-EC87-B619-1A338DE110D3}"/>
              </a:ext>
            </a:extLst>
          </p:cNvPr>
          <p:cNvSpPr>
            <a:spLocks noGrp="1"/>
          </p:cNvSpPr>
          <p:nvPr>
            <p:ph type="body" sz="quarter" idx="24"/>
          </p:nvPr>
        </p:nvSpPr>
        <p:spPr/>
        <p:txBody>
          <a:bodyPr/>
          <a:lstStyle/>
          <a:p>
            <a:endParaRPr lang="fr-FR"/>
          </a:p>
        </p:txBody>
      </p:sp>
      <p:sp>
        <p:nvSpPr>
          <p:cNvPr id="11" name="Espace réservé de la date 10">
            <a:extLst>
              <a:ext uri="{FF2B5EF4-FFF2-40B4-BE49-F238E27FC236}">
                <a16:creationId xmlns:a16="http://schemas.microsoft.com/office/drawing/2014/main" id="{0E4F13FA-78BE-FC19-3F16-42D6DC2A0861}"/>
              </a:ext>
            </a:extLst>
          </p:cNvPr>
          <p:cNvSpPr>
            <a:spLocks noGrp="1"/>
          </p:cNvSpPr>
          <p:nvPr>
            <p:ph type="dt" sz="half" idx="20"/>
          </p:nvPr>
        </p:nvSpPr>
        <p:spPr/>
        <p:txBody>
          <a:bodyPr/>
          <a:lstStyle/>
          <a:p>
            <a:pPr rtl="0"/>
            <a:r>
              <a:rPr lang="fr-FR" noProof="0"/>
              <a:t>20XX</a:t>
            </a:r>
          </a:p>
        </p:txBody>
      </p:sp>
      <p:sp>
        <p:nvSpPr>
          <p:cNvPr id="12" name="Espace réservé du pied de page 11">
            <a:extLst>
              <a:ext uri="{FF2B5EF4-FFF2-40B4-BE49-F238E27FC236}">
                <a16:creationId xmlns:a16="http://schemas.microsoft.com/office/drawing/2014/main" id="{ECFF4A75-C860-251A-1403-7F7713B7D6D2}"/>
              </a:ext>
            </a:extLst>
          </p:cNvPr>
          <p:cNvSpPr>
            <a:spLocks noGrp="1"/>
          </p:cNvSpPr>
          <p:nvPr>
            <p:ph type="ftr" sz="quarter" idx="21"/>
          </p:nvPr>
        </p:nvSpPr>
        <p:spPr/>
        <p:txBody>
          <a:bodyPr/>
          <a:lstStyle/>
          <a:p>
            <a:pPr rtl="0"/>
            <a:r>
              <a:rPr lang="fr-FR" noProof="0"/>
              <a:t>Pitch Deck</a:t>
            </a:r>
          </a:p>
        </p:txBody>
      </p:sp>
      <p:sp>
        <p:nvSpPr>
          <p:cNvPr id="13" name="Espace réservé du numéro de diapositive 12">
            <a:extLst>
              <a:ext uri="{FF2B5EF4-FFF2-40B4-BE49-F238E27FC236}">
                <a16:creationId xmlns:a16="http://schemas.microsoft.com/office/drawing/2014/main" id="{F91CED17-3CEE-9115-AC0F-C5F4D8233A1E}"/>
              </a:ext>
            </a:extLst>
          </p:cNvPr>
          <p:cNvSpPr>
            <a:spLocks noGrp="1"/>
          </p:cNvSpPr>
          <p:nvPr>
            <p:ph type="sldNum" sz="quarter" idx="22"/>
          </p:nvPr>
        </p:nvSpPr>
        <p:spPr/>
        <p:txBody>
          <a:bodyPr/>
          <a:lstStyle/>
          <a:p>
            <a:pPr rtl="0"/>
            <a:fld id="{B5CEABB6-07DC-46E8-9B57-56EC44A396E5}" type="slidenum">
              <a:rPr lang="fr-FR" noProof="0" smtClean="0"/>
              <a:t>4</a:t>
            </a:fld>
            <a:endParaRPr lang="fr-FR" noProof="0"/>
          </a:p>
        </p:txBody>
      </p:sp>
    </p:spTree>
    <p:extLst>
      <p:ext uri="{BB962C8B-B14F-4D97-AF65-F5344CB8AC3E}">
        <p14:creationId xmlns:p14="http://schemas.microsoft.com/office/powerpoint/2010/main" val="301379969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ZoneTexte 31">
            <a:extLst>
              <a:ext uri="{FF2B5EF4-FFF2-40B4-BE49-F238E27FC236}">
                <a16:creationId xmlns:a16="http://schemas.microsoft.com/office/drawing/2014/main" id="{549796F4-9C1B-45EA-BB1E-7DE214C3A650}"/>
              </a:ext>
            </a:extLst>
          </p:cNvPr>
          <p:cNvSpPr txBox="1"/>
          <p:nvPr/>
        </p:nvSpPr>
        <p:spPr>
          <a:xfrm>
            <a:off x="2991854" y="5942884"/>
            <a:ext cx="3745831" cy="461665"/>
          </a:xfrm>
          <a:prstGeom prst="rect">
            <a:avLst/>
          </a:prstGeom>
          <a:noFill/>
        </p:spPr>
        <p:txBody>
          <a:bodyPr wrap="square" rtlCol="0">
            <a:spAutoFit/>
          </a:bodyPr>
          <a:lstStyle/>
          <a:p>
            <a:r>
              <a:rPr lang="fr-FR" sz="2400" dirty="0"/>
              <a:t>3. Le </a:t>
            </a:r>
            <a:r>
              <a:rPr lang="fr-FR" sz="2400" dirty="0">
                <a:latin typeface="+mj-lt"/>
              </a:rPr>
              <a:t>diagramme</a:t>
            </a:r>
            <a:r>
              <a:rPr lang="fr-FR" sz="2400" dirty="0"/>
              <a:t> FAST</a:t>
            </a:r>
          </a:p>
        </p:txBody>
      </p:sp>
      <p:sp>
        <p:nvSpPr>
          <p:cNvPr id="35" name="ZoneTexte 34">
            <a:extLst>
              <a:ext uri="{FF2B5EF4-FFF2-40B4-BE49-F238E27FC236}">
                <a16:creationId xmlns:a16="http://schemas.microsoft.com/office/drawing/2014/main" id="{B52EBC83-2FBD-DCAF-6C64-9270E8C8A1BB}"/>
              </a:ext>
            </a:extLst>
          </p:cNvPr>
          <p:cNvSpPr txBox="1"/>
          <p:nvPr/>
        </p:nvSpPr>
        <p:spPr>
          <a:xfrm>
            <a:off x="2" y="80212"/>
            <a:ext cx="5983704" cy="2739211"/>
          </a:xfrm>
          <a:prstGeom prst="rect">
            <a:avLst/>
          </a:prstGeom>
          <a:noFill/>
        </p:spPr>
        <p:txBody>
          <a:bodyPr wrap="square" rtlCol="0">
            <a:spAutoFit/>
          </a:bodyPr>
          <a:lstStyle/>
          <a:p>
            <a:pPr algn="ctr"/>
            <a:br>
              <a:rPr lang="fr-FR" sz="1400" dirty="0"/>
            </a:br>
            <a:r>
              <a:rPr lang="fr-FR" sz="1400" b="0" i="0" dirty="0">
                <a:effectLst/>
              </a:rPr>
              <a:t>Le diagramme FAST, ou technique du système d'analyse fonctionnelle, est un schéma construit de gauche à droite pour représenter les relations logiques entre différentes fonctions, répondant aux questions comment et pourquoi. Par exemple, il peut illustrer comment informer un lecteur en publiant des articles sur le web, utilisant une plateforme comme Wordpress. Cela répond au pourquoi utiliser Wordpress (pour publier des articles) et comment (en utilisant cette plateforme). Ce diagramme est un outil clé dans l'analyse fonctionnelle pour déterminer l'architecture d'un système, avec d'autres livrables comme les spécifications fonctionnelles, le diagramme Pieuvre, le cahier des charges fonctionnel, et les chaînes d'énergie et d'informations.</a:t>
            </a:r>
            <a:endParaRPr lang="fr-FR" sz="1400" dirty="0"/>
          </a:p>
        </p:txBody>
      </p:sp>
      <p:sp>
        <p:nvSpPr>
          <p:cNvPr id="36" name="ZoneTexte 35">
            <a:extLst>
              <a:ext uri="{FF2B5EF4-FFF2-40B4-BE49-F238E27FC236}">
                <a16:creationId xmlns:a16="http://schemas.microsoft.com/office/drawing/2014/main" id="{B99BC0E2-D1D2-27A4-D9C1-B43F830B69B6}"/>
              </a:ext>
            </a:extLst>
          </p:cNvPr>
          <p:cNvSpPr txBox="1"/>
          <p:nvPr/>
        </p:nvSpPr>
        <p:spPr>
          <a:xfrm>
            <a:off x="168442" y="3058044"/>
            <a:ext cx="5927558" cy="2677656"/>
          </a:xfrm>
          <a:prstGeom prst="rect">
            <a:avLst/>
          </a:prstGeom>
          <a:noFill/>
        </p:spPr>
        <p:txBody>
          <a:bodyPr wrap="square" rtlCol="0">
            <a:spAutoFit/>
          </a:bodyPr>
          <a:lstStyle/>
          <a:p>
            <a:r>
              <a:rPr lang="fr-FR" sz="1400" b="1" i="0" u="sng" strike="noStrike" baseline="0" dirty="0">
                <a:solidFill>
                  <a:srgbClr val="353F50"/>
                </a:solidFill>
                <a:latin typeface="AAAAAG+Arial-BoldMT"/>
              </a:rPr>
              <a:t>Compréhension du système </a:t>
            </a:r>
            <a:r>
              <a:rPr lang="fr-FR" sz="1400" b="0" i="0" u="none" strike="noStrike" baseline="0" dirty="0">
                <a:solidFill>
                  <a:srgbClr val="353F50"/>
                </a:solidFill>
                <a:latin typeface="AAAAAC+ArialMT"/>
              </a:rPr>
              <a:t>: Le diagramme FAST aide à comprendre les fonctions du système en les décomposant en sous-fonctions et en les hiérarchisant pour une meilleure compréhension de la façon dont le système fonctionne. </a:t>
            </a:r>
          </a:p>
          <a:p>
            <a:endParaRPr lang="fr-FR" sz="1400" b="1" i="0" u="none" strike="noStrike" baseline="0" dirty="0">
              <a:solidFill>
                <a:srgbClr val="353F50"/>
              </a:solidFill>
              <a:latin typeface="AAAAAG+Arial-BoldMT"/>
            </a:endParaRPr>
          </a:p>
          <a:p>
            <a:r>
              <a:rPr lang="fr-FR" sz="1400" b="1" i="0" u="sng" strike="noStrike" baseline="0" dirty="0">
                <a:solidFill>
                  <a:srgbClr val="353F50"/>
                </a:solidFill>
                <a:latin typeface="AAAAAG+Arial-BoldMT"/>
              </a:rPr>
              <a:t>Identification des problèmes </a:t>
            </a:r>
            <a:r>
              <a:rPr lang="fr-FR" sz="1400" b="0" i="0" u="none" strike="noStrike" baseline="0" dirty="0">
                <a:solidFill>
                  <a:srgbClr val="353F50"/>
                </a:solidFill>
                <a:latin typeface="AAAAAC+ArialMT"/>
              </a:rPr>
              <a:t>: En examinant les relations entre les différentes fonctions du système, les utilisateurs peuvent identifier les zones à problèmes potentielles et les améliorer.</a:t>
            </a:r>
          </a:p>
          <a:p>
            <a:endParaRPr lang="fr-FR" sz="1400" dirty="0">
              <a:solidFill>
                <a:srgbClr val="353F50"/>
              </a:solidFill>
              <a:latin typeface="AAAAAC+ArialMT"/>
            </a:endParaRPr>
          </a:p>
          <a:p>
            <a:r>
              <a:rPr lang="fr-FR" sz="1400" b="0" i="0" u="none" strike="noStrike" baseline="0" dirty="0">
                <a:solidFill>
                  <a:srgbClr val="353F50"/>
                </a:solidFill>
                <a:latin typeface="AAAAAC+ArialMT"/>
              </a:rPr>
              <a:t> </a:t>
            </a:r>
            <a:r>
              <a:rPr lang="fr-FR" sz="1400" b="1" i="0" u="sng" strike="noStrike" baseline="0" dirty="0">
                <a:solidFill>
                  <a:srgbClr val="353F50"/>
                </a:solidFill>
                <a:latin typeface="AAAAAG+Arial-BoldMT"/>
              </a:rPr>
              <a:t>Communication</a:t>
            </a:r>
            <a:r>
              <a:rPr lang="fr-FR" sz="1400" b="1" i="0" u="none" strike="noStrike" baseline="0" dirty="0">
                <a:solidFill>
                  <a:srgbClr val="353F50"/>
                </a:solidFill>
                <a:latin typeface="AAAAAG+Arial-BoldMT"/>
              </a:rPr>
              <a:t> </a:t>
            </a:r>
            <a:r>
              <a:rPr lang="fr-FR" sz="1400" b="0" i="0" u="none" strike="noStrike" baseline="0" dirty="0">
                <a:solidFill>
                  <a:srgbClr val="353F50"/>
                </a:solidFill>
                <a:latin typeface="AAAAAC+ArialMT"/>
              </a:rPr>
              <a:t>: Le diagramme FAST est un outil visuel qui facilite la communication entre les membres de l'équipe et les parties prenantes. Il peut être utilisé pour</a:t>
            </a:r>
            <a:endParaRPr lang="fr-FR" sz="1400" dirty="0"/>
          </a:p>
        </p:txBody>
      </p:sp>
      <p:sp>
        <p:nvSpPr>
          <p:cNvPr id="37" name="ZoneTexte 36">
            <a:extLst>
              <a:ext uri="{FF2B5EF4-FFF2-40B4-BE49-F238E27FC236}">
                <a16:creationId xmlns:a16="http://schemas.microsoft.com/office/drawing/2014/main" id="{A83EBEF5-09D0-6E07-569D-F35F2F46E3B5}"/>
              </a:ext>
            </a:extLst>
          </p:cNvPr>
          <p:cNvSpPr txBox="1"/>
          <p:nvPr/>
        </p:nvSpPr>
        <p:spPr>
          <a:xfrm>
            <a:off x="6577262" y="344904"/>
            <a:ext cx="5188060" cy="2031325"/>
          </a:xfrm>
          <a:prstGeom prst="rect">
            <a:avLst/>
          </a:prstGeom>
          <a:noFill/>
        </p:spPr>
        <p:txBody>
          <a:bodyPr wrap="square" rtlCol="0">
            <a:spAutoFit/>
          </a:bodyPr>
          <a:lstStyle/>
          <a:p>
            <a:r>
              <a:rPr lang="fr-FR" sz="1400" b="0" i="0" u="none" strike="noStrike" baseline="0" dirty="0">
                <a:solidFill>
                  <a:srgbClr val="353F50"/>
                </a:solidFill>
                <a:latin typeface="AAAAAC+ArialMT"/>
              </a:rPr>
              <a:t>expliquer le fonctionnement du système et les relations entre les différentes fonctions. </a:t>
            </a:r>
          </a:p>
          <a:p>
            <a:endParaRPr lang="fr-FR" sz="1400" b="0" i="0" u="none" strike="noStrike" baseline="0" dirty="0">
              <a:solidFill>
                <a:srgbClr val="353F50"/>
              </a:solidFill>
              <a:latin typeface="AAAAAC+ArialMT"/>
            </a:endParaRPr>
          </a:p>
          <a:p>
            <a:r>
              <a:rPr lang="fr-FR" sz="1400" b="1" i="0" u="sng" strike="noStrike" baseline="0" dirty="0">
                <a:solidFill>
                  <a:srgbClr val="353F50"/>
                </a:solidFill>
                <a:latin typeface="AAAAAG+Arial-BoldMT"/>
              </a:rPr>
              <a:t>Planification</a:t>
            </a:r>
            <a:r>
              <a:rPr lang="fr-FR" sz="1400" b="1" i="0" u="none" strike="noStrike" baseline="0" dirty="0">
                <a:solidFill>
                  <a:srgbClr val="353F50"/>
                </a:solidFill>
                <a:latin typeface="AAAAAG+Arial-BoldMT"/>
              </a:rPr>
              <a:t> </a:t>
            </a:r>
            <a:r>
              <a:rPr lang="fr-FR" sz="1400" b="0" i="0" u="none" strike="noStrike" baseline="0" dirty="0">
                <a:solidFill>
                  <a:srgbClr val="353F50"/>
                </a:solidFill>
                <a:latin typeface="AAAAAC+ArialMT"/>
              </a:rPr>
              <a:t>: Le diagramme FAST peut être utilisé pour aider à la planification et à l'organisation des tâches de conception et de développement. En résumé, le diagramme FAST est un outil utile pour l'analyse fonctionnelle et la compréhension des systèmes, la résolution de problèmes, la communication et la planification de projets.</a:t>
            </a:r>
            <a:endParaRPr lang="fr-FR" sz="1400" dirty="0"/>
          </a:p>
        </p:txBody>
      </p:sp>
      <p:pic>
        <p:nvPicPr>
          <p:cNvPr id="39" name="Image 38">
            <a:extLst>
              <a:ext uri="{FF2B5EF4-FFF2-40B4-BE49-F238E27FC236}">
                <a16:creationId xmlns:a16="http://schemas.microsoft.com/office/drawing/2014/main" id="{0076D1E8-4992-2721-293B-9E1B65D2E6D6}"/>
              </a:ext>
            </a:extLst>
          </p:cNvPr>
          <p:cNvPicPr>
            <a:picLocks noChangeAspect="1"/>
          </p:cNvPicPr>
          <p:nvPr/>
        </p:nvPicPr>
        <p:blipFill>
          <a:blip r:embed="rId3"/>
          <a:stretch>
            <a:fillRect/>
          </a:stretch>
        </p:blipFill>
        <p:spPr>
          <a:xfrm>
            <a:off x="6376736" y="2386240"/>
            <a:ext cx="5293895" cy="3950391"/>
          </a:xfrm>
          <a:prstGeom prst="rect">
            <a:avLst/>
          </a:prstGeom>
        </p:spPr>
      </p:pic>
    </p:spTree>
    <p:extLst>
      <p:ext uri="{BB962C8B-B14F-4D97-AF65-F5344CB8AC3E}">
        <p14:creationId xmlns:p14="http://schemas.microsoft.com/office/powerpoint/2010/main" val="18449418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684A9869-FF4D-23E0-208F-369A5EBB422C}"/>
              </a:ext>
            </a:extLst>
          </p:cNvPr>
          <p:cNvSpPr>
            <a:spLocks noGrp="1"/>
          </p:cNvSpPr>
          <p:nvPr>
            <p:ph type="body" sz="quarter" idx="13"/>
          </p:nvPr>
        </p:nvSpPr>
        <p:spPr/>
        <p:txBody>
          <a:bodyPr/>
          <a:lstStyle/>
          <a:p>
            <a:r>
              <a:rPr lang="fr-FR" dirty="0"/>
              <a:t>React.JS</a:t>
            </a:r>
          </a:p>
        </p:txBody>
      </p:sp>
      <p:sp>
        <p:nvSpPr>
          <p:cNvPr id="17" name="Espace réservé du texte 16">
            <a:extLst>
              <a:ext uri="{FF2B5EF4-FFF2-40B4-BE49-F238E27FC236}">
                <a16:creationId xmlns:a16="http://schemas.microsoft.com/office/drawing/2014/main" id="{0245673C-5A98-EAE3-8CF6-B8414F64CE3E}"/>
              </a:ext>
            </a:extLst>
          </p:cNvPr>
          <p:cNvSpPr>
            <a:spLocks noGrp="1"/>
          </p:cNvSpPr>
          <p:nvPr>
            <p:ph type="body" sz="quarter" idx="17"/>
          </p:nvPr>
        </p:nvSpPr>
        <p:spPr/>
        <p:txBody>
          <a:bodyPr/>
          <a:lstStyle/>
          <a:p>
            <a:r>
              <a:rPr lang="fr-FR" dirty="0" err="1"/>
              <a:t>React</a:t>
            </a:r>
            <a:r>
              <a:rPr lang="fr-FR" dirty="0"/>
              <a:t> est une bibliothèque JavaScript qui est open-source qui est destinée a la conception d’interfaces utilisateurs. Elle a été choisie pour sa flexibilité et sa réutilisabilité. Ont peux facilement créer un module et le réemployer au besoin.</a:t>
            </a:r>
          </a:p>
        </p:txBody>
      </p:sp>
      <p:sp>
        <p:nvSpPr>
          <p:cNvPr id="19" name="Espace réservé du texte 18">
            <a:extLst>
              <a:ext uri="{FF2B5EF4-FFF2-40B4-BE49-F238E27FC236}">
                <a16:creationId xmlns:a16="http://schemas.microsoft.com/office/drawing/2014/main" id="{50A45088-0C1A-A67F-F375-78DDE0149432}"/>
              </a:ext>
            </a:extLst>
          </p:cNvPr>
          <p:cNvSpPr>
            <a:spLocks noGrp="1"/>
          </p:cNvSpPr>
          <p:nvPr>
            <p:ph type="body" sz="quarter" idx="18"/>
          </p:nvPr>
        </p:nvSpPr>
        <p:spPr/>
        <p:txBody>
          <a:bodyPr>
            <a:normAutofit/>
          </a:bodyPr>
          <a:lstStyle/>
          <a:p>
            <a:r>
              <a:rPr lang="fr-FR" dirty="0" err="1"/>
              <a:t>Firebase</a:t>
            </a:r>
            <a:r>
              <a:rPr lang="fr-FR" dirty="0"/>
              <a:t> est une plateforme de développement d'applications qui vous aide à créer et à faire évoluer des applications et des jeux que les utilisateurs adorent. Soutenue par Google et faisant confiance à des millions d'entreprises dans le monde entier.</a:t>
            </a:r>
          </a:p>
        </p:txBody>
      </p:sp>
      <p:sp>
        <p:nvSpPr>
          <p:cNvPr id="21" name="Espace réservé du texte 20">
            <a:extLst>
              <a:ext uri="{FF2B5EF4-FFF2-40B4-BE49-F238E27FC236}">
                <a16:creationId xmlns:a16="http://schemas.microsoft.com/office/drawing/2014/main" id="{9FF1FD61-E71B-6159-6A31-8382A1603066}"/>
              </a:ext>
            </a:extLst>
          </p:cNvPr>
          <p:cNvSpPr>
            <a:spLocks noGrp="1"/>
          </p:cNvSpPr>
          <p:nvPr>
            <p:ph type="body" sz="quarter" idx="14"/>
          </p:nvPr>
        </p:nvSpPr>
        <p:spPr/>
        <p:txBody>
          <a:bodyPr/>
          <a:lstStyle/>
          <a:p>
            <a:r>
              <a:rPr lang="fr-FR" dirty="0" err="1"/>
              <a:t>Firebase</a:t>
            </a:r>
            <a:endParaRPr lang="fr-FR" dirty="0"/>
          </a:p>
        </p:txBody>
      </p:sp>
      <p:sp>
        <p:nvSpPr>
          <p:cNvPr id="23" name="Espace réservé du texte 22">
            <a:extLst>
              <a:ext uri="{FF2B5EF4-FFF2-40B4-BE49-F238E27FC236}">
                <a16:creationId xmlns:a16="http://schemas.microsoft.com/office/drawing/2014/main" id="{40A97ADA-3DC8-1E5E-9DF6-CBDE71567F2A}"/>
              </a:ext>
            </a:extLst>
          </p:cNvPr>
          <p:cNvSpPr>
            <a:spLocks noGrp="1"/>
          </p:cNvSpPr>
          <p:nvPr>
            <p:ph type="body" sz="quarter" idx="15"/>
          </p:nvPr>
        </p:nvSpPr>
        <p:spPr/>
        <p:txBody>
          <a:bodyPr/>
          <a:lstStyle/>
          <a:p>
            <a:r>
              <a:rPr lang="fr-FR" dirty="0"/>
              <a:t>PDFKIT</a:t>
            </a:r>
          </a:p>
        </p:txBody>
      </p:sp>
      <p:sp>
        <p:nvSpPr>
          <p:cNvPr id="25" name="Espace réservé du texte 24">
            <a:extLst>
              <a:ext uri="{FF2B5EF4-FFF2-40B4-BE49-F238E27FC236}">
                <a16:creationId xmlns:a16="http://schemas.microsoft.com/office/drawing/2014/main" id="{39D5E3FC-1C2F-B315-A236-78F16E8C19CE}"/>
              </a:ext>
            </a:extLst>
          </p:cNvPr>
          <p:cNvSpPr>
            <a:spLocks noGrp="1"/>
          </p:cNvSpPr>
          <p:nvPr>
            <p:ph type="body" sz="quarter" idx="19"/>
          </p:nvPr>
        </p:nvSpPr>
        <p:spPr/>
        <p:txBody>
          <a:bodyPr>
            <a:noAutofit/>
          </a:bodyPr>
          <a:lstStyle/>
          <a:p>
            <a:r>
              <a:rPr lang="fr-FR" sz="1000" dirty="0" err="1"/>
              <a:t>PDFKit</a:t>
            </a:r>
            <a:r>
              <a:rPr lang="fr-FR" sz="1000" dirty="0"/>
              <a:t> est une bibliothèque de génération de documents PDF pour Node.js et le navigateur qui facilite la création de documents imprimables complexes et multipages. Son API favorise la chaîne d'appels de fonction et comprend à la fois des fonctions de bas niveau ainsi que des abstractions pour des fonctionnalités de niveau supérieur. L'API de </a:t>
            </a:r>
            <a:r>
              <a:rPr lang="fr-FR" sz="1000" dirty="0" err="1"/>
              <a:t>PDFKit</a:t>
            </a:r>
            <a:r>
              <a:rPr lang="fr-FR" sz="1000" dirty="0"/>
              <a:t> est conçue pour être simple, de sorte que la génération de documents complexes est souvent aussi simple que quelques appels de fonction.</a:t>
            </a:r>
          </a:p>
        </p:txBody>
      </p:sp>
      <p:sp>
        <p:nvSpPr>
          <p:cNvPr id="31" name="Titre 30">
            <a:extLst>
              <a:ext uri="{FF2B5EF4-FFF2-40B4-BE49-F238E27FC236}">
                <a16:creationId xmlns:a16="http://schemas.microsoft.com/office/drawing/2014/main" id="{5DF7A1DD-983A-742B-DE9F-BEECF5FDAA07}"/>
              </a:ext>
            </a:extLst>
          </p:cNvPr>
          <p:cNvSpPr>
            <a:spLocks noGrp="1"/>
          </p:cNvSpPr>
          <p:nvPr>
            <p:ph type="title"/>
          </p:nvPr>
        </p:nvSpPr>
        <p:spPr/>
        <p:txBody>
          <a:bodyPr>
            <a:normAutofit fontScale="90000"/>
          </a:bodyPr>
          <a:lstStyle/>
          <a:p>
            <a:r>
              <a:rPr lang="fr-FR" dirty="0"/>
              <a:t>4.</a:t>
            </a:r>
            <a:r>
              <a:rPr lang="fr-FR" sz="2800" dirty="0"/>
              <a:t> Technologies utilisés</a:t>
            </a:r>
            <a:endParaRPr lang="fr-FR" dirty="0"/>
          </a:p>
        </p:txBody>
      </p:sp>
    </p:spTree>
    <p:extLst>
      <p:ext uri="{BB962C8B-B14F-4D97-AF65-F5344CB8AC3E}">
        <p14:creationId xmlns:p14="http://schemas.microsoft.com/office/powerpoint/2010/main" val="17385616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8EFDDBF3-05E4-9292-F76B-382F26E468DD}"/>
              </a:ext>
            </a:extLst>
          </p:cNvPr>
          <p:cNvSpPr>
            <a:spLocks noGrp="1"/>
          </p:cNvSpPr>
          <p:nvPr>
            <p:ph type="title"/>
          </p:nvPr>
        </p:nvSpPr>
        <p:spPr>
          <a:xfrm>
            <a:off x="150896" y="211807"/>
            <a:ext cx="5111750" cy="1204912"/>
          </a:xfrm>
        </p:spPr>
        <p:txBody>
          <a:bodyPr/>
          <a:lstStyle/>
          <a:p>
            <a:r>
              <a:rPr lang="fr-FR" dirty="0"/>
              <a:t>5. </a:t>
            </a:r>
            <a:r>
              <a:rPr lang="fr-FR" sz="2800" dirty="0" err="1"/>
              <a:t>Securité</a:t>
            </a:r>
            <a:r>
              <a:rPr lang="fr-FR" sz="2800" dirty="0"/>
              <a:t> du site web</a:t>
            </a:r>
            <a:br>
              <a:rPr lang="fr-FR" sz="2800" dirty="0"/>
            </a:br>
            <a:endParaRPr lang="fr-FR" dirty="0"/>
          </a:p>
        </p:txBody>
      </p:sp>
      <p:sp>
        <p:nvSpPr>
          <p:cNvPr id="10" name="Espace réservé du texte 9">
            <a:extLst>
              <a:ext uri="{FF2B5EF4-FFF2-40B4-BE49-F238E27FC236}">
                <a16:creationId xmlns:a16="http://schemas.microsoft.com/office/drawing/2014/main" id="{B698E109-2DB2-34FB-FB88-B36D07B1036C}"/>
              </a:ext>
            </a:extLst>
          </p:cNvPr>
          <p:cNvSpPr>
            <a:spLocks noGrp="1"/>
          </p:cNvSpPr>
          <p:nvPr>
            <p:ph type="body" idx="1"/>
          </p:nvPr>
        </p:nvSpPr>
        <p:spPr>
          <a:xfrm>
            <a:off x="150896" y="1174834"/>
            <a:ext cx="5111750" cy="1204912"/>
          </a:xfrm>
        </p:spPr>
        <p:txBody>
          <a:bodyPr/>
          <a:lstStyle/>
          <a:p>
            <a:r>
              <a:rPr lang="fr-FR" dirty="0"/>
              <a:t>La sécurité d’une application web est une étape clé et une préoccupation majeure car elle traite les données sensibles des utilisateurs comme les informations de connexion.</a:t>
            </a:r>
          </a:p>
          <a:p>
            <a:r>
              <a:rPr lang="fr-FR" dirty="0"/>
              <a:t>Dans notre cas nous allons utiliser </a:t>
            </a:r>
            <a:r>
              <a:rPr lang="fr-FR" dirty="0" err="1"/>
              <a:t>Firebase</a:t>
            </a:r>
            <a:r>
              <a:rPr lang="fr-FR" dirty="0"/>
              <a:t> :</a:t>
            </a:r>
          </a:p>
        </p:txBody>
      </p:sp>
      <p:pic>
        <p:nvPicPr>
          <p:cNvPr id="1028" name="Picture 4" descr="What is Firebase? - Quora">
            <a:extLst>
              <a:ext uri="{FF2B5EF4-FFF2-40B4-BE49-F238E27FC236}">
                <a16:creationId xmlns:a16="http://schemas.microsoft.com/office/drawing/2014/main" id="{2C411D8E-CA25-415E-7D63-59E61EAE7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74834"/>
            <a:ext cx="5393657" cy="4067642"/>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F7DDC48B-3C0D-2216-E864-107AF9308B35}"/>
              </a:ext>
            </a:extLst>
          </p:cNvPr>
          <p:cNvSpPr txBox="1"/>
          <p:nvPr/>
        </p:nvSpPr>
        <p:spPr>
          <a:xfrm>
            <a:off x="150896" y="2379746"/>
            <a:ext cx="5608220" cy="4154984"/>
          </a:xfrm>
          <a:prstGeom prst="rect">
            <a:avLst/>
          </a:prstGeom>
          <a:noFill/>
        </p:spPr>
        <p:txBody>
          <a:bodyPr wrap="square" rtlCol="0">
            <a:spAutoFit/>
          </a:bodyPr>
          <a:lstStyle/>
          <a:p>
            <a:pPr algn="l"/>
            <a:r>
              <a:rPr lang="fr-FR" sz="1100" b="0" i="0" dirty="0" err="1">
                <a:effectLst/>
              </a:rPr>
              <a:t>Firebase</a:t>
            </a:r>
            <a:r>
              <a:rPr lang="fr-FR" sz="1100" b="0" i="0" dirty="0">
                <a:effectLst/>
              </a:rPr>
              <a:t> propose des fonctionnalités de sécurité pour les applications web et mobiles. Voici quelques-unes de ses fonctionnalités de sécurité :</a:t>
            </a:r>
          </a:p>
          <a:p>
            <a:pPr algn="l">
              <a:buFont typeface="+mj-lt"/>
              <a:buAutoNum type="arabicPeriod"/>
            </a:pPr>
            <a:r>
              <a:rPr lang="fr-FR" sz="1100" b="1" i="0" dirty="0">
                <a:effectLst/>
              </a:rPr>
              <a:t>Authentification des utilisateurs</a:t>
            </a:r>
            <a:r>
              <a:rPr lang="fr-FR" sz="1100" b="0" i="0" dirty="0">
                <a:effectLst/>
              </a:rPr>
              <a:t> : </a:t>
            </a:r>
            <a:r>
              <a:rPr lang="fr-FR" sz="1100" b="0" i="0" dirty="0" err="1">
                <a:effectLst/>
              </a:rPr>
              <a:t>Firebase</a:t>
            </a:r>
            <a:r>
              <a:rPr lang="fr-FR" sz="1100" b="0" i="0" dirty="0">
                <a:effectLst/>
              </a:rPr>
              <a:t> offre des fonctionnalités d'authentification sécurisées pour les utilisateurs de l'application, y compris la gestion des utilisateurs, l'inscription, la connexion et la gestion des sessions. Il prend en charge diverses méthodes d'authentification sécurisées telles que l'e-mail/mot de passe, les fournisseurs sociaux (Google, Facebook, etc.), les numéros de téléphone, etc.</a:t>
            </a:r>
          </a:p>
          <a:p>
            <a:pPr algn="l">
              <a:buFont typeface="+mj-lt"/>
              <a:buAutoNum type="arabicPeriod"/>
            </a:pPr>
            <a:r>
              <a:rPr lang="fr-FR" sz="1100" b="1" i="0" dirty="0">
                <a:effectLst/>
              </a:rPr>
              <a:t>Contrôle d'accès</a:t>
            </a:r>
            <a:r>
              <a:rPr lang="fr-FR" sz="1100" b="0" i="0" dirty="0">
                <a:effectLst/>
              </a:rPr>
              <a:t> : </a:t>
            </a:r>
            <a:r>
              <a:rPr lang="fr-FR" sz="1100" b="0" i="0" dirty="0" err="1">
                <a:effectLst/>
              </a:rPr>
              <a:t>Firebase</a:t>
            </a:r>
            <a:r>
              <a:rPr lang="fr-FR" sz="1100" b="0" i="0" dirty="0">
                <a:effectLst/>
              </a:rPr>
              <a:t> propose des règles de sécurité qui permettent de contrôler l'accès aux données et aux fonctionnalités de l'application. Ces règles sont configurables en utilisant le langage </a:t>
            </a:r>
            <a:r>
              <a:rPr lang="fr-FR" sz="1100" b="0" i="0" dirty="0" err="1">
                <a:effectLst/>
              </a:rPr>
              <a:t>Firebase</a:t>
            </a:r>
            <a:r>
              <a:rPr lang="fr-FR" sz="1100" b="0" i="0" dirty="0">
                <a:effectLst/>
              </a:rPr>
              <a:t> Security Rules qui permet de définir qui peut lire et écrire dans la base de données, qui peut accéder aux fichiers stockés, etc.</a:t>
            </a:r>
          </a:p>
          <a:p>
            <a:pPr algn="l">
              <a:buFont typeface="+mj-lt"/>
              <a:buAutoNum type="arabicPeriod"/>
            </a:pPr>
            <a:r>
              <a:rPr lang="fr-FR" sz="1100" b="1" i="0" dirty="0">
                <a:effectLst/>
              </a:rPr>
              <a:t>Sécurité des données</a:t>
            </a:r>
            <a:r>
              <a:rPr lang="fr-FR" sz="1100" b="0" i="0" dirty="0">
                <a:effectLst/>
              </a:rPr>
              <a:t> : </a:t>
            </a:r>
            <a:r>
              <a:rPr lang="fr-FR" sz="1100" b="0" i="0" dirty="0" err="1">
                <a:effectLst/>
              </a:rPr>
              <a:t>Firebase</a:t>
            </a:r>
            <a:r>
              <a:rPr lang="fr-FR" sz="1100" b="0" i="0" dirty="0">
                <a:effectLst/>
              </a:rPr>
              <a:t> offre des fonctionnalités de stockage sécurisé des données, y compris le chiffrement des données en transit et au repos, pour garantir que les données de l'application sont protégées contre les accès non autorisés.</a:t>
            </a:r>
          </a:p>
          <a:p>
            <a:pPr algn="l">
              <a:buFont typeface="+mj-lt"/>
              <a:buAutoNum type="arabicPeriod"/>
            </a:pPr>
            <a:r>
              <a:rPr lang="fr-FR" sz="1100" b="1" i="0" dirty="0">
                <a:effectLst/>
              </a:rPr>
              <a:t>Protection contre les attaques</a:t>
            </a:r>
            <a:r>
              <a:rPr lang="fr-FR" sz="1100" b="0" i="0" dirty="0">
                <a:effectLst/>
              </a:rPr>
              <a:t> : </a:t>
            </a:r>
            <a:r>
              <a:rPr lang="fr-FR" sz="1100" b="0" i="0" dirty="0" err="1">
                <a:effectLst/>
              </a:rPr>
              <a:t>Firebase</a:t>
            </a:r>
            <a:r>
              <a:rPr lang="fr-FR" sz="1100" b="0" i="0" dirty="0">
                <a:effectLst/>
              </a:rPr>
              <a:t> fournit une protection contre les attaques courantes telles que les attaques par déni de service distribué (DDoS) grâce à l'infrastructure cloud de Google qui est conçue pour résister à de telles attaques.</a:t>
            </a:r>
          </a:p>
          <a:p>
            <a:pPr algn="l">
              <a:buFont typeface="+mj-lt"/>
              <a:buAutoNum type="arabicPeriod"/>
            </a:pPr>
            <a:r>
              <a:rPr lang="fr-FR" sz="1100" b="1" i="0" dirty="0">
                <a:effectLst/>
              </a:rPr>
              <a:t>Notifications sécurisées</a:t>
            </a:r>
            <a:r>
              <a:rPr lang="fr-FR" sz="1100" b="0" i="0" dirty="0">
                <a:effectLst/>
              </a:rPr>
              <a:t> : </a:t>
            </a:r>
            <a:r>
              <a:rPr lang="fr-FR" sz="1100" b="0" i="0" dirty="0" err="1">
                <a:effectLst/>
              </a:rPr>
              <a:t>Firebase</a:t>
            </a:r>
            <a:r>
              <a:rPr lang="fr-FR" sz="1100" b="0" i="0" dirty="0">
                <a:effectLst/>
              </a:rPr>
              <a:t> Cloud Messaging (FCM) permet l'envoi de notifications push sécurisées aux utilisateurs de l'application, garantissant que seuls les utilisateurs authentifiés peuvent recevoir des notifications provenant de l'application.</a:t>
            </a:r>
          </a:p>
          <a:p>
            <a:pPr algn="l"/>
            <a:r>
              <a:rPr lang="fr-FR" sz="1100" b="0" i="0" dirty="0">
                <a:effectLst/>
              </a:rPr>
              <a:t>En résumé, </a:t>
            </a:r>
            <a:r>
              <a:rPr lang="fr-FR" sz="1100" b="0" i="0" dirty="0" err="1">
                <a:effectLst/>
              </a:rPr>
              <a:t>Firebase</a:t>
            </a:r>
            <a:r>
              <a:rPr lang="fr-FR" sz="1100" b="0" i="0" dirty="0">
                <a:effectLst/>
              </a:rPr>
              <a:t> offre un ensemble de fonctionnalités de sécurité pour aider les développeurs à sécuriser leurs applications web et mobiles, en fournissant des outils d'authentification des utilisateurs, de contrôle d'accès, de stockage sécurisé des données et de protection contre les attaques.</a:t>
            </a:r>
          </a:p>
        </p:txBody>
      </p:sp>
    </p:spTree>
    <p:extLst>
      <p:ext uri="{BB962C8B-B14F-4D97-AF65-F5344CB8AC3E}">
        <p14:creationId xmlns:p14="http://schemas.microsoft.com/office/powerpoint/2010/main" val="134637220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92B0DCF-6202-6D6B-4C2C-931A811E8B37}"/>
              </a:ext>
            </a:extLst>
          </p:cNvPr>
          <p:cNvSpPr>
            <a:spLocks noGrp="1"/>
          </p:cNvSpPr>
          <p:nvPr>
            <p:ph type="ctrTitle"/>
          </p:nvPr>
        </p:nvSpPr>
        <p:spPr/>
        <p:txBody>
          <a:bodyPr/>
          <a:lstStyle/>
          <a:p>
            <a:r>
              <a:rPr lang="fr-FR" dirty="0"/>
              <a:t>6.Hébegerment de l’application web</a:t>
            </a:r>
          </a:p>
        </p:txBody>
      </p:sp>
      <p:pic>
        <p:nvPicPr>
          <p:cNvPr id="2050" name="Picture 2" descr="Le Cloud c'est quoi ?">
            <a:extLst>
              <a:ext uri="{FF2B5EF4-FFF2-40B4-BE49-F238E27FC236}">
                <a16:creationId xmlns:a16="http://schemas.microsoft.com/office/drawing/2014/main" id="{7EDDEDF6-99B6-E5EE-1D5B-29F417FAB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2016" y="340895"/>
            <a:ext cx="3138237" cy="1840831"/>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0A7997B-737D-C876-19BE-B234989E0086}"/>
              </a:ext>
            </a:extLst>
          </p:cNvPr>
          <p:cNvSpPr txBox="1"/>
          <p:nvPr/>
        </p:nvSpPr>
        <p:spPr>
          <a:xfrm>
            <a:off x="376989" y="340895"/>
            <a:ext cx="6248400" cy="5355312"/>
          </a:xfrm>
          <a:prstGeom prst="rect">
            <a:avLst/>
          </a:prstGeom>
          <a:noFill/>
        </p:spPr>
        <p:txBody>
          <a:bodyPr wrap="square" rtlCol="0">
            <a:spAutoFit/>
          </a:bodyPr>
          <a:lstStyle/>
          <a:p>
            <a:r>
              <a:rPr lang="fr-FR" dirty="0"/>
              <a:t>L’application web Menu Maker sera héberger sur un serveur dédié. Ce serveur sera configuré pour le besoins spécifique de l’application web que ce soit niveau matériel ou logiciel.</a:t>
            </a:r>
          </a:p>
          <a:p>
            <a:endParaRPr lang="fr-FR" dirty="0"/>
          </a:p>
          <a:p>
            <a:r>
              <a:rPr lang="fr-FR" dirty="0"/>
              <a:t>L’</a:t>
            </a:r>
            <a:r>
              <a:rPr lang="fr-FR" dirty="0" err="1"/>
              <a:t>hebergement</a:t>
            </a:r>
            <a:r>
              <a:rPr lang="fr-FR" dirty="0"/>
              <a:t> sur un serveur dédié permet a Menu Maker d’offrir des performances ainsi qu’une sécurité accrue.</a:t>
            </a:r>
          </a:p>
          <a:p>
            <a:endParaRPr lang="fr-FR" dirty="0"/>
          </a:p>
          <a:p>
            <a:r>
              <a:rPr lang="fr-FR" dirty="0"/>
              <a:t>Concernant l’hébergement de l’application plusieurs options s’offrent mais </a:t>
            </a:r>
            <a:r>
              <a:rPr lang="fr-FR" dirty="0" err="1"/>
              <a:t>Firebase</a:t>
            </a:r>
            <a:r>
              <a:rPr lang="fr-FR" dirty="0"/>
              <a:t> Cloud </a:t>
            </a:r>
            <a:r>
              <a:rPr lang="fr-FR" dirty="0" err="1"/>
              <a:t>Functions</a:t>
            </a:r>
            <a:r>
              <a:rPr lang="fr-FR" dirty="0"/>
              <a:t> semble être une bonne alternative.</a:t>
            </a:r>
          </a:p>
          <a:p>
            <a:endParaRPr lang="fr-FR" dirty="0"/>
          </a:p>
          <a:p>
            <a:r>
              <a:rPr lang="fr-FR" dirty="0"/>
              <a:t>Pour </a:t>
            </a:r>
            <a:r>
              <a:rPr lang="fr-FR" dirty="0" err="1"/>
              <a:t>deployer</a:t>
            </a:r>
            <a:r>
              <a:rPr lang="fr-FR" dirty="0"/>
              <a:t> notre application nous pouvons utiliser Jenkins qui est une solution de déploiement continu (CI/CD) qui va </a:t>
            </a:r>
            <a:r>
              <a:rPr lang="fr-FR" dirty="0" err="1"/>
              <a:t>deployer</a:t>
            </a:r>
            <a:r>
              <a:rPr lang="fr-FR" dirty="0"/>
              <a:t> automatiquement l’application sur le serveur en cas de mise a jour du code source.</a:t>
            </a:r>
          </a:p>
          <a:p>
            <a:endParaRPr lang="fr-FR" dirty="0"/>
          </a:p>
          <a:p>
            <a:r>
              <a:rPr lang="fr-FR" dirty="0"/>
              <a:t>Pour finir. Le nom de domaine sera un sous-domaine de </a:t>
            </a:r>
            <a:r>
              <a:rPr lang="fr-FR" dirty="0" err="1"/>
              <a:t>Qwenta</a:t>
            </a:r>
            <a:r>
              <a:rPr lang="fr-FR" dirty="0"/>
              <a:t>. Pour cela il faudrait ajouter une entrée DNS* dans la zone DNS de </a:t>
            </a:r>
            <a:r>
              <a:rPr lang="fr-FR" dirty="0" err="1"/>
              <a:t>Qwenta</a:t>
            </a:r>
            <a:r>
              <a:rPr lang="fr-FR" dirty="0"/>
              <a:t>.</a:t>
            </a:r>
          </a:p>
        </p:txBody>
      </p:sp>
      <p:sp>
        <p:nvSpPr>
          <p:cNvPr id="6" name="ZoneTexte 5">
            <a:extLst>
              <a:ext uri="{FF2B5EF4-FFF2-40B4-BE49-F238E27FC236}">
                <a16:creationId xmlns:a16="http://schemas.microsoft.com/office/drawing/2014/main" id="{A9445E3C-E6D6-20D4-9668-B998AE98EEBE}"/>
              </a:ext>
            </a:extLst>
          </p:cNvPr>
          <p:cNvSpPr txBox="1"/>
          <p:nvPr/>
        </p:nvSpPr>
        <p:spPr>
          <a:xfrm>
            <a:off x="7178842" y="5342021"/>
            <a:ext cx="4050632" cy="369332"/>
          </a:xfrm>
          <a:prstGeom prst="rect">
            <a:avLst/>
          </a:prstGeom>
          <a:noFill/>
        </p:spPr>
        <p:txBody>
          <a:bodyPr wrap="square" rtlCol="0">
            <a:spAutoFit/>
          </a:bodyPr>
          <a:lstStyle/>
          <a:p>
            <a:r>
              <a:rPr lang="fr-FR" sz="900" dirty="0"/>
              <a:t>*DNS : </a:t>
            </a:r>
            <a:r>
              <a:rPr lang="fr-FR" sz="900" b="0" i="0" dirty="0">
                <a:effectLst/>
                <a:latin typeface="Google Sans"/>
              </a:rPr>
              <a:t>Le système DNS d'Internet fonctionne comme un annuaire téléphonique en gérant le mappage entre les noms et les numéros.</a:t>
            </a:r>
            <a:endParaRPr lang="fr-FR" sz="900" dirty="0"/>
          </a:p>
        </p:txBody>
      </p:sp>
    </p:spTree>
    <p:extLst>
      <p:ext uri="{BB962C8B-B14F-4D97-AF65-F5344CB8AC3E}">
        <p14:creationId xmlns:p14="http://schemas.microsoft.com/office/powerpoint/2010/main" val="7077891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0297407-CE4E-4284-879D-AEC395713625}"/>
              </a:ext>
            </a:extLst>
          </p:cNvPr>
          <p:cNvSpPr>
            <a:spLocks noGrp="1"/>
          </p:cNvSpPr>
          <p:nvPr>
            <p:ph type="body" sz="quarter" idx="15"/>
          </p:nvPr>
        </p:nvSpPr>
        <p:spPr>
          <a:xfrm>
            <a:off x="163138" y="938055"/>
            <a:ext cx="5657147" cy="887375"/>
          </a:xfrm>
        </p:spPr>
        <p:txBody>
          <a:bodyPr rtlCol="0">
            <a:noAutofit/>
          </a:bodyPr>
          <a:lstStyle/>
          <a:p>
            <a:pPr algn="just" rtl="0"/>
            <a:r>
              <a:rPr lang="fr-FR" noProof="1"/>
              <a:t>Les technologies évoluent rapidement. Une veille technologique vous permet de rester informé des dernières avancées, des nouvelles technologies, des frameworks, des langages de programmation, etc. Cela vous aide à rester compétitif sur le marché du travail et à développer des compétences pertinentes.</a:t>
            </a:r>
          </a:p>
        </p:txBody>
      </p:sp>
      <p:sp>
        <p:nvSpPr>
          <p:cNvPr id="12" name="Titre 11">
            <a:extLst>
              <a:ext uri="{FF2B5EF4-FFF2-40B4-BE49-F238E27FC236}">
                <a16:creationId xmlns:a16="http://schemas.microsoft.com/office/drawing/2014/main" id="{0B50A426-1846-643F-C51C-AD3B7A812D95}"/>
              </a:ext>
            </a:extLst>
          </p:cNvPr>
          <p:cNvSpPr>
            <a:spLocks noGrp="1"/>
          </p:cNvSpPr>
          <p:nvPr>
            <p:ph type="title"/>
          </p:nvPr>
        </p:nvSpPr>
        <p:spPr>
          <a:xfrm>
            <a:off x="6465601" y="630772"/>
            <a:ext cx="5431971" cy="846301"/>
          </a:xfrm>
        </p:spPr>
        <p:txBody>
          <a:bodyPr>
            <a:normAutofit fontScale="90000"/>
          </a:bodyPr>
          <a:lstStyle/>
          <a:p>
            <a:r>
              <a:rPr lang="fr-FR" dirty="0"/>
              <a:t>7. Pourquoi mettre en place une veille ?</a:t>
            </a:r>
          </a:p>
        </p:txBody>
      </p:sp>
      <p:sp>
        <p:nvSpPr>
          <p:cNvPr id="14" name="Espace réservé du texte 13">
            <a:extLst>
              <a:ext uri="{FF2B5EF4-FFF2-40B4-BE49-F238E27FC236}">
                <a16:creationId xmlns:a16="http://schemas.microsoft.com/office/drawing/2014/main" id="{5DE88149-39F6-BBDE-8EF8-661696C9377E}"/>
              </a:ext>
            </a:extLst>
          </p:cNvPr>
          <p:cNvSpPr>
            <a:spLocks noGrp="1"/>
          </p:cNvSpPr>
          <p:nvPr>
            <p:ph type="body" sz="quarter" idx="13"/>
          </p:nvPr>
        </p:nvSpPr>
        <p:spPr>
          <a:xfrm>
            <a:off x="163138" y="448210"/>
            <a:ext cx="5433204" cy="365125"/>
          </a:xfrm>
        </p:spPr>
        <p:txBody>
          <a:bodyPr>
            <a:noAutofit/>
          </a:bodyPr>
          <a:lstStyle/>
          <a:p>
            <a:r>
              <a:rPr lang="fr-FR" sz="1600" b="1" i="0" dirty="0">
                <a:solidFill>
                  <a:schemeClr val="tx1"/>
                </a:solidFill>
                <a:effectLst/>
              </a:rPr>
              <a:t>Restez à jour avec les dernières tendances</a:t>
            </a:r>
            <a:r>
              <a:rPr lang="fr-FR" sz="1600" b="0" i="0" dirty="0">
                <a:solidFill>
                  <a:schemeClr val="tx1"/>
                </a:solidFill>
                <a:effectLst/>
              </a:rPr>
              <a:t> :</a:t>
            </a:r>
            <a:endParaRPr lang="fr-FR" sz="1600" dirty="0">
              <a:solidFill>
                <a:schemeClr val="tx1"/>
              </a:solidFill>
            </a:endParaRPr>
          </a:p>
        </p:txBody>
      </p:sp>
      <p:sp>
        <p:nvSpPr>
          <p:cNvPr id="16" name="Espace réservé du texte 15">
            <a:extLst>
              <a:ext uri="{FF2B5EF4-FFF2-40B4-BE49-F238E27FC236}">
                <a16:creationId xmlns:a16="http://schemas.microsoft.com/office/drawing/2014/main" id="{ACB8957E-CED2-96AC-25C2-9DC5B5F07955}"/>
              </a:ext>
            </a:extLst>
          </p:cNvPr>
          <p:cNvSpPr>
            <a:spLocks noGrp="1"/>
          </p:cNvSpPr>
          <p:nvPr>
            <p:ph type="body" sz="quarter" idx="23"/>
          </p:nvPr>
        </p:nvSpPr>
        <p:spPr>
          <a:xfrm>
            <a:off x="163137" y="2316275"/>
            <a:ext cx="5433204" cy="365125"/>
          </a:xfrm>
        </p:spPr>
        <p:txBody>
          <a:bodyPr>
            <a:normAutofit/>
          </a:bodyPr>
          <a:lstStyle/>
          <a:p>
            <a:r>
              <a:rPr lang="fr-FR" sz="1600" b="1" dirty="0">
                <a:solidFill>
                  <a:schemeClr val="tx1"/>
                </a:solidFill>
              </a:rPr>
              <a:t>Anticiper les changements :</a:t>
            </a:r>
          </a:p>
        </p:txBody>
      </p:sp>
      <p:sp>
        <p:nvSpPr>
          <p:cNvPr id="18" name="Espace réservé du texte 17">
            <a:extLst>
              <a:ext uri="{FF2B5EF4-FFF2-40B4-BE49-F238E27FC236}">
                <a16:creationId xmlns:a16="http://schemas.microsoft.com/office/drawing/2014/main" id="{4899C1BF-ED0C-CBAD-2D87-224B976D158B}"/>
              </a:ext>
            </a:extLst>
          </p:cNvPr>
          <p:cNvSpPr>
            <a:spLocks noGrp="1"/>
          </p:cNvSpPr>
          <p:nvPr>
            <p:ph type="body" sz="quarter" idx="24"/>
          </p:nvPr>
        </p:nvSpPr>
        <p:spPr>
          <a:xfrm>
            <a:off x="163137" y="2687927"/>
            <a:ext cx="5431971" cy="1020938"/>
          </a:xfrm>
        </p:spPr>
        <p:txBody>
          <a:bodyPr>
            <a:normAutofit/>
          </a:bodyPr>
          <a:lstStyle/>
          <a:p>
            <a:pPr algn="just"/>
            <a:r>
              <a:rPr lang="fr-FR" dirty="0"/>
              <a:t>En surveillant les tendances et les évolutions technologiques, vous pouvez anticiper les changements à venir dans votre secteur d'activité. Cela vous permet de vous préparer et d'adapter vos stratégies, vos projets ou vos compétences en conséquence.</a:t>
            </a:r>
          </a:p>
        </p:txBody>
      </p:sp>
      <p:sp>
        <p:nvSpPr>
          <p:cNvPr id="20" name="Espace réservé du texte 19">
            <a:extLst>
              <a:ext uri="{FF2B5EF4-FFF2-40B4-BE49-F238E27FC236}">
                <a16:creationId xmlns:a16="http://schemas.microsoft.com/office/drawing/2014/main" id="{56087D0B-CE28-CA2B-F02C-AAC54C45D110}"/>
              </a:ext>
            </a:extLst>
          </p:cNvPr>
          <p:cNvSpPr>
            <a:spLocks noGrp="1"/>
          </p:cNvSpPr>
          <p:nvPr>
            <p:ph type="body" sz="quarter" idx="25"/>
          </p:nvPr>
        </p:nvSpPr>
        <p:spPr>
          <a:xfrm>
            <a:off x="6464368" y="1951150"/>
            <a:ext cx="5433204" cy="365125"/>
          </a:xfrm>
        </p:spPr>
        <p:txBody>
          <a:bodyPr>
            <a:normAutofit/>
          </a:bodyPr>
          <a:lstStyle/>
          <a:p>
            <a:r>
              <a:rPr lang="fr-FR" sz="1600" b="1" dirty="0">
                <a:solidFill>
                  <a:schemeClr val="tx1"/>
                </a:solidFill>
              </a:rPr>
              <a:t>Renforcer votre expertise :</a:t>
            </a:r>
          </a:p>
        </p:txBody>
      </p:sp>
      <p:sp>
        <p:nvSpPr>
          <p:cNvPr id="22" name="Espace réservé du texte 21">
            <a:extLst>
              <a:ext uri="{FF2B5EF4-FFF2-40B4-BE49-F238E27FC236}">
                <a16:creationId xmlns:a16="http://schemas.microsoft.com/office/drawing/2014/main" id="{245EC892-79E9-D7A7-5DC4-0FCD0A13F274}"/>
              </a:ext>
            </a:extLst>
          </p:cNvPr>
          <p:cNvSpPr>
            <a:spLocks noGrp="1"/>
          </p:cNvSpPr>
          <p:nvPr>
            <p:ph type="body" sz="quarter" idx="26"/>
          </p:nvPr>
        </p:nvSpPr>
        <p:spPr>
          <a:xfrm>
            <a:off x="163136" y="4564144"/>
            <a:ext cx="5431971" cy="557950"/>
          </a:xfrm>
        </p:spPr>
        <p:txBody>
          <a:bodyPr>
            <a:noAutofit/>
          </a:bodyPr>
          <a:lstStyle/>
          <a:p>
            <a:pPr algn="just"/>
            <a:r>
              <a:rPr lang="fr-FR" dirty="0">
                <a:solidFill>
                  <a:schemeClr val="tx1"/>
                </a:solidFill>
              </a:rPr>
              <a:t> La veille technologique peut également vous aider à identifier des outils ou des méthodes innovantes pour optimiser vos processus de travail, améliorer l'efficacité et réduire les coûts.</a:t>
            </a:r>
          </a:p>
        </p:txBody>
      </p:sp>
      <p:sp>
        <p:nvSpPr>
          <p:cNvPr id="25" name="Espace réservé du texte 19">
            <a:extLst>
              <a:ext uri="{FF2B5EF4-FFF2-40B4-BE49-F238E27FC236}">
                <a16:creationId xmlns:a16="http://schemas.microsoft.com/office/drawing/2014/main" id="{0A72CFF8-46BC-27AB-C46A-D20ED7BB735B}"/>
              </a:ext>
            </a:extLst>
          </p:cNvPr>
          <p:cNvSpPr txBox="1">
            <a:spLocks/>
          </p:cNvSpPr>
          <p:nvPr/>
        </p:nvSpPr>
        <p:spPr>
          <a:xfrm>
            <a:off x="315538" y="4232917"/>
            <a:ext cx="5433204" cy="3651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1">
                <a:solidFill>
                  <a:schemeClr val="tx1"/>
                </a:solidFill>
              </a:rPr>
              <a:t>Optimiser les processus :</a:t>
            </a:r>
          </a:p>
        </p:txBody>
      </p:sp>
      <p:sp>
        <p:nvSpPr>
          <p:cNvPr id="26" name="Espace réservé du texte 17">
            <a:extLst>
              <a:ext uri="{FF2B5EF4-FFF2-40B4-BE49-F238E27FC236}">
                <a16:creationId xmlns:a16="http://schemas.microsoft.com/office/drawing/2014/main" id="{07F85669-67EC-D8AF-0C24-C4D671AFECA4}"/>
              </a:ext>
            </a:extLst>
          </p:cNvPr>
          <p:cNvSpPr txBox="1">
            <a:spLocks/>
          </p:cNvSpPr>
          <p:nvPr/>
        </p:nvSpPr>
        <p:spPr>
          <a:xfrm>
            <a:off x="6463135" y="2320234"/>
            <a:ext cx="5431971" cy="10209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b="1" dirty="0"/>
              <a:t>En vous tenant informé des dernières avancées technologiques, vous renforcez votre expertise dans votre domaine d'activité. Cela peut vous aider à progresser dans votre carrière, à obtenir des promotions ou à développer votre entreprise.</a:t>
            </a:r>
          </a:p>
        </p:txBody>
      </p:sp>
    </p:spTree>
    <p:extLst>
      <p:ext uri="{BB962C8B-B14F-4D97-AF65-F5344CB8AC3E}">
        <p14:creationId xmlns:p14="http://schemas.microsoft.com/office/powerpoint/2010/main" val="2069393026"/>
      </p:ext>
    </p:extLst>
  </p:cSld>
  <p:clrMapOvr>
    <a:masterClrMapping/>
  </p:clrMapOvr>
  <p:transition spd="slow">
    <p:push dir="u"/>
  </p:transition>
</p:sld>
</file>

<file path=ppt/theme/theme1.xml><?xml version="1.0" encoding="utf-8"?>
<a:theme xmlns:a="http://schemas.openxmlformats.org/drawingml/2006/main" name="Monolig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5_TF56180624_Win32" id="{86818CA5-A7A1-4A11-825D-121ACC2F2553}" vid="{B15E7544-D123-4273-B0AB-D8F961E44E2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Argumentaire de vente clair et minimaliste</Template>
  <TotalTime>160</TotalTime>
  <Words>1320</Words>
  <Application>Microsoft Office PowerPoint</Application>
  <PresentationFormat>Grand écran</PresentationFormat>
  <Paragraphs>85</Paragraphs>
  <Slides>12</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AAAAAC+ArialMT</vt:lpstr>
      <vt:lpstr>AAAAAG+Arial-BoldMT</vt:lpstr>
      <vt:lpstr>Arial</vt:lpstr>
      <vt:lpstr>Calibri</vt:lpstr>
      <vt:lpstr>Google Sans</vt:lpstr>
      <vt:lpstr>Tenorite</vt:lpstr>
      <vt:lpstr>Monoligne</vt:lpstr>
      <vt:lpstr>Présentation de la  Solution technique</vt:lpstr>
      <vt:lpstr>Présentation PowerPoint</vt:lpstr>
      <vt:lpstr>Présentation PowerPoint</vt:lpstr>
      <vt:lpstr>Présentation PowerPoint</vt:lpstr>
      <vt:lpstr>Présentation PowerPoint</vt:lpstr>
      <vt:lpstr>4. Technologies utilisés</vt:lpstr>
      <vt:lpstr>5. Securité du site web </vt:lpstr>
      <vt:lpstr>6.Hébegerment de l’application web</vt:lpstr>
      <vt:lpstr>7. Pourquoi mettre en place une veille ?</vt:lpstr>
      <vt:lpstr>Présentation PowerPoint</vt:lpstr>
      <vt:lpstr>Présentation PowerPoint</vt:lpstr>
      <vt:lpstr>10. Les moyens de communications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Corentin Lejeune</dc:creator>
  <cp:lastModifiedBy>Corentin Lejeune</cp:lastModifiedBy>
  <cp:revision>49</cp:revision>
  <dcterms:created xsi:type="dcterms:W3CDTF">2024-03-16T11:19:02Z</dcterms:created>
  <dcterms:modified xsi:type="dcterms:W3CDTF">2024-03-16T13:59:23Z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