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F"/>
    <a:srgbClr val="FF8B8B"/>
    <a:srgbClr val="FF8181"/>
    <a:srgbClr val="FF4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13F-EED0-49E5-9659-F892DBC48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73EE7-ECAC-452D-B88B-C3FABD955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2D86-2721-4781-821E-2A68A8B7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ABA5-822C-42F7-8902-47F2C73B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44DE3-590A-4972-9302-B0568CC8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98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3298-3590-464E-B3AD-813D7B66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2F3D-B58A-46D7-95B9-1E4823263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4CCD-D13D-4C43-8F69-2754E528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4539-8113-455F-9341-816273D5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9742-3934-4D69-83A9-7EC7B5C5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2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15988-1E95-4D7D-A59F-EAC3F2485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7D916-66DF-41C1-B37F-F00E67C6E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AED6-1128-49B5-84E3-BE358562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B6F5-93DF-422F-A945-F56C712C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3830-5885-47E3-BF2A-6B770E58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943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2FAE-1EA3-412C-ADDB-4B007B49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DB91-76B5-4FB6-A3B2-5343A96B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7383-12D4-4130-9781-5C8095E3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3681-F9A3-47B6-976C-579CAEBF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AEAE-9DCD-4BC9-B6C9-CF004022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23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E668-E50A-49DA-89F9-1249A4C1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7C86-BB9C-4D1D-9A23-ED8C6021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C866-22C2-4C36-B26D-34F455FC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D567-64C7-4451-BBC1-140A0154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6695-3E0F-405C-94A5-29517E03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84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77F8-2D5A-4C65-A0CE-76893A1E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0931-A0A9-4F23-A1C2-3DEACFC79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6479-72BD-4AEF-B7B9-1820F775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038E-4B3B-4639-8A72-32BD6A4E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76A32-5662-432B-869A-1D33A380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E603-F811-47F3-8AEE-5E04AAE7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6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6614-238C-4DDA-BB2E-BB7ED32B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9731-8615-41CB-A932-C1A6F65C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1836F-EE7A-484B-A362-06B088FA3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4DA04-871C-4076-AA67-37026DAC1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14DC4-829C-45B1-AF89-7DADF8BF2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4EB1B-2DEA-4622-91B0-86A96D81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33DC4-6B12-4A4B-85BB-4BC3B0BC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C2E6E-B5CC-429C-BCDA-D91D99F6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3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1126-FB7D-4943-80AB-4AD43A90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69969-4825-47AB-9E40-2212C8C6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32F66-0C7F-4732-8D4B-71AA899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817F-7671-4E6B-AD97-B465A92D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319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7E60-12E8-4F9E-8A7E-83F28CFA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310C2-A7D4-4530-B20E-8B19CE54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52840-1B35-4BC5-A760-24EFFA87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34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5B1D-39AD-4978-B7A9-73C5146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118F-7273-48A4-A16A-3F6BF558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E7734-0BFE-46ED-B709-8F4F27CD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F1F5C-467B-47EB-8A2B-17F62F85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2BB3-CDD4-407C-A204-6701AB73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0EA0-844C-407D-8A55-4E300832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647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5FC5-F34A-46B3-97BF-269FB87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E4FE9-6DB6-447B-B8F5-EAE4CC633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451E5-03A7-4B4D-9941-087683361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C58B6-2AF6-4333-90D0-39892C3A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A857-F0ED-4D0B-B917-053F258E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B94B2-18BE-4DFE-B125-A50AFBAB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3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54D57-32FE-4F1A-AE35-68F3BEC6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02D6E-95F1-4BF0-B214-B85D280A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AB9A-95E4-46D5-A604-BEB8A0F43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5DBF-7C7F-4E6E-8C56-0870F10872D7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D554-8397-4168-A8C3-EEED3F2D5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C63C1-1C5B-4F53-AC1A-0D88FF05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46C7-27BB-4790-BBDA-CB2525F4F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55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58BA-A13D-4F35-BD52-CA4B1A61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214438"/>
            <a:ext cx="9982200" cy="2387600"/>
          </a:xfrm>
        </p:spPr>
        <p:txBody>
          <a:bodyPr/>
          <a:lstStyle/>
          <a:p>
            <a:r>
              <a:rPr lang="en-SG" dirty="0"/>
              <a:t>UML Diagrams for </a:t>
            </a:r>
            <a:r>
              <a:rPr lang="en-SG" i="1" dirty="0" err="1"/>
              <a:t>TeamBuilder</a:t>
            </a:r>
            <a:endParaRPr lang="en-SG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F1CAF-1E38-43B8-AAC3-120A81BE1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7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17F0C1-3E0B-4EE8-9047-E4EF7D565918}"/>
              </a:ext>
            </a:extLst>
          </p:cNvPr>
          <p:cNvSpPr txBox="1"/>
          <p:nvPr/>
        </p:nvSpPr>
        <p:spPr>
          <a:xfrm>
            <a:off x="6463554" y="18370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Combiner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07768-843E-4CD5-B69B-D21B9CAB0835}"/>
              </a:ext>
            </a:extLst>
          </p:cNvPr>
          <p:cNvSpPr txBox="1"/>
          <p:nvPr/>
        </p:nvSpPr>
        <p:spPr>
          <a:xfrm>
            <a:off x="212278" y="18370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C17200-9F68-4C8A-BAE7-C1FFA965C14C}"/>
              </a:ext>
            </a:extLst>
          </p:cNvPr>
          <p:cNvCxnSpPr>
            <a:cxnSpLocks/>
          </p:cNvCxnSpPr>
          <p:nvPr/>
        </p:nvCxnSpPr>
        <p:spPr>
          <a:xfrm>
            <a:off x="2533053" y="21030"/>
            <a:ext cx="0" cy="662949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B018B-190E-42EB-921A-E9184CFD7F97}"/>
              </a:ext>
            </a:extLst>
          </p:cNvPr>
          <p:cNvSpPr/>
          <p:nvPr/>
        </p:nvSpPr>
        <p:spPr>
          <a:xfrm>
            <a:off x="135478" y="1002621"/>
            <a:ext cx="2186589" cy="55041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User specifies percentage of Gallup vs Skillsets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08761F-AC3B-4C65-9B87-101BA284338D}"/>
              </a:ext>
            </a:extLst>
          </p:cNvPr>
          <p:cNvSpPr/>
          <p:nvPr/>
        </p:nvSpPr>
        <p:spPr>
          <a:xfrm>
            <a:off x="135477" y="2327767"/>
            <a:ext cx="2186589" cy="550416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User specifies category of project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62EAF3-65F1-46EC-896B-1FFFB7D694BC}"/>
              </a:ext>
            </a:extLst>
          </p:cNvPr>
          <p:cNvSpPr/>
          <p:nvPr/>
        </p:nvSpPr>
        <p:spPr>
          <a:xfrm>
            <a:off x="135477" y="3938947"/>
            <a:ext cx="2186589" cy="55041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User specifies desired skillsets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CA42E2-E680-4CC2-9496-04FB04CAA4B9}"/>
              </a:ext>
            </a:extLst>
          </p:cNvPr>
          <p:cNvSpPr/>
          <p:nvPr/>
        </p:nvSpPr>
        <p:spPr>
          <a:xfrm>
            <a:off x="138140" y="6140240"/>
            <a:ext cx="2186589" cy="550416"/>
          </a:xfrm>
          <a:prstGeom prst="roundRect">
            <a:avLst/>
          </a:prstGeom>
          <a:solidFill>
            <a:srgbClr val="FF535F"/>
          </a:solidFill>
          <a:ln>
            <a:solidFill>
              <a:srgbClr val="FF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Results are displayed to the user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CAC7A6-9A94-4E96-89A9-C7292943B610}"/>
              </a:ext>
            </a:extLst>
          </p:cNvPr>
          <p:cNvSpPr/>
          <p:nvPr/>
        </p:nvSpPr>
        <p:spPr>
          <a:xfrm>
            <a:off x="6518754" y="5402177"/>
            <a:ext cx="3105741" cy="328161"/>
          </a:xfrm>
          <a:prstGeom prst="roundRect">
            <a:avLst/>
          </a:prstGeom>
          <a:solidFill>
            <a:srgbClr val="FF8B8B"/>
          </a:solidFill>
          <a:ln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Everyone’s total scores are calculated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646710-2440-4248-9E93-A880A0749B01}"/>
              </a:ext>
            </a:extLst>
          </p:cNvPr>
          <p:cNvSpPr/>
          <p:nvPr/>
        </p:nvSpPr>
        <p:spPr>
          <a:xfrm>
            <a:off x="1147835" y="515243"/>
            <a:ext cx="161876" cy="1619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F9310-F37F-4087-B7C5-8A3883C6BEE6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>
            <a:off x="1228773" y="677168"/>
            <a:ext cx="0" cy="32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B627B7-DCD1-49E4-A49B-A716735877A5}"/>
              </a:ext>
            </a:extLst>
          </p:cNvPr>
          <p:cNvSpPr/>
          <p:nvPr/>
        </p:nvSpPr>
        <p:spPr>
          <a:xfrm>
            <a:off x="4714969" y="1915163"/>
            <a:ext cx="1838231" cy="55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Another copy of the of main list is created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35672C-82A9-4A1D-B3BB-1A15374B0031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3228466" y="2190371"/>
            <a:ext cx="1486503" cy="42343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E250EF-B259-4FC5-8EA5-DBC2B796113E}"/>
              </a:ext>
            </a:extLst>
          </p:cNvPr>
          <p:cNvSpPr/>
          <p:nvPr/>
        </p:nvSpPr>
        <p:spPr>
          <a:xfrm>
            <a:off x="4714970" y="2823945"/>
            <a:ext cx="1838231" cy="55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2 copies of the of main list are created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792DD9A-5A64-42E9-913B-188BC81AC6DC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>
            <a:off x="3228466" y="2613801"/>
            <a:ext cx="1486504" cy="485352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E1675-21E9-43E7-9B08-89BA063A5070}"/>
              </a:ext>
            </a:extLst>
          </p:cNvPr>
          <p:cNvSpPr txBox="1"/>
          <p:nvPr/>
        </p:nvSpPr>
        <p:spPr>
          <a:xfrm>
            <a:off x="2546559" y="1860509"/>
            <a:ext cx="120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Suited for how many Gallup Strengths?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4554F3-FC9A-4C38-8E38-9FE6997DF392}"/>
              </a:ext>
            </a:extLst>
          </p:cNvPr>
          <p:cNvSpPr txBox="1"/>
          <p:nvPr/>
        </p:nvSpPr>
        <p:spPr>
          <a:xfrm>
            <a:off x="3833840" y="1871473"/>
            <a:ext cx="939693" cy="27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[1 Strength]</a:t>
            </a:r>
          </a:p>
        </p:txBody>
      </p:sp>
      <p:sp>
        <p:nvSpPr>
          <p:cNvPr id="28" name="Flowchart: Sort 27">
            <a:extLst>
              <a:ext uri="{FF2B5EF4-FFF2-40B4-BE49-F238E27FC236}">
                <a16:creationId xmlns:a16="http://schemas.microsoft.com/office/drawing/2014/main" id="{512EA9DF-0C77-46E8-B93B-DAADD8C4963C}"/>
              </a:ext>
            </a:extLst>
          </p:cNvPr>
          <p:cNvSpPr/>
          <p:nvPr/>
        </p:nvSpPr>
        <p:spPr>
          <a:xfrm>
            <a:off x="3003973" y="2489063"/>
            <a:ext cx="224493" cy="249475"/>
          </a:xfrm>
          <a:prstGeom prst="flowChartSor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950595-A4E0-4BF3-9C6C-E0C7A975D9AC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2322066" y="2602975"/>
            <a:ext cx="681907" cy="1082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D0C70B-3057-4CA5-99C9-EA0870B17F86}"/>
              </a:ext>
            </a:extLst>
          </p:cNvPr>
          <p:cNvSpPr txBox="1"/>
          <p:nvPr/>
        </p:nvSpPr>
        <p:spPr>
          <a:xfrm>
            <a:off x="3754611" y="3146953"/>
            <a:ext cx="101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[2 Strengths]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B4B9C3-DA49-4FA7-8746-92744B533AD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28772" y="1553037"/>
            <a:ext cx="1" cy="774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CF61EBC-7E03-4417-83A1-8EA8C65CCA97}"/>
              </a:ext>
            </a:extLst>
          </p:cNvPr>
          <p:cNvSpPr/>
          <p:nvPr/>
        </p:nvSpPr>
        <p:spPr>
          <a:xfrm>
            <a:off x="3497363" y="1001790"/>
            <a:ext cx="5932383" cy="550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Values to x &amp; y are stored, </a:t>
            </a:r>
            <a:br>
              <a:rPr lang="en-SG" sz="1400" dirty="0">
                <a:solidFill>
                  <a:schemeClr val="tx1"/>
                </a:solidFill>
              </a:rPr>
            </a:br>
            <a:r>
              <a:rPr lang="en-SG" sz="1400" dirty="0">
                <a:solidFill>
                  <a:schemeClr val="tx1"/>
                </a:solidFill>
              </a:rPr>
              <a:t>where </a:t>
            </a:r>
            <a:r>
              <a:rPr lang="en-SG" sz="1400" b="1" dirty="0">
                <a:solidFill>
                  <a:schemeClr val="tx1"/>
                </a:solidFill>
              </a:rPr>
              <a:t>x% = % Gallup </a:t>
            </a:r>
            <a:r>
              <a:rPr lang="en-SG" sz="1400" dirty="0">
                <a:solidFill>
                  <a:schemeClr val="tx1"/>
                </a:solidFill>
              </a:rPr>
              <a:t>&amp; </a:t>
            </a:r>
            <a:r>
              <a:rPr lang="en-SG" sz="1400" b="1" dirty="0">
                <a:solidFill>
                  <a:schemeClr val="tx1"/>
                </a:solidFill>
              </a:rPr>
              <a:t>y% = % Skillsets</a:t>
            </a:r>
            <a:r>
              <a:rPr lang="en-SG" sz="1400" dirty="0">
                <a:solidFill>
                  <a:schemeClr val="tx1"/>
                </a:solidFill>
              </a:rPr>
              <a:t> specified accordingly and </a:t>
            </a:r>
            <a:r>
              <a:rPr lang="en-SG" sz="1400" b="1" dirty="0">
                <a:solidFill>
                  <a:schemeClr val="tx1"/>
                </a:solidFill>
              </a:rPr>
              <a:t>x + y = 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635149-C92D-4E9B-B378-45C113F586DC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 flipV="1">
            <a:off x="2322067" y="1276998"/>
            <a:ext cx="1175296" cy="83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42B436-E354-43CC-8034-93BA5BF6414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228772" y="2878183"/>
            <a:ext cx="0" cy="1060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9BEBC2-FF38-4200-8139-F797116719C5}"/>
              </a:ext>
            </a:extLst>
          </p:cNvPr>
          <p:cNvSpPr/>
          <p:nvPr/>
        </p:nvSpPr>
        <p:spPr>
          <a:xfrm>
            <a:off x="6865264" y="1908466"/>
            <a:ext cx="2130151" cy="55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Copied list will be sorted in descending order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D8655B-8452-4A03-A2B8-4AF838FCA51F}"/>
              </a:ext>
            </a:extLst>
          </p:cNvPr>
          <p:cNvSpPr txBox="1"/>
          <p:nvPr/>
        </p:nvSpPr>
        <p:spPr>
          <a:xfrm>
            <a:off x="9356138" y="833769"/>
            <a:ext cx="194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[Default values of x and y are 50-50 respectively]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DAFD68D-6E2F-4A5F-A038-1A1EB4819882}"/>
              </a:ext>
            </a:extLst>
          </p:cNvPr>
          <p:cNvSpPr/>
          <p:nvPr/>
        </p:nvSpPr>
        <p:spPr>
          <a:xfrm>
            <a:off x="6865264" y="2823945"/>
            <a:ext cx="2130151" cy="55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Copied lists will be sorted in descending order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233632-0A78-490E-BA21-2745D3432632}"/>
              </a:ext>
            </a:extLst>
          </p:cNvPr>
          <p:cNvCxnSpPr>
            <a:cxnSpLocks/>
            <a:stCxn id="19" idx="3"/>
            <a:endCxn id="58" idx="1"/>
          </p:cNvCxnSpPr>
          <p:nvPr/>
        </p:nvCxnSpPr>
        <p:spPr>
          <a:xfrm flipV="1">
            <a:off x="6553200" y="2183674"/>
            <a:ext cx="312064" cy="66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F5396C-316F-42CB-BB65-4C6D3237DB92}"/>
              </a:ext>
            </a:extLst>
          </p:cNvPr>
          <p:cNvCxnSpPr>
            <a:cxnSpLocks/>
            <a:stCxn id="22" idx="3"/>
            <a:endCxn id="61" idx="1"/>
          </p:cNvCxnSpPr>
          <p:nvPr/>
        </p:nvCxnSpPr>
        <p:spPr>
          <a:xfrm>
            <a:off x="6553201" y="3099153"/>
            <a:ext cx="312063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3CA9D8A-B335-4568-A485-BDEF4CDBDF43}"/>
              </a:ext>
            </a:extLst>
          </p:cNvPr>
          <p:cNvSpPr/>
          <p:nvPr/>
        </p:nvSpPr>
        <p:spPr>
          <a:xfrm>
            <a:off x="9337996" y="1901769"/>
            <a:ext cx="1472926" cy="55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Makes up </a:t>
            </a:r>
            <a:r>
              <a:rPr lang="en-SG" sz="1400" b="1" dirty="0">
                <a:solidFill>
                  <a:schemeClr val="tx1"/>
                </a:solidFill>
              </a:rPr>
              <a:t>x%</a:t>
            </a:r>
            <a:r>
              <a:rPr lang="en-SG" sz="1400" dirty="0">
                <a:solidFill>
                  <a:schemeClr val="tx1"/>
                </a:solidFill>
              </a:rPr>
              <a:t> of total score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350594-6A45-49B6-BF9F-5835F58D992B}"/>
              </a:ext>
            </a:extLst>
          </p:cNvPr>
          <p:cNvCxnSpPr>
            <a:cxnSpLocks/>
            <a:stCxn id="58" idx="3"/>
            <a:endCxn id="68" idx="1"/>
          </p:cNvCxnSpPr>
          <p:nvPr/>
        </p:nvCxnSpPr>
        <p:spPr>
          <a:xfrm flipV="1">
            <a:off x="8995415" y="2176977"/>
            <a:ext cx="342581" cy="66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81A43F8-0109-4A43-9382-629A7AB45C85}"/>
              </a:ext>
            </a:extLst>
          </p:cNvPr>
          <p:cNvSpPr/>
          <p:nvPr/>
        </p:nvSpPr>
        <p:spPr>
          <a:xfrm>
            <a:off x="9337994" y="2823945"/>
            <a:ext cx="1749152" cy="55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Each list makes up </a:t>
            </a:r>
            <a:r>
              <a:rPr lang="en-SG" sz="1400" b="1" dirty="0">
                <a:solidFill>
                  <a:schemeClr val="tx1"/>
                </a:solidFill>
              </a:rPr>
              <a:t>(x/2)% </a:t>
            </a:r>
            <a:r>
              <a:rPr lang="en-SG" sz="1400" dirty="0">
                <a:solidFill>
                  <a:schemeClr val="tx1"/>
                </a:solidFill>
              </a:rPr>
              <a:t>of total score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929FEC-3254-4DAE-A2D3-D58E1770B5B6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8995415" y="3099153"/>
            <a:ext cx="342579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9680FA4-5658-4390-BA63-D40956EA87A9}"/>
              </a:ext>
            </a:extLst>
          </p:cNvPr>
          <p:cNvSpPr/>
          <p:nvPr/>
        </p:nvSpPr>
        <p:spPr>
          <a:xfrm>
            <a:off x="3228466" y="3938947"/>
            <a:ext cx="3038984" cy="5504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For each individual in main list, add up their scores of each selected skill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227E894-0D13-4A9E-AA57-E0F7CD61CD37}"/>
              </a:ext>
            </a:extLst>
          </p:cNvPr>
          <p:cNvSpPr/>
          <p:nvPr/>
        </p:nvSpPr>
        <p:spPr>
          <a:xfrm>
            <a:off x="7061474" y="3938947"/>
            <a:ext cx="3038984" cy="5504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Score tallied up for each individual makes up </a:t>
            </a:r>
            <a:r>
              <a:rPr lang="en-SG" sz="1400" b="1" dirty="0">
                <a:solidFill>
                  <a:schemeClr val="tx1"/>
                </a:solidFill>
              </a:rPr>
              <a:t>y% </a:t>
            </a:r>
            <a:r>
              <a:rPr lang="en-SG" sz="1400" dirty="0">
                <a:solidFill>
                  <a:schemeClr val="tx1"/>
                </a:solidFill>
              </a:rPr>
              <a:t>of their total score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D4145A-9C46-4EB5-A132-7704213D66DA}"/>
              </a:ext>
            </a:extLst>
          </p:cNvPr>
          <p:cNvCxnSpPr>
            <a:cxnSpLocks/>
            <a:stCxn id="11" idx="3"/>
            <a:endCxn id="78" idx="1"/>
          </p:cNvCxnSpPr>
          <p:nvPr/>
        </p:nvCxnSpPr>
        <p:spPr>
          <a:xfrm>
            <a:off x="2322066" y="4214155"/>
            <a:ext cx="9064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1735BFD-0DC6-449B-B105-1F883594077D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6267450" y="4214155"/>
            <a:ext cx="7940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72C817E-316D-4514-93D6-B6E64A36ED0D}"/>
              </a:ext>
            </a:extLst>
          </p:cNvPr>
          <p:cNvCxnSpPr>
            <a:cxnSpLocks/>
          </p:cNvCxnSpPr>
          <p:nvPr/>
        </p:nvCxnSpPr>
        <p:spPr>
          <a:xfrm>
            <a:off x="3003973" y="5076825"/>
            <a:ext cx="90546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9713573-3B17-4B3A-8B6D-60869964F87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429746" y="1276998"/>
            <a:ext cx="2514604" cy="379982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6311D36-4684-4A9A-9F11-822F9D7D869B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10100458" y="4214155"/>
            <a:ext cx="300842" cy="86267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738062F8-8C2F-4736-A395-973DDCAD0642}"/>
              </a:ext>
            </a:extLst>
          </p:cNvPr>
          <p:cNvCxnSpPr>
            <a:cxnSpLocks/>
            <a:stCxn id="68" idx="3"/>
            <a:endCxn id="115" idx="0"/>
          </p:cNvCxnSpPr>
          <p:nvPr/>
        </p:nvCxnSpPr>
        <p:spPr>
          <a:xfrm>
            <a:off x="10810922" y="2176977"/>
            <a:ext cx="822801" cy="362185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A9F2E42-2CDA-46A5-92B6-1FE649BEFA44}"/>
              </a:ext>
            </a:extLst>
          </p:cNvPr>
          <p:cNvCxnSpPr>
            <a:cxnSpLocks/>
            <a:stCxn id="73" idx="3"/>
            <a:endCxn id="115" idx="1"/>
          </p:cNvCxnSpPr>
          <p:nvPr/>
        </p:nvCxnSpPr>
        <p:spPr>
          <a:xfrm flipV="1">
            <a:off x="11087146" y="2663900"/>
            <a:ext cx="434330" cy="43525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Sort 114">
            <a:extLst>
              <a:ext uri="{FF2B5EF4-FFF2-40B4-BE49-F238E27FC236}">
                <a16:creationId xmlns:a16="http://schemas.microsoft.com/office/drawing/2014/main" id="{C91A0BA5-BF17-4907-A26D-08755D1BC549}"/>
              </a:ext>
            </a:extLst>
          </p:cNvPr>
          <p:cNvSpPr/>
          <p:nvPr/>
        </p:nvSpPr>
        <p:spPr>
          <a:xfrm>
            <a:off x="11521476" y="2539162"/>
            <a:ext cx="224493" cy="249475"/>
          </a:xfrm>
          <a:prstGeom prst="flowChartSor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63A97FC-FD84-473E-8F03-173DEE2BE94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1633723" y="2788637"/>
            <a:ext cx="0" cy="22881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0D7D646F-88B5-4FB7-93C9-7837CB9A8EA4}"/>
              </a:ext>
            </a:extLst>
          </p:cNvPr>
          <p:cNvSpPr/>
          <p:nvPr/>
        </p:nvSpPr>
        <p:spPr>
          <a:xfrm>
            <a:off x="6432795" y="6057730"/>
            <a:ext cx="3277658" cy="726868"/>
          </a:xfrm>
          <a:prstGeom prst="roundRect">
            <a:avLst/>
          </a:prstGeom>
          <a:solidFill>
            <a:srgbClr val="FF8B8B"/>
          </a:solidFill>
          <a:ln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Everyone will be ranked according to their total scores and put into a new list (arranged in descending order)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62BE045-F577-404C-AB54-3950D46C03A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071624" y="5076824"/>
            <a:ext cx="1" cy="325353"/>
          </a:xfrm>
          <a:prstGeom prst="straightConnector1">
            <a:avLst/>
          </a:prstGeom>
          <a:ln>
            <a:solidFill>
              <a:srgbClr val="FF535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38FDCEE-CB0A-4EEA-B8CC-A49595C213AC}"/>
              </a:ext>
            </a:extLst>
          </p:cNvPr>
          <p:cNvCxnSpPr>
            <a:cxnSpLocks/>
            <a:stCxn id="13" idx="2"/>
            <a:endCxn id="129" idx="0"/>
          </p:cNvCxnSpPr>
          <p:nvPr/>
        </p:nvCxnSpPr>
        <p:spPr>
          <a:xfrm flipH="1">
            <a:off x="8071624" y="5730338"/>
            <a:ext cx="1" cy="327392"/>
          </a:xfrm>
          <a:prstGeom prst="straightConnector1">
            <a:avLst/>
          </a:prstGeom>
          <a:ln>
            <a:solidFill>
              <a:srgbClr val="FF535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D9A043A-DB8C-414D-A7B1-C316D7B7E396}"/>
              </a:ext>
            </a:extLst>
          </p:cNvPr>
          <p:cNvSpPr/>
          <p:nvPr/>
        </p:nvSpPr>
        <p:spPr>
          <a:xfrm>
            <a:off x="3210886" y="6184354"/>
            <a:ext cx="2548320" cy="473620"/>
          </a:xfrm>
          <a:prstGeom prst="roundRect">
            <a:avLst/>
          </a:prstGeom>
          <a:solidFill>
            <a:srgbClr val="FF8B8B"/>
          </a:solidFill>
          <a:ln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Every consecutive 3 individuals will be placed in one group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83A8A2D-7766-44A1-A9E4-F9FF5FE98067}"/>
              </a:ext>
            </a:extLst>
          </p:cNvPr>
          <p:cNvCxnSpPr>
            <a:cxnSpLocks/>
            <a:stCxn id="129" idx="1"/>
            <a:endCxn id="137" idx="3"/>
          </p:cNvCxnSpPr>
          <p:nvPr/>
        </p:nvCxnSpPr>
        <p:spPr>
          <a:xfrm flipH="1">
            <a:off x="5759206" y="6421164"/>
            <a:ext cx="673589" cy="0"/>
          </a:xfrm>
          <a:prstGeom prst="straightConnector1">
            <a:avLst/>
          </a:prstGeom>
          <a:ln>
            <a:solidFill>
              <a:srgbClr val="FF535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E88B47-BAB4-4EBD-9E04-A24B223B9F4A}"/>
              </a:ext>
            </a:extLst>
          </p:cNvPr>
          <p:cNvCxnSpPr>
            <a:cxnSpLocks/>
            <a:stCxn id="137" idx="1"/>
            <a:endCxn id="12" idx="3"/>
          </p:cNvCxnSpPr>
          <p:nvPr/>
        </p:nvCxnSpPr>
        <p:spPr>
          <a:xfrm flipH="1" flipV="1">
            <a:off x="2324729" y="6415448"/>
            <a:ext cx="886157" cy="5716"/>
          </a:xfrm>
          <a:prstGeom prst="straightConnector1">
            <a:avLst/>
          </a:prstGeom>
          <a:ln>
            <a:solidFill>
              <a:srgbClr val="FF535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8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Ioe1Tj3GDJaF1XuGTb05nL5NtIcKW1E_6fnjxlT374hkB6-pHjyupRZI9-rRYUcVVgaDliSxEiXlPQ5UpwT67T1-ZenA5zKpfkCvUCk7rdqhqPfVazfRfNZgoTzmvXBt9GDnqefp">
            <a:extLst>
              <a:ext uri="{FF2B5EF4-FFF2-40B4-BE49-F238E27FC236}">
                <a16:creationId xmlns:a16="http://schemas.microsoft.com/office/drawing/2014/main" id="{5271F628-8895-4528-90B9-F4ABD889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2" y="919024"/>
            <a:ext cx="5943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37023-EA7D-4020-B93E-E510DE2C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47" y="3684746"/>
            <a:ext cx="4313160" cy="2704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F755B6-FDFD-48EF-BC02-8A4885FD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787" y="3613997"/>
            <a:ext cx="4180551" cy="27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UML Diagrams for TeamBuilder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Lee Hui Ling</dc:creator>
  <cp:lastModifiedBy>Louise Lee Hui Ling</cp:lastModifiedBy>
  <cp:revision>18</cp:revision>
  <dcterms:created xsi:type="dcterms:W3CDTF">2019-07-15T07:36:17Z</dcterms:created>
  <dcterms:modified xsi:type="dcterms:W3CDTF">2019-07-15T09:18:38Z</dcterms:modified>
</cp:coreProperties>
</file>