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02" autoAdjust="0"/>
    <p:restoredTop sz="94660"/>
  </p:normalViewPr>
  <p:slideViewPr>
    <p:cSldViewPr snapToGrid="0">
      <p:cViewPr varScale="1">
        <p:scale>
          <a:sx n="115" d="100"/>
          <a:sy n="115" d="100"/>
        </p:scale>
        <p:origin x="10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BFD74-761A-4B48-9C53-EA9EE3A1E55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104395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BFD74-761A-4B48-9C53-EA9EE3A1E55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2918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BFD74-761A-4B48-9C53-EA9EE3A1E55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49680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BFD74-761A-4B48-9C53-EA9EE3A1E55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347999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BFD74-761A-4B48-9C53-EA9EE3A1E55D}"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243636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BFD74-761A-4B48-9C53-EA9EE3A1E55D}"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27180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BFD74-761A-4B48-9C53-EA9EE3A1E55D}"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27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BFD74-761A-4B48-9C53-EA9EE3A1E55D}"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55368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BFD74-761A-4B48-9C53-EA9EE3A1E55D}"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8564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1BFD74-761A-4B48-9C53-EA9EE3A1E55D}"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24973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1BFD74-761A-4B48-9C53-EA9EE3A1E55D}"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B6583-5F35-4067-8CDC-FE52331FEF6C}" type="slidenum">
              <a:rPr lang="en-US" smtClean="0"/>
              <a:t>‹#›</a:t>
            </a:fld>
            <a:endParaRPr lang="en-US"/>
          </a:p>
        </p:txBody>
      </p:sp>
    </p:spTree>
    <p:extLst>
      <p:ext uri="{BB962C8B-B14F-4D97-AF65-F5344CB8AC3E}">
        <p14:creationId xmlns:p14="http://schemas.microsoft.com/office/powerpoint/2010/main" val="3649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BFD74-761A-4B48-9C53-EA9EE3A1E55D}" type="datetimeFigureOut">
              <a:rPr lang="en-US" smtClean="0"/>
              <a:t>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B6583-5F35-4067-8CDC-FE52331FEF6C}" type="slidenum">
              <a:rPr lang="en-US" smtClean="0"/>
              <a:t>‹#›</a:t>
            </a:fld>
            <a:endParaRPr lang="en-US"/>
          </a:p>
        </p:txBody>
      </p:sp>
    </p:spTree>
    <p:extLst>
      <p:ext uri="{BB962C8B-B14F-4D97-AF65-F5344CB8AC3E}">
        <p14:creationId xmlns:p14="http://schemas.microsoft.com/office/powerpoint/2010/main" val="95110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6733304" y="870068"/>
            <a:ext cx="1363287" cy="831272"/>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p>
          <a:p>
            <a:pPr algn="ctr"/>
            <a:r>
              <a:rPr lang="en-US" dirty="0" err="1" smtClean="0"/>
              <a:t>postgresql</a:t>
            </a:r>
            <a:endParaRPr lang="en-US" dirty="0"/>
          </a:p>
        </p:txBody>
      </p:sp>
      <p:sp>
        <p:nvSpPr>
          <p:cNvPr id="6" name="Rounded Rectangle 5"/>
          <p:cNvSpPr/>
          <p:nvPr/>
        </p:nvSpPr>
        <p:spPr>
          <a:xfrm>
            <a:off x="8753301" y="2427317"/>
            <a:ext cx="1778923" cy="210312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Authentication</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dirty="0" smtClean="0">
                <a:solidFill>
                  <a:schemeClr val="tx1"/>
                </a:solidFill>
              </a:rPr>
              <a:t>Login</a:t>
            </a:r>
          </a:p>
          <a:p>
            <a:pPr marL="171450" indent="-171450">
              <a:buFont typeface="Arial" panose="020B0604020202020204" pitchFamily="34" charset="0"/>
              <a:buChar char="•"/>
            </a:pPr>
            <a:r>
              <a:rPr lang="en-US" sz="1100" dirty="0" smtClean="0">
                <a:solidFill>
                  <a:schemeClr val="tx1"/>
                </a:solidFill>
              </a:rPr>
              <a:t>Logout</a:t>
            </a:r>
          </a:p>
          <a:p>
            <a:pPr marL="171450" indent="-171450">
              <a:buFont typeface="Arial" panose="020B0604020202020204" pitchFamily="34" charset="0"/>
              <a:buChar char="•"/>
            </a:pPr>
            <a:r>
              <a:rPr lang="en-US" sz="1100" dirty="0" smtClean="0">
                <a:solidFill>
                  <a:schemeClr val="tx1"/>
                </a:solidFill>
              </a:rPr>
              <a:t>Signup</a:t>
            </a:r>
          </a:p>
          <a:p>
            <a:pPr marL="171450" indent="-171450">
              <a:buFont typeface="Arial" panose="020B0604020202020204" pitchFamily="34" charset="0"/>
              <a:buChar char="•"/>
            </a:pPr>
            <a:r>
              <a:rPr lang="en-US" sz="1100" dirty="0" smtClean="0">
                <a:solidFill>
                  <a:schemeClr val="tx1"/>
                </a:solidFill>
              </a:rPr>
              <a:t>Profile</a:t>
            </a:r>
          </a:p>
          <a:p>
            <a:pPr marL="171450" indent="-171450">
              <a:buFont typeface="Arial" panose="020B0604020202020204" pitchFamily="34" charset="0"/>
              <a:buChar char="•"/>
            </a:pPr>
            <a:r>
              <a:rPr lang="en-US" sz="1100" dirty="0" smtClean="0">
                <a:solidFill>
                  <a:schemeClr val="tx1"/>
                </a:solidFill>
              </a:rPr>
              <a:t>Password reset</a:t>
            </a:r>
          </a:p>
          <a:p>
            <a:pPr marL="171450" indent="-171450">
              <a:buFont typeface="Arial" panose="020B0604020202020204" pitchFamily="34" charset="0"/>
              <a:buChar char="•"/>
            </a:pPr>
            <a:r>
              <a:rPr lang="en-US" sz="1100" dirty="0" smtClean="0">
                <a:solidFill>
                  <a:schemeClr val="tx1"/>
                </a:solidFill>
              </a:rPr>
              <a:t>Password change</a:t>
            </a:r>
          </a:p>
          <a:p>
            <a:pPr marL="171450" indent="-171450">
              <a:buFont typeface="Arial" panose="020B0604020202020204" pitchFamily="34" charset="0"/>
              <a:buChar char="•"/>
            </a:pPr>
            <a:r>
              <a:rPr lang="en-US" sz="1100" dirty="0" smtClean="0">
                <a:solidFill>
                  <a:schemeClr val="tx1"/>
                </a:solidFill>
              </a:rPr>
              <a:t>Email change</a:t>
            </a:r>
          </a:p>
          <a:p>
            <a:pPr marL="171450" indent="-171450">
              <a:buFont typeface="Arial" panose="020B0604020202020204" pitchFamily="34" charset="0"/>
              <a:buChar char="•"/>
            </a:pPr>
            <a:r>
              <a:rPr lang="en-US" sz="1100" dirty="0" smtClean="0">
                <a:solidFill>
                  <a:schemeClr val="tx1"/>
                </a:solidFill>
              </a:rPr>
              <a:t>Email validation</a:t>
            </a:r>
          </a:p>
        </p:txBody>
      </p:sp>
      <p:sp>
        <p:nvSpPr>
          <p:cNvPr id="7" name="Rounded Rectangle 6"/>
          <p:cNvSpPr/>
          <p:nvPr/>
        </p:nvSpPr>
        <p:spPr>
          <a:xfrm>
            <a:off x="1421475" y="2651761"/>
            <a:ext cx="1778923" cy="831272"/>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products</a:t>
            </a:r>
          </a:p>
        </p:txBody>
      </p:sp>
      <p:sp>
        <p:nvSpPr>
          <p:cNvPr id="8" name="Rounded Rectangle 7"/>
          <p:cNvSpPr/>
          <p:nvPr/>
        </p:nvSpPr>
        <p:spPr>
          <a:xfrm>
            <a:off x="3200398" y="669176"/>
            <a:ext cx="1778923" cy="831272"/>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Template</a:t>
            </a:r>
          </a:p>
        </p:txBody>
      </p:sp>
      <p:sp>
        <p:nvSpPr>
          <p:cNvPr id="10" name="Rounded Rectangle 9"/>
          <p:cNvSpPr/>
          <p:nvPr/>
        </p:nvSpPr>
        <p:spPr>
          <a:xfrm>
            <a:off x="4979321" y="3884816"/>
            <a:ext cx="1778923" cy="210312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payments</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dirty="0" smtClean="0">
                <a:solidFill>
                  <a:schemeClr val="tx1"/>
                </a:solidFill>
              </a:rPr>
              <a:t>?</a:t>
            </a:r>
          </a:p>
        </p:txBody>
      </p:sp>
    </p:spTree>
    <p:extLst>
      <p:ext uri="{BB962C8B-B14F-4D97-AF65-F5344CB8AC3E}">
        <p14:creationId xmlns:p14="http://schemas.microsoft.com/office/powerpoint/2010/main" val="701207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Rounded Rectangle 4"/>
          <p:cNvSpPr/>
          <p:nvPr/>
        </p:nvSpPr>
        <p:spPr>
          <a:xfrm>
            <a:off x="6282147" y="96830"/>
            <a:ext cx="1373876" cy="20728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User</a:t>
            </a:r>
          </a:p>
          <a:p>
            <a:pPr marL="171450" indent="-171450">
              <a:buFont typeface="Arial" panose="020B0604020202020204" pitchFamily="34" charset="0"/>
              <a:buChar char="•"/>
            </a:pPr>
            <a:r>
              <a:rPr lang="en-US" sz="1100" dirty="0" smtClean="0">
                <a:solidFill>
                  <a:schemeClr val="tx1"/>
                </a:solidFill>
              </a:rPr>
              <a:t>Email</a:t>
            </a:r>
          </a:p>
          <a:p>
            <a:pPr marL="171450" indent="-171450">
              <a:buFont typeface="Arial" panose="020B0604020202020204" pitchFamily="34" charset="0"/>
              <a:buChar char="•"/>
            </a:pPr>
            <a:r>
              <a:rPr lang="en-US" sz="1100" dirty="0" smtClean="0">
                <a:solidFill>
                  <a:schemeClr val="tx1"/>
                </a:solidFill>
              </a:rPr>
              <a:t>Password</a:t>
            </a:r>
          </a:p>
          <a:p>
            <a:pPr marL="171450" indent="-171450">
              <a:buFont typeface="Arial" panose="020B0604020202020204" pitchFamily="34" charset="0"/>
              <a:buChar char="•"/>
            </a:pPr>
            <a:r>
              <a:rPr lang="en-US" sz="1100" dirty="0" smtClean="0">
                <a:solidFill>
                  <a:schemeClr val="tx1"/>
                </a:solidFill>
              </a:rPr>
              <a:t>Username</a:t>
            </a:r>
          </a:p>
          <a:p>
            <a:pPr marL="171450" indent="-171450">
              <a:buFont typeface="Arial" panose="020B0604020202020204" pitchFamily="34" charset="0"/>
              <a:buChar char="•"/>
            </a:pPr>
            <a:r>
              <a:rPr lang="en-US" sz="1100" dirty="0" err="1" smtClean="0">
                <a:solidFill>
                  <a:schemeClr val="tx1"/>
                </a:solidFill>
              </a:rPr>
              <a:t>Is_staff</a:t>
            </a:r>
            <a:endParaRPr lang="en-US" sz="1100" dirty="0" smtClean="0">
              <a:solidFill>
                <a:schemeClr val="tx1"/>
              </a:solidFill>
            </a:endParaRPr>
          </a:p>
          <a:p>
            <a:pPr marL="171450" indent="-171450">
              <a:buFont typeface="Arial" panose="020B0604020202020204" pitchFamily="34" charset="0"/>
              <a:buChar char="•"/>
            </a:pPr>
            <a:r>
              <a:rPr lang="en-US" sz="1100" dirty="0" err="1" smtClean="0">
                <a:solidFill>
                  <a:schemeClr val="tx1"/>
                </a:solidFill>
              </a:rPr>
              <a:t>Is_active</a:t>
            </a:r>
            <a:endParaRPr lang="en-US" sz="1100" dirty="0" smtClean="0">
              <a:solidFill>
                <a:schemeClr val="tx1"/>
              </a:solidFill>
            </a:endParaRPr>
          </a:p>
          <a:p>
            <a:pPr marL="171450" indent="-171450">
              <a:buFont typeface="Arial" panose="020B0604020202020204" pitchFamily="34" charset="0"/>
              <a:buChar char="•"/>
            </a:pPr>
            <a:r>
              <a:rPr lang="en-US" sz="1100" dirty="0" err="1" smtClean="0">
                <a:solidFill>
                  <a:schemeClr val="tx1"/>
                </a:solidFill>
              </a:rPr>
              <a:t>Is_superuser</a:t>
            </a:r>
            <a:endParaRPr lang="en-US" sz="1100" dirty="0" smtClean="0">
              <a:solidFill>
                <a:schemeClr val="tx1"/>
              </a:solidFill>
            </a:endParaRPr>
          </a:p>
          <a:p>
            <a:pPr marL="171450" indent="-171450">
              <a:buFont typeface="Arial" panose="020B0604020202020204" pitchFamily="34" charset="0"/>
              <a:buChar char="•"/>
            </a:pPr>
            <a:r>
              <a:rPr lang="en-US" sz="1100" dirty="0" smtClean="0">
                <a:solidFill>
                  <a:schemeClr val="tx1"/>
                </a:solidFill>
              </a:rPr>
              <a:t>Groups</a:t>
            </a:r>
          </a:p>
          <a:p>
            <a:pPr marL="171450" indent="-171450">
              <a:buFont typeface="Arial" panose="020B0604020202020204" pitchFamily="34" charset="0"/>
              <a:buChar char="•"/>
            </a:pPr>
            <a:r>
              <a:rPr lang="en-US" sz="1100" dirty="0" err="1" smtClean="0">
                <a:solidFill>
                  <a:schemeClr val="tx1"/>
                </a:solidFill>
              </a:rPr>
              <a:t>Last_login</a:t>
            </a:r>
            <a:endParaRPr lang="en-US" sz="1100" dirty="0" smtClean="0">
              <a:solidFill>
                <a:schemeClr val="tx1"/>
              </a:solidFill>
            </a:endParaRPr>
          </a:p>
          <a:p>
            <a:pPr marL="171450" indent="-171450">
              <a:buFont typeface="Arial" panose="020B0604020202020204" pitchFamily="34" charset="0"/>
              <a:buChar char="•"/>
            </a:pPr>
            <a:r>
              <a:rPr lang="en-US" sz="1100" dirty="0" err="1" smtClean="0">
                <a:solidFill>
                  <a:schemeClr val="tx1"/>
                </a:solidFill>
              </a:rPr>
              <a:t>Date_joined</a:t>
            </a:r>
            <a:endParaRPr lang="en-US" sz="1100" dirty="0" smtClean="0">
              <a:solidFill>
                <a:schemeClr val="tx1"/>
              </a:solidFill>
            </a:endParaRPr>
          </a:p>
          <a:p>
            <a:pPr marL="171450" indent="-171450">
              <a:buFont typeface="Arial" panose="020B0604020202020204" pitchFamily="34" charset="0"/>
              <a:buChar char="•"/>
            </a:pPr>
            <a:r>
              <a:rPr lang="en-US" sz="1100" dirty="0" smtClean="0">
                <a:solidFill>
                  <a:schemeClr val="tx1"/>
                </a:solidFill>
              </a:rPr>
              <a:t>permissions</a:t>
            </a:r>
          </a:p>
        </p:txBody>
      </p:sp>
      <p:sp>
        <p:nvSpPr>
          <p:cNvPr id="6" name="Rounded Rectangle 5"/>
          <p:cNvSpPr/>
          <p:nvPr/>
        </p:nvSpPr>
        <p:spPr>
          <a:xfrm>
            <a:off x="2312817" y="5263376"/>
            <a:ext cx="1319651"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category</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Slug</a:t>
            </a:r>
          </a:p>
          <a:p>
            <a:pPr marL="285750" indent="-285750">
              <a:buFont typeface="Arial" panose="020B0604020202020204" pitchFamily="34" charset="0"/>
              <a:buChar char="•"/>
            </a:pPr>
            <a:r>
              <a:rPr lang="en-US" sz="1100" dirty="0" smtClean="0">
                <a:solidFill>
                  <a:schemeClr val="tx1"/>
                </a:solidFill>
              </a:rPr>
              <a:t>Parent</a:t>
            </a:r>
          </a:p>
        </p:txBody>
      </p:sp>
      <p:sp>
        <p:nvSpPr>
          <p:cNvPr id="7" name="Rounded Rectangle 6"/>
          <p:cNvSpPr/>
          <p:nvPr/>
        </p:nvSpPr>
        <p:spPr>
          <a:xfrm>
            <a:off x="414027" y="151806"/>
            <a:ext cx="1822090" cy="33478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Product</a:t>
            </a:r>
          </a:p>
          <a:p>
            <a:pPr marL="285750" indent="-285750">
              <a:buFont typeface="Arial" panose="020B0604020202020204" pitchFamily="34" charset="0"/>
              <a:buChar char="•"/>
            </a:pPr>
            <a:r>
              <a:rPr lang="en-US" sz="1100" dirty="0" smtClean="0">
                <a:solidFill>
                  <a:schemeClr val="tx1"/>
                </a:solidFill>
              </a:rPr>
              <a:t>Creator</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Slug</a:t>
            </a:r>
          </a:p>
          <a:p>
            <a:pPr marL="285750" indent="-285750">
              <a:buFont typeface="Arial" panose="020B0604020202020204" pitchFamily="34" charset="0"/>
              <a:buChar char="•"/>
            </a:pPr>
            <a:r>
              <a:rPr lang="en-US" sz="1100" dirty="0" smtClean="0">
                <a:solidFill>
                  <a:schemeClr val="tx1"/>
                </a:solidFill>
              </a:rPr>
              <a:t>Descriptions</a:t>
            </a:r>
          </a:p>
          <a:p>
            <a:pPr marL="285750" indent="-285750">
              <a:buFont typeface="Arial" panose="020B0604020202020204" pitchFamily="34" charset="0"/>
              <a:buChar char="•"/>
            </a:pPr>
            <a:r>
              <a:rPr lang="en-US" sz="1100" dirty="0" err="1" smtClean="0">
                <a:solidFill>
                  <a:schemeClr val="tx1"/>
                </a:solidFill>
              </a:rPr>
              <a:t>Is_active</a:t>
            </a:r>
            <a:endParaRPr lang="en-US" sz="1100" dirty="0" smtClean="0">
              <a:solidFill>
                <a:schemeClr val="tx1"/>
              </a:solidFill>
            </a:endParaRPr>
          </a:p>
          <a:p>
            <a:pPr marL="285750" indent="-285750">
              <a:buFont typeface="Arial" panose="020B0604020202020204" pitchFamily="34" charset="0"/>
              <a:buChar char="•"/>
            </a:pPr>
            <a:r>
              <a:rPr lang="en-US" sz="1100" dirty="0" err="1" smtClean="0">
                <a:solidFill>
                  <a:schemeClr val="tx1"/>
                </a:solidFill>
              </a:rPr>
              <a:t>created_date</a:t>
            </a:r>
            <a:endParaRPr lang="en-US" sz="1100" dirty="0">
              <a:solidFill>
                <a:schemeClr val="tx1"/>
              </a:solidFill>
            </a:endParaRPr>
          </a:p>
          <a:p>
            <a:pPr marL="285750" indent="-285750">
              <a:buFont typeface="Arial" panose="020B0604020202020204" pitchFamily="34" charset="0"/>
              <a:buChar char="•"/>
            </a:pPr>
            <a:r>
              <a:rPr lang="en-US" sz="1100" dirty="0" err="1" smtClean="0">
                <a:solidFill>
                  <a:schemeClr val="tx1"/>
                </a:solidFill>
              </a:rPr>
              <a:t>Last_update</a:t>
            </a:r>
            <a:endParaRPr lang="en-US" sz="1100" dirty="0" smtClean="0">
              <a:solidFill>
                <a:schemeClr val="tx1"/>
              </a:solidFill>
            </a:endParaRPr>
          </a:p>
          <a:p>
            <a:pPr marL="285750" indent="-285750">
              <a:buFont typeface="Arial" panose="020B0604020202020204" pitchFamily="34" charset="0"/>
              <a:buChar char="•"/>
            </a:pPr>
            <a:r>
              <a:rPr lang="en-US" sz="1100" dirty="0" err="1" smtClean="0">
                <a:solidFill>
                  <a:schemeClr val="tx1"/>
                </a:solidFill>
              </a:rPr>
              <a:t>Is_digital</a:t>
            </a:r>
            <a:endParaRPr lang="en-US" sz="1100" dirty="0" smtClean="0">
              <a:solidFill>
                <a:schemeClr val="tx1"/>
              </a:solidFill>
            </a:endParaRPr>
          </a:p>
          <a:p>
            <a:pPr marL="285750" indent="-285750">
              <a:buFont typeface="Arial" panose="020B0604020202020204" pitchFamily="34" charset="0"/>
              <a:buChar char="•"/>
            </a:pPr>
            <a:r>
              <a:rPr lang="en-US" sz="1100" dirty="0" smtClean="0">
                <a:solidFill>
                  <a:schemeClr val="tx1"/>
                </a:solidFill>
              </a:rPr>
              <a:t>Brand</a:t>
            </a:r>
          </a:p>
          <a:p>
            <a:pPr marL="285750" indent="-285750">
              <a:buFont typeface="Arial" panose="020B0604020202020204" pitchFamily="34" charset="0"/>
              <a:buChar char="•"/>
            </a:pPr>
            <a:r>
              <a:rPr lang="en-US" sz="1100" dirty="0" smtClean="0">
                <a:solidFill>
                  <a:schemeClr val="tx1"/>
                </a:solidFill>
              </a:rPr>
              <a:t>Categories</a:t>
            </a:r>
          </a:p>
          <a:p>
            <a:pPr marL="285750" indent="-285750">
              <a:buFont typeface="Arial" panose="020B0604020202020204" pitchFamily="34" charset="0"/>
              <a:buChar char="•"/>
            </a:pPr>
            <a:r>
              <a:rPr lang="en-US" sz="1100" dirty="0" smtClean="0">
                <a:solidFill>
                  <a:schemeClr val="tx1"/>
                </a:solidFill>
              </a:rPr>
              <a:t>Tags</a:t>
            </a:r>
          </a:p>
          <a:p>
            <a:pPr marL="285750" indent="-285750">
              <a:buFont typeface="Arial" panose="020B0604020202020204" pitchFamily="34" charset="0"/>
              <a:buChar char="•"/>
            </a:pPr>
            <a:r>
              <a:rPr lang="en-US" sz="1100" dirty="0" smtClean="0">
                <a:solidFill>
                  <a:schemeClr val="tx1"/>
                </a:solidFill>
              </a:rPr>
              <a:t>Rating</a:t>
            </a:r>
          </a:p>
          <a:p>
            <a:pPr marL="285750" indent="-285750">
              <a:buFont typeface="Arial" panose="020B0604020202020204" pitchFamily="34" charset="0"/>
              <a:buChar char="•"/>
            </a:pPr>
            <a:r>
              <a:rPr lang="en-US" sz="1100" dirty="0" smtClean="0">
                <a:solidFill>
                  <a:schemeClr val="tx1"/>
                </a:solidFill>
              </a:rPr>
              <a:t>Features</a:t>
            </a:r>
          </a:p>
          <a:p>
            <a:pPr marL="285750" indent="-285750">
              <a:buFont typeface="Arial" panose="020B0604020202020204" pitchFamily="34" charset="0"/>
              <a:buChar char="•"/>
            </a:pPr>
            <a:r>
              <a:rPr lang="en-US" sz="1100" dirty="0" smtClean="0">
                <a:solidFill>
                  <a:schemeClr val="tx1"/>
                </a:solidFill>
              </a:rPr>
              <a:t>Images</a:t>
            </a:r>
          </a:p>
          <a:p>
            <a:pPr marL="285750" indent="-285750">
              <a:buFont typeface="Arial" panose="020B0604020202020204" pitchFamily="34" charset="0"/>
              <a:buChar char="•"/>
            </a:pPr>
            <a:r>
              <a:rPr lang="en-US" sz="1100" dirty="0" smtClean="0">
                <a:solidFill>
                  <a:schemeClr val="tx1"/>
                </a:solidFill>
              </a:rPr>
              <a:t>Sellers</a:t>
            </a:r>
          </a:p>
          <a:p>
            <a:pPr marL="285750" indent="-285750">
              <a:buFont typeface="Arial" panose="020B0604020202020204" pitchFamily="34" charset="0"/>
              <a:buChar char="•"/>
            </a:pPr>
            <a:r>
              <a:rPr lang="en-US" sz="1100" dirty="0" smtClean="0">
                <a:solidFill>
                  <a:schemeClr val="tx1"/>
                </a:solidFill>
              </a:rPr>
              <a:t>comments</a:t>
            </a:r>
          </a:p>
        </p:txBody>
      </p:sp>
      <p:cxnSp>
        <p:nvCxnSpPr>
          <p:cNvPr id="43" name="Curved Connector 42"/>
          <p:cNvCxnSpPr>
            <a:stCxn id="7" idx="3"/>
            <a:endCxn id="5" idx="1"/>
          </p:cNvCxnSpPr>
          <p:nvPr/>
        </p:nvCxnSpPr>
        <p:spPr>
          <a:xfrm flipV="1">
            <a:off x="2236117" y="1133277"/>
            <a:ext cx="4046030" cy="69245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31548" y="4012129"/>
            <a:ext cx="1306186"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Brand</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Slug</a:t>
            </a:r>
          </a:p>
          <a:p>
            <a:pPr marL="285750" indent="-285750">
              <a:buFont typeface="Arial" panose="020B0604020202020204" pitchFamily="34" charset="0"/>
              <a:buChar char="•"/>
            </a:pPr>
            <a:r>
              <a:rPr lang="en-US" sz="1100" dirty="0" smtClean="0">
                <a:solidFill>
                  <a:schemeClr val="tx1"/>
                </a:solidFill>
              </a:rPr>
              <a:t>Descriptions</a:t>
            </a:r>
          </a:p>
          <a:p>
            <a:pPr marL="285750" indent="-285750">
              <a:buFont typeface="Arial" panose="020B0604020202020204" pitchFamily="34" charset="0"/>
              <a:buChar char="•"/>
            </a:pPr>
            <a:r>
              <a:rPr lang="en-US" sz="1100" dirty="0" smtClean="0">
                <a:solidFill>
                  <a:schemeClr val="tx1"/>
                </a:solidFill>
              </a:rPr>
              <a:t>Images</a:t>
            </a:r>
          </a:p>
          <a:p>
            <a:pPr marL="285750" indent="-285750">
              <a:buFont typeface="Arial" panose="020B0604020202020204" pitchFamily="34" charset="0"/>
              <a:buChar char="•"/>
            </a:pPr>
            <a:r>
              <a:rPr lang="en-US" sz="1100" dirty="0" smtClean="0">
                <a:solidFill>
                  <a:schemeClr val="tx1"/>
                </a:solidFill>
              </a:rPr>
              <a:t>categories</a:t>
            </a:r>
            <a:endParaRPr lang="en-US" sz="1100" dirty="0">
              <a:solidFill>
                <a:schemeClr val="tx1"/>
              </a:solidFill>
            </a:endParaRPr>
          </a:p>
        </p:txBody>
      </p:sp>
      <p:sp>
        <p:nvSpPr>
          <p:cNvPr id="55" name="Rounded Rectangle 54"/>
          <p:cNvSpPr/>
          <p:nvPr/>
        </p:nvSpPr>
        <p:spPr>
          <a:xfrm>
            <a:off x="2795634" y="120517"/>
            <a:ext cx="1036533" cy="7772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Tag</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Slug</a:t>
            </a:r>
          </a:p>
        </p:txBody>
      </p:sp>
      <p:cxnSp>
        <p:nvCxnSpPr>
          <p:cNvPr id="57" name="Curved Connector 56"/>
          <p:cNvCxnSpPr>
            <a:stCxn id="7" idx="3"/>
            <a:endCxn id="6" idx="0"/>
          </p:cNvCxnSpPr>
          <p:nvPr/>
        </p:nvCxnSpPr>
        <p:spPr>
          <a:xfrm>
            <a:off x="2236117" y="1825732"/>
            <a:ext cx="736526" cy="343764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46" idx="3"/>
            <a:endCxn id="6" idx="1"/>
          </p:cNvCxnSpPr>
          <p:nvPr/>
        </p:nvCxnSpPr>
        <p:spPr>
          <a:xfrm>
            <a:off x="1737734" y="4610645"/>
            <a:ext cx="575083" cy="1251247"/>
          </a:xfrm>
          <a:prstGeom prst="curvedConnector3">
            <a:avLst/>
          </a:prstGeom>
        </p:spPr>
        <p:style>
          <a:lnRef idx="2">
            <a:schemeClr val="accent6"/>
          </a:lnRef>
          <a:fillRef idx="0">
            <a:schemeClr val="accent6"/>
          </a:fillRef>
          <a:effectRef idx="1">
            <a:schemeClr val="accent6"/>
          </a:effectRef>
          <a:fontRef idx="minor">
            <a:schemeClr val="tx1"/>
          </a:fontRef>
        </p:style>
      </p:cxnSp>
      <p:cxnSp>
        <p:nvCxnSpPr>
          <p:cNvPr id="76" name="Curved Connector 75"/>
          <p:cNvCxnSpPr>
            <a:stCxn id="7" idx="3"/>
            <a:endCxn id="55" idx="1"/>
          </p:cNvCxnSpPr>
          <p:nvPr/>
        </p:nvCxnSpPr>
        <p:spPr>
          <a:xfrm flipV="1">
            <a:off x="2236117" y="509146"/>
            <a:ext cx="559517" cy="1316586"/>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7656023" y="5346503"/>
            <a:ext cx="1413643"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Comment</a:t>
            </a:r>
          </a:p>
          <a:p>
            <a:pPr marL="285750" indent="-285750">
              <a:buFont typeface="Arial" panose="020B0604020202020204" pitchFamily="34" charset="0"/>
              <a:buChar char="•"/>
            </a:pPr>
            <a:r>
              <a:rPr lang="en-US" sz="1100" dirty="0" smtClean="0">
                <a:solidFill>
                  <a:schemeClr val="tx1"/>
                </a:solidFill>
              </a:rPr>
              <a:t>User</a:t>
            </a:r>
          </a:p>
          <a:p>
            <a:pPr marL="285750" indent="-285750">
              <a:buFont typeface="Arial" panose="020B0604020202020204" pitchFamily="34" charset="0"/>
              <a:buChar char="•"/>
            </a:pPr>
            <a:r>
              <a:rPr lang="en-US" sz="1100" dirty="0" smtClean="0">
                <a:solidFill>
                  <a:schemeClr val="tx1"/>
                </a:solidFill>
              </a:rPr>
              <a:t>rating</a:t>
            </a:r>
          </a:p>
          <a:p>
            <a:pPr marL="285750" indent="-285750">
              <a:buFont typeface="Arial" panose="020B0604020202020204" pitchFamily="34" charset="0"/>
              <a:buChar char="•"/>
            </a:pPr>
            <a:r>
              <a:rPr lang="en-US" sz="1100" dirty="0" smtClean="0">
                <a:solidFill>
                  <a:schemeClr val="tx1"/>
                </a:solidFill>
              </a:rPr>
              <a:t>Content</a:t>
            </a:r>
          </a:p>
          <a:p>
            <a:pPr marL="285750" indent="-285750">
              <a:buFont typeface="Arial" panose="020B0604020202020204" pitchFamily="34" charset="0"/>
              <a:buChar char="•"/>
            </a:pPr>
            <a:r>
              <a:rPr lang="en-US" sz="1100" dirty="0" err="1" smtClean="0">
                <a:solidFill>
                  <a:schemeClr val="tx1"/>
                </a:solidFill>
              </a:rPr>
              <a:t>Publish_date</a:t>
            </a:r>
            <a:endParaRPr lang="en-US" sz="1100" dirty="0" smtClean="0">
              <a:solidFill>
                <a:schemeClr val="tx1"/>
              </a:solidFill>
            </a:endParaRPr>
          </a:p>
          <a:p>
            <a:pPr marL="285750" indent="-285750">
              <a:buFont typeface="Arial" panose="020B0604020202020204" pitchFamily="34" charset="0"/>
              <a:buChar char="•"/>
            </a:pPr>
            <a:r>
              <a:rPr lang="en-US" sz="1100" dirty="0" err="1" smtClean="0">
                <a:solidFill>
                  <a:schemeClr val="tx1"/>
                </a:solidFill>
              </a:rPr>
              <a:t>Create_date</a:t>
            </a:r>
            <a:endParaRPr lang="en-US" sz="1100" dirty="0" smtClean="0">
              <a:solidFill>
                <a:schemeClr val="tx1"/>
              </a:solidFill>
            </a:endParaRPr>
          </a:p>
        </p:txBody>
      </p:sp>
      <p:cxnSp>
        <p:nvCxnSpPr>
          <p:cNvPr id="95" name="Curved Connector 94"/>
          <p:cNvCxnSpPr>
            <a:stCxn id="86" idx="0"/>
            <a:endCxn id="7" idx="3"/>
          </p:cNvCxnSpPr>
          <p:nvPr/>
        </p:nvCxnSpPr>
        <p:spPr>
          <a:xfrm rot="16200000" flipV="1">
            <a:off x="3539096" y="522754"/>
            <a:ext cx="3520771" cy="6126728"/>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86" idx="0"/>
            <a:endCxn id="5" idx="2"/>
          </p:cNvCxnSpPr>
          <p:nvPr/>
        </p:nvCxnSpPr>
        <p:spPr>
          <a:xfrm rot="16200000" flipV="1">
            <a:off x="6077575" y="3061233"/>
            <a:ext cx="3176780" cy="1393760"/>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sp>
        <p:nvSpPr>
          <p:cNvPr id="106" name="Rounded Rectangle 105"/>
          <p:cNvSpPr/>
          <p:nvPr/>
        </p:nvSpPr>
        <p:spPr>
          <a:xfrm>
            <a:off x="3731846" y="5263376"/>
            <a:ext cx="1342934"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feature</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value</a:t>
            </a:r>
          </a:p>
        </p:txBody>
      </p:sp>
      <p:sp>
        <p:nvSpPr>
          <p:cNvPr id="109" name="Rounded Rectangle 108"/>
          <p:cNvSpPr/>
          <p:nvPr/>
        </p:nvSpPr>
        <p:spPr>
          <a:xfrm>
            <a:off x="1031062" y="5761856"/>
            <a:ext cx="1157358" cy="6810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Image</a:t>
            </a:r>
          </a:p>
          <a:p>
            <a:pPr marL="285750" indent="-285750">
              <a:buFont typeface="Arial" panose="020B0604020202020204" pitchFamily="34" charset="0"/>
              <a:buChar char="•"/>
            </a:pPr>
            <a:r>
              <a:rPr lang="en-US" sz="1100" dirty="0" smtClean="0">
                <a:solidFill>
                  <a:schemeClr val="tx1"/>
                </a:solidFill>
              </a:rPr>
              <a:t>Image</a:t>
            </a:r>
          </a:p>
          <a:p>
            <a:pPr marL="285750" indent="-285750">
              <a:buFont typeface="Arial" panose="020B0604020202020204" pitchFamily="34" charset="0"/>
              <a:buChar char="•"/>
            </a:pPr>
            <a:r>
              <a:rPr lang="en-US" sz="1100" dirty="0" smtClean="0">
                <a:solidFill>
                  <a:schemeClr val="tx1"/>
                </a:solidFill>
              </a:rPr>
              <a:t>name</a:t>
            </a:r>
          </a:p>
        </p:txBody>
      </p:sp>
      <p:cxnSp>
        <p:nvCxnSpPr>
          <p:cNvPr id="111" name="Curved Connector 110"/>
          <p:cNvCxnSpPr>
            <a:stCxn id="109" idx="0"/>
            <a:endCxn id="46" idx="2"/>
          </p:cNvCxnSpPr>
          <p:nvPr/>
        </p:nvCxnSpPr>
        <p:spPr>
          <a:xfrm rot="16200000" flipV="1">
            <a:off x="1070844" y="5222959"/>
            <a:ext cx="552695" cy="525100"/>
          </a:xfrm>
          <a:prstGeom prst="curvedConnector3">
            <a:avLst/>
          </a:prstGeom>
        </p:spPr>
        <p:style>
          <a:lnRef idx="2">
            <a:schemeClr val="accent6"/>
          </a:lnRef>
          <a:fillRef idx="0">
            <a:schemeClr val="accent6"/>
          </a:fillRef>
          <a:effectRef idx="1">
            <a:schemeClr val="accent6"/>
          </a:effectRef>
          <a:fontRef idx="minor">
            <a:schemeClr val="tx1"/>
          </a:fontRef>
        </p:style>
      </p:cxnSp>
      <p:cxnSp>
        <p:nvCxnSpPr>
          <p:cNvPr id="114" name="Curved Connector 113"/>
          <p:cNvCxnSpPr>
            <a:stCxn id="109" idx="0"/>
          </p:cNvCxnSpPr>
          <p:nvPr/>
        </p:nvCxnSpPr>
        <p:spPr>
          <a:xfrm rot="5400000" flipH="1" flipV="1">
            <a:off x="-45133" y="3480606"/>
            <a:ext cx="3936124" cy="626376"/>
          </a:xfrm>
          <a:prstGeom prst="curvedConnector4">
            <a:avLst>
              <a:gd name="adj1" fmla="val 28736"/>
              <a:gd name="adj2" fmla="val 136496"/>
            </a:avLst>
          </a:prstGeom>
        </p:spPr>
        <p:style>
          <a:lnRef idx="1">
            <a:schemeClr val="accent1"/>
          </a:lnRef>
          <a:fillRef idx="0">
            <a:schemeClr val="accent1"/>
          </a:fillRef>
          <a:effectRef idx="0">
            <a:schemeClr val="accent1"/>
          </a:effectRef>
          <a:fontRef idx="minor">
            <a:schemeClr val="tx1"/>
          </a:fontRef>
        </p:style>
      </p:cxnSp>
      <p:cxnSp>
        <p:nvCxnSpPr>
          <p:cNvPr id="119" name="Curved Connector 118"/>
          <p:cNvCxnSpPr>
            <a:stCxn id="46" idx="0"/>
            <a:endCxn id="7" idx="2"/>
          </p:cNvCxnSpPr>
          <p:nvPr/>
        </p:nvCxnSpPr>
        <p:spPr>
          <a:xfrm rot="5400000" flipH="1" flipV="1">
            <a:off x="948621" y="3635679"/>
            <a:ext cx="512471" cy="240431"/>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30" name="Rounded Rectangle 129"/>
          <p:cNvSpPr/>
          <p:nvPr/>
        </p:nvSpPr>
        <p:spPr>
          <a:xfrm>
            <a:off x="9331489" y="4122460"/>
            <a:ext cx="1372841"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Seller</a:t>
            </a:r>
          </a:p>
          <a:p>
            <a:pPr marL="285750" indent="-285750">
              <a:buFont typeface="Arial" panose="020B0604020202020204" pitchFamily="34" charset="0"/>
              <a:buChar char="•"/>
            </a:pPr>
            <a:r>
              <a:rPr lang="en-US" sz="1100" dirty="0" smtClean="0">
                <a:solidFill>
                  <a:schemeClr val="tx1"/>
                </a:solidFill>
              </a:rPr>
              <a:t>customer</a:t>
            </a:r>
          </a:p>
          <a:p>
            <a:pPr marL="285750" indent="-285750">
              <a:buFont typeface="Arial" panose="020B0604020202020204" pitchFamily="34" charset="0"/>
              <a:buChar char="•"/>
            </a:pPr>
            <a:r>
              <a:rPr lang="en-US" sz="1100" dirty="0" smtClean="0">
                <a:solidFill>
                  <a:schemeClr val="tx1"/>
                </a:solidFill>
              </a:rPr>
              <a:t>Slug</a:t>
            </a:r>
          </a:p>
          <a:p>
            <a:pPr marL="285750" indent="-285750">
              <a:buFont typeface="Arial" panose="020B0604020202020204" pitchFamily="34" charset="0"/>
              <a:buChar char="•"/>
            </a:pPr>
            <a:r>
              <a:rPr lang="en-US" sz="1100" dirty="0" smtClean="0">
                <a:solidFill>
                  <a:schemeClr val="tx1"/>
                </a:solidFill>
              </a:rPr>
              <a:t>features</a:t>
            </a:r>
          </a:p>
          <a:p>
            <a:pPr marL="285750" indent="-285750">
              <a:buFont typeface="Arial" panose="020B0604020202020204" pitchFamily="34" charset="0"/>
              <a:buChar char="•"/>
            </a:pPr>
            <a:r>
              <a:rPr lang="en-US" sz="1100" dirty="0" smtClean="0">
                <a:solidFill>
                  <a:schemeClr val="tx1"/>
                </a:solidFill>
              </a:rPr>
              <a:t>Descriptions</a:t>
            </a:r>
          </a:p>
        </p:txBody>
      </p:sp>
      <p:cxnSp>
        <p:nvCxnSpPr>
          <p:cNvPr id="132" name="Curved Connector 131"/>
          <p:cNvCxnSpPr>
            <a:stCxn id="130" idx="1"/>
            <a:endCxn id="7" idx="3"/>
          </p:cNvCxnSpPr>
          <p:nvPr/>
        </p:nvCxnSpPr>
        <p:spPr>
          <a:xfrm rot="10800000">
            <a:off x="2236117" y="1825732"/>
            <a:ext cx="7095372" cy="289524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2" name="Rounded Rectangle 181"/>
          <p:cNvSpPr/>
          <p:nvPr/>
        </p:nvSpPr>
        <p:spPr>
          <a:xfrm>
            <a:off x="3138532" y="3565507"/>
            <a:ext cx="1372841"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description</a:t>
            </a:r>
          </a:p>
          <a:p>
            <a:pPr marL="285750" indent="-285750">
              <a:buFont typeface="Arial" panose="020B0604020202020204" pitchFamily="34" charset="0"/>
              <a:buChar char="•"/>
            </a:pPr>
            <a:r>
              <a:rPr lang="en-US" sz="1100" dirty="0" smtClean="0">
                <a:solidFill>
                  <a:schemeClr val="tx1"/>
                </a:solidFill>
              </a:rPr>
              <a:t>Title</a:t>
            </a:r>
          </a:p>
          <a:p>
            <a:pPr marL="285750" indent="-285750">
              <a:buFont typeface="Arial" panose="020B0604020202020204" pitchFamily="34" charset="0"/>
              <a:buChar char="•"/>
            </a:pPr>
            <a:r>
              <a:rPr lang="en-US" sz="1100" dirty="0" smtClean="0">
                <a:solidFill>
                  <a:schemeClr val="tx1"/>
                </a:solidFill>
              </a:rPr>
              <a:t>content</a:t>
            </a:r>
          </a:p>
        </p:txBody>
      </p:sp>
      <p:cxnSp>
        <p:nvCxnSpPr>
          <p:cNvPr id="185" name="Curved Connector 184"/>
          <p:cNvCxnSpPr>
            <a:stCxn id="130" idx="0"/>
            <a:endCxn id="73" idx="1"/>
          </p:cNvCxnSpPr>
          <p:nvPr/>
        </p:nvCxnSpPr>
        <p:spPr>
          <a:xfrm rot="16200000" flipV="1">
            <a:off x="8318545" y="2423095"/>
            <a:ext cx="2989185" cy="409546"/>
          </a:xfrm>
          <a:prstGeom prst="curvedConnector4">
            <a:avLst>
              <a:gd name="adj1" fmla="val 39989"/>
              <a:gd name="adj2" fmla="val 223423"/>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7" name="Curved Connector 186"/>
          <p:cNvCxnSpPr>
            <a:endCxn id="5" idx="3"/>
          </p:cNvCxnSpPr>
          <p:nvPr/>
        </p:nvCxnSpPr>
        <p:spPr>
          <a:xfrm rot="10800000">
            <a:off x="7656023" y="1133277"/>
            <a:ext cx="2157114" cy="34162"/>
          </a:xfrm>
          <a:prstGeom prst="curved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Curved Connector 30"/>
          <p:cNvCxnSpPr>
            <a:stCxn id="46" idx="3"/>
            <a:endCxn id="182" idx="1"/>
          </p:cNvCxnSpPr>
          <p:nvPr/>
        </p:nvCxnSpPr>
        <p:spPr>
          <a:xfrm flipV="1">
            <a:off x="1737734" y="4164023"/>
            <a:ext cx="1400798" cy="446622"/>
          </a:xfrm>
          <a:prstGeom prst="curvedConnector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Curved Connector 38"/>
          <p:cNvCxnSpPr>
            <a:stCxn id="130" idx="1"/>
            <a:endCxn id="182" idx="3"/>
          </p:cNvCxnSpPr>
          <p:nvPr/>
        </p:nvCxnSpPr>
        <p:spPr>
          <a:xfrm rot="10800000">
            <a:off x="4511373" y="4164024"/>
            <a:ext cx="4820116" cy="556953"/>
          </a:xfrm>
          <a:prstGeom prst="curvedConnector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Rounded Rectangle 72"/>
          <p:cNvSpPr/>
          <p:nvPr/>
        </p:nvSpPr>
        <p:spPr>
          <a:xfrm>
            <a:off x="9608364" y="534759"/>
            <a:ext cx="2191932"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Customer</a:t>
            </a:r>
          </a:p>
          <a:p>
            <a:pPr marL="285750" indent="-285750">
              <a:buFont typeface="Arial" panose="020B0604020202020204" pitchFamily="34" charset="0"/>
              <a:buChar char="•"/>
            </a:pPr>
            <a:r>
              <a:rPr lang="en-US" sz="1100" dirty="0" smtClean="0">
                <a:solidFill>
                  <a:schemeClr val="tx1"/>
                </a:solidFill>
              </a:rPr>
              <a:t>User</a:t>
            </a:r>
          </a:p>
          <a:p>
            <a:pPr marL="285750" indent="-285750">
              <a:buFont typeface="Arial" panose="020B0604020202020204" pitchFamily="34" charset="0"/>
              <a:buChar char="•"/>
            </a:pPr>
            <a:r>
              <a:rPr lang="en-US" sz="1100" dirty="0" err="1" smtClean="0">
                <a:solidFill>
                  <a:schemeClr val="tx1"/>
                </a:solidFill>
              </a:rPr>
              <a:t>Billing_address</a:t>
            </a:r>
            <a:endParaRPr lang="en-US" sz="1100" dirty="0" smtClean="0">
              <a:solidFill>
                <a:schemeClr val="tx1"/>
              </a:solidFill>
            </a:endParaRPr>
          </a:p>
          <a:p>
            <a:pPr marL="285750" indent="-285750">
              <a:buFont typeface="Arial" panose="020B0604020202020204" pitchFamily="34" charset="0"/>
              <a:buChar char="•"/>
            </a:pPr>
            <a:r>
              <a:rPr lang="en-US" sz="1100" dirty="0" err="1" smtClean="0">
                <a:solidFill>
                  <a:schemeClr val="tx1"/>
                </a:solidFill>
              </a:rPr>
              <a:t>Shipping_address</a:t>
            </a:r>
            <a:endParaRPr lang="en-US" sz="1100" dirty="0" smtClean="0">
              <a:solidFill>
                <a:schemeClr val="tx1"/>
              </a:solidFill>
            </a:endParaRPr>
          </a:p>
          <a:p>
            <a:pPr marL="285750" indent="-285750">
              <a:buFont typeface="Arial" panose="020B0604020202020204" pitchFamily="34" charset="0"/>
              <a:buChar char="•"/>
            </a:pPr>
            <a:r>
              <a:rPr lang="en-US" sz="1100" dirty="0" err="1" smtClean="0">
                <a:solidFill>
                  <a:schemeClr val="tx1"/>
                </a:solidFill>
              </a:rPr>
              <a:t>Is_seller</a:t>
            </a:r>
            <a:endParaRPr lang="en-US" sz="1100" dirty="0" smtClean="0">
              <a:solidFill>
                <a:schemeClr val="tx1"/>
              </a:solidFill>
            </a:endParaRPr>
          </a:p>
          <a:p>
            <a:pPr marL="285750" indent="-285750">
              <a:buFont typeface="Arial" panose="020B0604020202020204" pitchFamily="34" charset="0"/>
              <a:buChar char="•"/>
            </a:pPr>
            <a:r>
              <a:rPr lang="en-US" sz="1100" dirty="0" smtClean="0">
                <a:solidFill>
                  <a:schemeClr val="tx1"/>
                </a:solidFill>
              </a:rPr>
              <a:t>content</a:t>
            </a:r>
          </a:p>
        </p:txBody>
      </p:sp>
      <p:cxnSp>
        <p:nvCxnSpPr>
          <p:cNvPr id="72" name="Curved Connector 71"/>
          <p:cNvCxnSpPr>
            <a:stCxn id="182" idx="0"/>
            <a:endCxn id="7" idx="3"/>
          </p:cNvCxnSpPr>
          <p:nvPr/>
        </p:nvCxnSpPr>
        <p:spPr>
          <a:xfrm rot="16200000" flipV="1">
            <a:off x="2160648" y="1901202"/>
            <a:ext cx="1739775" cy="1588836"/>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5633297" y="5346503"/>
            <a:ext cx="1413643"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rating</a:t>
            </a:r>
          </a:p>
          <a:p>
            <a:pPr marL="285750" indent="-285750">
              <a:buFont typeface="Arial" panose="020B0604020202020204" pitchFamily="34" charset="0"/>
              <a:buChar char="•"/>
            </a:pPr>
            <a:r>
              <a:rPr lang="en-US" sz="1100" dirty="0" smtClean="0">
                <a:solidFill>
                  <a:schemeClr val="tx1"/>
                </a:solidFill>
              </a:rPr>
              <a:t>positivity</a:t>
            </a:r>
            <a:endParaRPr lang="en-US" sz="1100" dirty="0">
              <a:solidFill>
                <a:schemeClr val="tx1"/>
              </a:solidFill>
            </a:endParaRPr>
          </a:p>
          <a:p>
            <a:pPr marL="285750" indent="-285750">
              <a:buFont typeface="Arial" panose="020B0604020202020204" pitchFamily="34" charset="0"/>
              <a:buChar char="•"/>
            </a:pPr>
            <a:r>
              <a:rPr lang="en-US" sz="1100" dirty="0" smtClean="0">
                <a:solidFill>
                  <a:schemeClr val="tx1"/>
                </a:solidFill>
              </a:rPr>
              <a:t>percent</a:t>
            </a:r>
          </a:p>
        </p:txBody>
      </p:sp>
      <p:cxnSp>
        <p:nvCxnSpPr>
          <p:cNvPr id="105" name="Curved Connector 104"/>
          <p:cNvCxnSpPr>
            <a:stCxn id="115" idx="3"/>
            <a:endCxn id="86" idx="1"/>
          </p:cNvCxnSpPr>
          <p:nvPr/>
        </p:nvCxnSpPr>
        <p:spPr>
          <a:xfrm>
            <a:off x="7046940" y="5945019"/>
            <a:ext cx="609083" cy="12700"/>
          </a:xfrm>
          <a:prstGeom prst="curvedConnector3">
            <a:avLst/>
          </a:prstGeom>
        </p:spPr>
        <p:style>
          <a:lnRef idx="2">
            <a:schemeClr val="accent6"/>
          </a:lnRef>
          <a:fillRef idx="0">
            <a:schemeClr val="accent6"/>
          </a:fillRef>
          <a:effectRef idx="1">
            <a:schemeClr val="accent6"/>
          </a:effectRef>
          <a:fontRef idx="minor">
            <a:schemeClr val="tx1"/>
          </a:fontRef>
        </p:style>
      </p:cxnSp>
      <p:cxnSp>
        <p:nvCxnSpPr>
          <p:cNvPr id="110" name="Curved Connector 109"/>
          <p:cNvCxnSpPr>
            <a:stCxn id="115" idx="0"/>
            <a:endCxn id="7" idx="3"/>
          </p:cNvCxnSpPr>
          <p:nvPr/>
        </p:nvCxnSpPr>
        <p:spPr>
          <a:xfrm rot="16200000" flipV="1">
            <a:off x="2527733" y="1534117"/>
            <a:ext cx="3520771" cy="410400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54" name="Curved Connector 153"/>
          <p:cNvCxnSpPr>
            <a:stCxn id="130" idx="1"/>
            <a:endCxn id="106" idx="0"/>
          </p:cNvCxnSpPr>
          <p:nvPr/>
        </p:nvCxnSpPr>
        <p:spPr>
          <a:xfrm rot="10800000" flipV="1">
            <a:off x="4403313" y="4720976"/>
            <a:ext cx="4928176" cy="542400"/>
          </a:xfrm>
          <a:prstGeom prst="curvedConnector2">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Rounded Rectangle 162"/>
          <p:cNvSpPr/>
          <p:nvPr/>
        </p:nvSpPr>
        <p:spPr>
          <a:xfrm>
            <a:off x="4046146" y="260322"/>
            <a:ext cx="2058992" cy="7772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Common abstract</a:t>
            </a:r>
          </a:p>
          <a:p>
            <a:pPr marL="285750" indent="-285750">
              <a:buFont typeface="Arial" panose="020B0604020202020204" pitchFamily="34" charset="0"/>
              <a:buChar char="•"/>
            </a:pPr>
            <a:r>
              <a:rPr lang="en-US" sz="1100" dirty="0" smtClean="0">
                <a:solidFill>
                  <a:schemeClr val="tx1"/>
                </a:solidFill>
              </a:rPr>
              <a:t>Name</a:t>
            </a:r>
          </a:p>
          <a:p>
            <a:pPr marL="285750" indent="-285750">
              <a:buFont typeface="Arial" panose="020B0604020202020204" pitchFamily="34" charset="0"/>
              <a:buChar char="•"/>
            </a:pPr>
            <a:r>
              <a:rPr lang="en-US" sz="1100" dirty="0" smtClean="0">
                <a:solidFill>
                  <a:schemeClr val="tx1"/>
                </a:solidFill>
              </a:rPr>
              <a:t>Slug</a:t>
            </a:r>
          </a:p>
        </p:txBody>
      </p:sp>
      <p:cxnSp>
        <p:nvCxnSpPr>
          <p:cNvPr id="108" name="Curved Connector 107"/>
          <p:cNvCxnSpPr>
            <a:stCxn id="106" idx="0"/>
          </p:cNvCxnSpPr>
          <p:nvPr/>
        </p:nvCxnSpPr>
        <p:spPr>
          <a:xfrm rot="16200000" flipV="1">
            <a:off x="1600893" y="2460956"/>
            <a:ext cx="3437644" cy="2167196"/>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a:xfrm>
            <a:off x="7607154" y="2389086"/>
            <a:ext cx="1413643" cy="11970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smtClean="0"/>
              <a:t>Cart</a:t>
            </a:r>
          </a:p>
          <a:p>
            <a:pPr marL="285750" indent="-285750">
              <a:buFont typeface="Arial" panose="020B0604020202020204" pitchFamily="34" charset="0"/>
              <a:buChar char="•"/>
            </a:pPr>
            <a:r>
              <a:rPr lang="en-US" sz="1100" dirty="0">
                <a:solidFill>
                  <a:schemeClr val="tx1"/>
                </a:solidFill>
              </a:rPr>
              <a:t>?</a:t>
            </a:r>
            <a:endParaRPr lang="en-US" sz="1100" dirty="0" smtClean="0">
              <a:solidFill>
                <a:schemeClr val="tx1"/>
              </a:solidFill>
            </a:endParaRPr>
          </a:p>
        </p:txBody>
      </p:sp>
    </p:spTree>
    <p:extLst>
      <p:ext uri="{BB962C8B-B14F-4D97-AF65-F5344CB8AC3E}">
        <p14:creationId xmlns:p14="http://schemas.microsoft.com/office/powerpoint/2010/main" val="115472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ounded Rectangle 1"/>
          <p:cNvSpPr/>
          <p:nvPr/>
        </p:nvSpPr>
        <p:spPr>
          <a:xfrm>
            <a:off x="2776451" y="274320"/>
            <a:ext cx="8387542" cy="57524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r" rtl="1"/>
            <a:r>
              <a:rPr lang="fa-IR" dirty="0">
                <a:solidFill>
                  <a:schemeClr val="tx1"/>
                </a:solidFill>
              </a:rPr>
              <a:t>این موارد رو نیاز دارم داخل فایل پایتونی برام ارسال شه به دلیل عدم داشتن وقت :</a:t>
            </a:r>
          </a:p>
          <a:p>
            <a:pPr algn="r" rtl="1"/>
            <a:r>
              <a:rPr lang="fa-IR" dirty="0">
                <a:solidFill>
                  <a:schemeClr val="tx1"/>
                </a:solidFill>
              </a:rPr>
              <a:t/>
            </a:r>
            <a:br>
              <a:rPr lang="fa-IR" dirty="0">
                <a:solidFill>
                  <a:schemeClr val="tx1"/>
                </a:solidFill>
              </a:rPr>
            </a:br>
            <a:r>
              <a:rPr lang="fa-IR" dirty="0">
                <a:solidFill>
                  <a:schemeClr val="tx1"/>
                </a:solidFill>
              </a:rPr>
              <a:t>اولا از </a:t>
            </a:r>
            <a:r>
              <a:rPr lang="en-US" dirty="0">
                <a:solidFill>
                  <a:schemeClr val="tx1"/>
                </a:solidFill>
              </a:rPr>
              <a:t>base user </a:t>
            </a:r>
            <a:r>
              <a:rPr lang="en-US" dirty="0" err="1">
                <a:solidFill>
                  <a:schemeClr val="tx1"/>
                </a:solidFill>
              </a:rPr>
              <a:t>django</a:t>
            </a:r>
            <a:r>
              <a:rPr lang="en-US" dirty="0">
                <a:solidFill>
                  <a:schemeClr val="tx1"/>
                </a:solidFill>
              </a:rPr>
              <a:t> </a:t>
            </a:r>
            <a:r>
              <a:rPr lang="fa-IR" dirty="0">
                <a:solidFill>
                  <a:schemeClr val="tx1"/>
                </a:solidFill>
              </a:rPr>
              <a:t>استفاده میکنم داخل پروژه </a:t>
            </a:r>
          </a:p>
          <a:p>
            <a:pPr algn="r" rtl="1"/>
            <a:r>
              <a:rPr lang="fa-IR" dirty="0">
                <a:solidFill>
                  <a:schemeClr val="tx1"/>
                </a:solidFill>
              </a:rPr>
              <a:t>۱. فرم ثبت نام به همراه ولیدتور رمز عبور (رمز شامل حرف کوچیک / بزرگ / فقط </a:t>
            </a:r>
            <a:r>
              <a:rPr lang="en-US" dirty="0" err="1">
                <a:solidFill>
                  <a:schemeClr val="tx1"/>
                </a:solidFill>
              </a:rPr>
              <a:t>ascii</a:t>
            </a:r>
            <a:r>
              <a:rPr lang="en-US" dirty="0">
                <a:solidFill>
                  <a:schemeClr val="tx1"/>
                </a:solidFill>
              </a:rPr>
              <a:t>)    ( </a:t>
            </a:r>
            <a:r>
              <a:rPr lang="fa-IR" dirty="0">
                <a:solidFill>
                  <a:schemeClr val="tx1"/>
                </a:solidFill>
              </a:rPr>
              <a:t>یوزر فقط کوچیک باشه / فقط </a:t>
            </a:r>
            <a:r>
              <a:rPr lang="en-US" dirty="0" err="1">
                <a:solidFill>
                  <a:schemeClr val="tx1"/>
                </a:solidFill>
              </a:rPr>
              <a:t>ascii</a:t>
            </a:r>
            <a:r>
              <a:rPr lang="en-US" dirty="0">
                <a:solidFill>
                  <a:schemeClr val="tx1"/>
                </a:solidFill>
              </a:rPr>
              <a:t> ) </a:t>
            </a:r>
          </a:p>
          <a:p>
            <a:pPr algn="r" rtl="1"/>
            <a:r>
              <a:rPr lang="en-US" dirty="0">
                <a:solidFill>
                  <a:schemeClr val="tx1"/>
                </a:solidFill>
              </a:rPr>
              <a:t>(</a:t>
            </a:r>
            <a:r>
              <a:rPr lang="fa-IR" dirty="0">
                <a:solidFill>
                  <a:schemeClr val="tx1"/>
                </a:solidFill>
              </a:rPr>
              <a:t>اگه ایمیل یا یوزرنیم تکراری بود </a:t>
            </a:r>
            <a:r>
              <a:rPr lang="en-US" dirty="0" err="1">
                <a:solidFill>
                  <a:schemeClr val="tx1"/>
                </a:solidFill>
              </a:rPr>
              <a:t>messages.warning</a:t>
            </a:r>
            <a:r>
              <a:rPr lang="en-US" dirty="0">
                <a:solidFill>
                  <a:schemeClr val="tx1"/>
                </a:solidFill>
              </a:rPr>
              <a:t> </a:t>
            </a:r>
            <a:r>
              <a:rPr lang="fa-IR" dirty="0">
                <a:solidFill>
                  <a:schemeClr val="tx1"/>
                </a:solidFill>
              </a:rPr>
              <a:t>بده که یکی از این دوتا تکراریه)</a:t>
            </a:r>
          </a:p>
          <a:p>
            <a:pPr algn="r" rtl="1"/>
            <a:r>
              <a:rPr lang="fa-IR" dirty="0">
                <a:solidFill>
                  <a:schemeClr val="tx1"/>
                </a:solidFill>
              </a:rPr>
              <a:t>۲. ریست پسوورد --&gt; ایمیل کاربر رو بگیره و براش ریست رمز عبور رو ارسال کنه که ۱ ساعت ولید باشه لینکش / اگه کاربر با اون ایمیل وجود نداشت بازم بگه ایمیل ارسال شد ولی ایمیلی ارسال نکنه. ( به منظور مهندسی معکوس نکردن برای </a:t>
            </a:r>
            <a:r>
              <a:rPr lang="en-US" dirty="0">
                <a:solidFill>
                  <a:schemeClr val="tx1"/>
                </a:solidFill>
              </a:rPr>
              <a:t>brute force )</a:t>
            </a:r>
          </a:p>
          <a:p>
            <a:pPr algn="r" rtl="1"/>
            <a:r>
              <a:rPr lang="en-US" dirty="0">
                <a:solidFill>
                  <a:schemeClr val="tx1"/>
                </a:solidFill>
              </a:rPr>
              <a:t/>
            </a:r>
            <a:br>
              <a:rPr lang="en-US" dirty="0">
                <a:solidFill>
                  <a:schemeClr val="tx1"/>
                </a:solidFill>
              </a:rPr>
            </a:br>
            <a:endParaRPr lang="en-US" dirty="0">
              <a:solidFill>
                <a:schemeClr val="tx1"/>
              </a:solidFill>
            </a:endParaRPr>
          </a:p>
          <a:p>
            <a:pPr algn="r" rtl="1"/>
            <a:r>
              <a:rPr lang="fa-IR" dirty="0">
                <a:solidFill>
                  <a:schemeClr val="tx1"/>
                </a:solidFill>
              </a:rPr>
              <a:t>۳. ایمیل فعال سازی --&gt; خودکار بعد از ثبت نام ایمیل رو ارسال کنه. ارسال ایمیل رو داخل یک تابع قرار بدید که ورودی ایمیل رو بگیره چون میخوام اون رو داخل سلری در آینده قرار بدم. پس تمام کد نباید تو </a:t>
            </a:r>
            <a:r>
              <a:rPr lang="en-US" dirty="0">
                <a:solidFill>
                  <a:schemeClr val="tx1"/>
                </a:solidFill>
              </a:rPr>
              <a:t>view </a:t>
            </a:r>
            <a:r>
              <a:rPr lang="fa-IR" dirty="0">
                <a:solidFill>
                  <a:schemeClr val="tx1"/>
                </a:solidFill>
              </a:rPr>
              <a:t>باشه و تو </a:t>
            </a:r>
            <a:r>
              <a:rPr lang="en-US" dirty="0">
                <a:solidFill>
                  <a:schemeClr val="tx1"/>
                </a:solidFill>
              </a:rPr>
              <a:t>view </a:t>
            </a:r>
            <a:r>
              <a:rPr lang="fa-IR" dirty="0">
                <a:solidFill>
                  <a:schemeClr val="tx1"/>
                </a:solidFill>
              </a:rPr>
              <a:t>فقط یک تابع صدا زده شه که ایمیل رو ارسال کنه و </a:t>
            </a:r>
            <a:r>
              <a:rPr lang="en-US" dirty="0" err="1">
                <a:solidFill>
                  <a:schemeClr val="tx1"/>
                </a:solidFill>
              </a:rPr>
              <a:t>messages.success</a:t>
            </a:r>
            <a:r>
              <a:rPr lang="en-US" dirty="0">
                <a:solidFill>
                  <a:schemeClr val="tx1"/>
                </a:solidFill>
              </a:rPr>
              <a:t> </a:t>
            </a:r>
            <a:r>
              <a:rPr lang="fa-IR" dirty="0">
                <a:solidFill>
                  <a:schemeClr val="tx1"/>
                </a:solidFill>
              </a:rPr>
              <a:t>کنه که ایمیل ارسال شد</a:t>
            </a:r>
            <a:r>
              <a:rPr lang="fa-IR" dirty="0" smtClean="0">
                <a:solidFill>
                  <a:schemeClr val="tx1"/>
                </a:solidFill>
              </a:rPr>
              <a:t>.</a:t>
            </a:r>
            <a:endParaRPr lang="fa-IR" dirty="0">
              <a:solidFill>
                <a:schemeClr val="tx1"/>
              </a:solidFill>
            </a:endParaRPr>
          </a:p>
        </p:txBody>
      </p:sp>
    </p:spTree>
    <p:extLst>
      <p:ext uri="{BB962C8B-B14F-4D97-AF65-F5344CB8AC3E}">
        <p14:creationId xmlns:p14="http://schemas.microsoft.com/office/powerpoint/2010/main" val="2985802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112</Words>
  <Application>Microsoft Office PowerPoint</Application>
  <PresentationFormat>Widescreen</PresentationFormat>
  <Paragraphs>99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dc:creator>
  <cp:lastModifiedBy>KaNi</cp:lastModifiedBy>
  <cp:revision>30</cp:revision>
  <dcterms:created xsi:type="dcterms:W3CDTF">2021-11-02T21:06:52Z</dcterms:created>
  <dcterms:modified xsi:type="dcterms:W3CDTF">2021-11-07T08:06:04Z</dcterms:modified>
</cp:coreProperties>
</file>