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26"/>
  </p:notesMasterIdLst>
  <p:sldIdLst>
    <p:sldId id="272" r:id="rId4"/>
    <p:sldId id="270" r:id="rId5"/>
    <p:sldId id="256" r:id="rId6"/>
    <p:sldId id="294" r:id="rId7"/>
    <p:sldId id="305" r:id="rId8"/>
    <p:sldId id="315" r:id="rId9"/>
    <p:sldId id="316" r:id="rId10"/>
    <p:sldId id="317" r:id="rId11"/>
    <p:sldId id="318" r:id="rId12"/>
    <p:sldId id="314" r:id="rId13"/>
    <p:sldId id="319" r:id="rId14"/>
    <p:sldId id="321" r:id="rId15"/>
    <p:sldId id="322" r:id="rId16"/>
    <p:sldId id="323" r:id="rId17"/>
    <p:sldId id="320" r:id="rId18"/>
    <p:sldId id="324" r:id="rId19"/>
    <p:sldId id="306" r:id="rId20"/>
    <p:sldId id="307" r:id="rId21"/>
    <p:sldId id="308" r:id="rId22"/>
    <p:sldId id="309" r:id="rId23"/>
    <p:sldId id="310" r:id="rId24"/>
    <p:sldId id="311" r:id="rId25"/>
  </p:sldIdLst>
  <p:sldSz cx="10691813" cy="7559675"/>
  <p:notesSz cx="6797675" cy="9926638"/>
  <p:defaultTextStyle>
    <a:defPPr>
      <a:defRPr lang="ko-KR"/>
    </a:defPPr>
    <a:lvl1pPr marL="0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00"/>
    <a:srgbClr val="F2DCDB"/>
    <a:srgbClr val="CCECFF"/>
    <a:srgbClr val="599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9083" autoAdjust="0"/>
  </p:normalViewPr>
  <p:slideViewPr>
    <p:cSldViewPr>
      <p:cViewPr varScale="1">
        <p:scale>
          <a:sx n="74" d="100"/>
          <a:sy n="74" d="100"/>
        </p:scale>
        <p:origin x="-365" y="-77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A908-5C37-4684-B77E-6ACCEF98F31D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10AE-2DD2-4632-AD73-E9E7016E6D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0AE-2DD2-4632-AD73-E9E7016E6D7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86" y="2348401"/>
            <a:ext cx="9088041" cy="162043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1564" y="302739"/>
            <a:ext cx="2405658" cy="64502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1" y="302739"/>
            <a:ext cx="7038777" cy="64502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86" y="2348402"/>
            <a:ext cx="9088041" cy="162043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772" y="4283818"/>
            <a:ext cx="7484269" cy="1931917"/>
          </a:xfrm>
          <a:prstGeom prst="rect">
            <a:avLst/>
          </a:prstGeom>
        </p:spPr>
        <p:txBody>
          <a:bodyPr lIns="99546" tIns="49772" rIns="99546" bIns="49772"/>
          <a:lstStyle>
            <a:lvl1pPr marL="0" indent="0" algn="ctr">
              <a:buNone/>
              <a:defRPr/>
            </a:lvl1pPr>
            <a:lvl2pPr marL="497724" indent="0" algn="ctr">
              <a:buNone/>
              <a:defRPr/>
            </a:lvl2pPr>
            <a:lvl3pPr marL="995450" indent="0" algn="ctr">
              <a:buNone/>
              <a:defRPr/>
            </a:lvl3pPr>
            <a:lvl4pPr marL="1493174" indent="0" algn="ctr">
              <a:buNone/>
              <a:defRPr/>
            </a:lvl4pPr>
            <a:lvl5pPr marL="1990899" indent="0" algn="ctr">
              <a:buNone/>
              <a:defRPr/>
            </a:lvl5pPr>
            <a:lvl6pPr marL="2488622" indent="0" algn="ctr">
              <a:buNone/>
              <a:defRPr/>
            </a:lvl6pPr>
            <a:lvl7pPr marL="2986349" indent="0" algn="ctr">
              <a:buNone/>
              <a:defRPr/>
            </a:lvl7pPr>
            <a:lvl8pPr marL="3484073" indent="0" algn="ctr">
              <a:buNone/>
              <a:defRPr/>
            </a:lvl8pPr>
            <a:lvl9pPr marL="3981798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0225" y="843466"/>
            <a:ext cx="2486189" cy="118994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lIns="99546" tIns="49772" rIns="99546" bIns="49772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22" y="4857794"/>
            <a:ext cx="9088041" cy="1501435"/>
          </a:xfrm>
          <a:prstGeom prst="rect">
            <a:avLst/>
          </a:prstGeo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22" y="3204116"/>
            <a:ext cx="9088041" cy="1653678"/>
          </a:xfrm>
          <a:prstGeom prst="rect">
            <a:avLst/>
          </a:prstGeom>
        </p:spPr>
        <p:txBody>
          <a:bodyPr lIns="99546" tIns="49772" rIns="99546" bIns="49772" anchor="b"/>
          <a:lstStyle>
            <a:lvl1pPr marL="0" indent="0">
              <a:buNone/>
              <a:defRPr sz="2200"/>
            </a:lvl1pPr>
            <a:lvl2pPr marL="497724" indent="0">
              <a:buNone/>
              <a:defRPr sz="2000"/>
            </a:lvl2pPr>
            <a:lvl3pPr marL="995450" indent="0">
              <a:buNone/>
              <a:defRPr sz="1700"/>
            </a:lvl3pPr>
            <a:lvl4pPr marL="1493174" indent="0">
              <a:buNone/>
              <a:defRPr sz="1500"/>
            </a:lvl4pPr>
            <a:lvl5pPr marL="1990899" indent="0">
              <a:buNone/>
              <a:defRPr sz="1500"/>
            </a:lvl5pPr>
            <a:lvl6pPr marL="2488622" indent="0">
              <a:buNone/>
              <a:defRPr sz="1500"/>
            </a:lvl6pPr>
            <a:lvl7pPr marL="2986349" indent="0">
              <a:buNone/>
              <a:defRPr sz="1500"/>
            </a:lvl7pPr>
            <a:lvl8pPr marL="3484073" indent="0">
              <a:buNone/>
              <a:defRPr sz="1500"/>
            </a:lvl8pPr>
            <a:lvl9pPr marL="3981798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0225" y="843466"/>
            <a:ext cx="2486189" cy="118994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593" y="1763927"/>
            <a:ext cx="4729071" cy="4989036"/>
          </a:xfrm>
          <a:prstGeom prst="rect">
            <a:avLst/>
          </a:prstGeom>
        </p:spPr>
        <p:txBody>
          <a:bodyPr lIns="99546" tIns="49772" rIns="99546" bIns="49772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8151" y="1763927"/>
            <a:ext cx="4729071" cy="4989036"/>
          </a:xfrm>
          <a:prstGeom prst="rect">
            <a:avLst/>
          </a:prstGeom>
        </p:spPr>
        <p:txBody>
          <a:bodyPr lIns="99546" tIns="49772" rIns="99546" bIns="49772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3" y="1692179"/>
            <a:ext cx="4723931" cy="705219"/>
          </a:xfrm>
          <a:prstGeom prst="rect">
            <a:avLst/>
          </a:prstGeom>
        </p:spPr>
        <p:txBody>
          <a:bodyPr lIns="99546" tIns="49772" rIns="99546" bIns="49772" anchor="b"/>
          <a:lstStyle>
            <a:lvl1pPr marL="0" indent="0">
              <a:buNone/>
              <a:defRPr sz="2600" b="1"/>
            </a:lvl1pPr>
            <a:lvl2pPr marL="497724" indent="0">
              <a:buNone/>
              <a:defRPr sz="2200" b="1"/>
            </a:lvl2pPr>
            <a:lvl3pPr marL="995450" indent="0">
              <a:buNone/>
              <a:defRPr sz="2000" b="1"/>
            </a:lvl3pPr>
            <a:lvl4pPr marL="1493174" indent="0">
              <a:buNone/>
              <a:defRPr sz="1700" b="1"/>
            </a:lvl4pPr>
            <a:lvl5pPr marL="1990899" indent="0">
              <a:buNone/>
              <a:defRPr sz="1700" b="1"/>
            </a:lvl5pPr>
            <a:lvl6pPr marL="2488622" indent="0">
              <a:buNone/>
              <a:defRPr sz="1700" b="1"/>
            </a:lvl6pPr>
            <a:lvl7pPr marL="2986349" indent="0">
              <a:buNone/>
              <a:defRPr sz="1700" b="1"/>
            </a:lvl7pPr>
            <a:lvl8pPr marL="3484073" indent="0">
              <a:buNone/>
              <a:defRPr sz="1700" b="1"/>
            </a:lvl8pPr>
            <a:lvl9pPr marL="3981798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593" y="2397397"/>
            <a:ext cx="4723931" cy="4355563"/>
          </a:xfrm>
          <a:prstGeom prst="rect">
            <a:avLst/>
          </a:prstGeom>
        </p:spPr>
        <p:txBody>
          <a:bodyPr lIns="99546" tIns="49772" rIns="99546" bIns="49772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1581" y="1692179"/>
            <a:ext cx="4725644" cy="705219"/>
          </a:xfrm>
          <a:prstGeom prst="rect">
            <a:avLst/>
          </a:prstGeom>
        </p:spPr>
        <p:txBody>
          <a:bodyPr lIns="99546" tIns="49772" rIns="99546" bIns="49772" anchor="b"/>
          <a:lstStyle>
            <a:lvl1pPr marL="0" indent="0">
              <a:buNone/>
              <a:defRPr sz="2600" b="1"/>
            </a:lvl1pPr>
            <a:lvl2pPr marL="497724" indent="0">
              <a:buNone/>
              <a:defRPr sz="2200" b="1"/>
            </a:lvl2pPr>
            <a:lvl3pPr marL="995450" indent="0">
              <a:buNone/>
              <a:defRPr sz="2000" b="1"/>
            </a:lvl3pPr>
            <a:lvl4pPr marL="1493174" indent="0">
              <a:buNone/>
              <a:defRPr sz="1700" b="1"/>
            </a:lvl4pPr>
            <a:lvl5pPr marL="1990899" indent="0">
              <a:buNone/>
              <a:defRPr sz="1700" b="1"/>
            </a:lvl5pPr>
            <a:lvl6pPr marL="2488622" indent="0">
              <a:buNone/>
              <a:defRPr sz="1700" b="1"/>
            </a:lvl6pPr>
            <a:lvl7pPr marL="2986349" indent="0">
              <a:buNone/>
              <a:defRPr sz="1700" b="1"/>
            </a:lvl7pPr>
            <a:lvl8pPr marL="3484073" indent="0">
              <a:buNone/>
              <a:defRPr sz="1700" b="1"/>
            </a:lvl8pPr>
            <a:lvl9pPr marL="3981798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1581" y="2397397"/>
            <a:ext cx="4725644" cy="4355563"/>
          </a:xfrm>
          <a:prstGeom prst="rect">
            <a:avLst/>
          </a:prstGeom>
        </p:spPr>
        <p:txBody>
          <a:bodyPr lIns="99546" tIns="49772" rIns="99546" bIns="49772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0225" y="843466"/>
            <a:ext cx="2486189" cy="118994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300987"/>
            <a:ext cx="3517676" cy="1280945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773" y="300990"/>
            <a:ext cx="5976449" cy="6451973"/>
          </a:xfrm>
          <a:prstGeom prst="rect">
            <a:avLst/>
          </a:prstGeom>
        </p:spPr>
        <p:txBody>
          <a:bodyPr lIns="99546" tIns="49772" rIns="99546" bIns="49772"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590" y="1581935"/>
            <a:ext cx="3517676" cy="5171028"/>
          </a:xfrm>
          <a:prstGeom prst="rect">
            <a:avLst/>
          </a:prstGeom>
        </p:spPr>
        <p:txBody>
          <a:bodyPr lIns="99546" tIns="49772" rIns="99546" bIns="49772"/>
          <a:lstStyle>
            <a:lvl1pPr marL="0" indent="0">
              <a:buNone/>
              <a:defRPr sz="1500"/>
            </a:lvl1pPr>
            <a:lvl2pPr marL="497724" indent="0">
              <a:buNone/>
              <a:defRPr sz="1300"/>
            </a:lvl2pPr>
            <a:lvl3pPr marL="995450" indent="0">
              <a:buNone/>
              <a:defRPr sz="1100"/>
            </a:lvl3pPr>
            <a:lvl4pPr marL="1493174" indent="0">
              <a:buNone/>
              <a:defRPr sz="1000"/>
            </a:lvl4pPr>
            <a:lvl5pPr marL="1990899" indent="0">
              <a:buNone/>
              <a:defRPr sz="1000"/>
            </a:lvl5pPr>
            <a:lvl6pPr marL="2488622" indent="0">
              <a:buNone/>
              <a:defRPr sz="1000"/>
            </a:lvl6pPr>
            <a:lvl7pPr marL="2986349" indent="0">
              <a:buNone/>
              <a:defRPr sz="1000"/>
            </a:lvl7pPr>
            <a:lvl8pPr marL="3484073" indent="0">
              <a:buNone/>
              <a:defRPr sz="1000"/>
            </a:lvl8pPr>
            <a:lvl9pPr marL="39817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27" y="5291772"/>
            <a:ext cx="6415088" cy="624724"/>
          </a:xfrm>
          <a:prstGeom prst="rect">
            <a:avLst/>
          </a:prstGeo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527" y="675471"/>
            <a:ext cx="6415088" cy="4535805"/>
          </a:xfrm>
          <a:prstGeom prst="rect">
            <a:avLst/>
          </a:prstGeom>
        </p:spPr>
        <p:txBody>
          <a:bodyPr lIns="99546" tIns="49772" rIns="99546" bIns="49772"/>
          <a:lstStyle>
            <a:lvl1pPr marL="0" indent="0">
              <a:buNone/>
              <a:defRPr sz="3500"/>
            </a:lvl1pPr>
            <a:lvl2pPr marL="497724" indent="0">
              <a:buNone/>
              <a:defRPr sz="3000"/>
            </a:lvl2pPr>
            <a:lvl3pPr marL="995450" indent="0">
              <a:buNone/>
              <a:defRPr sz="2600"/>
            </a:lvl3pPr>
            <a:lvl4pPr marL="1493174" indent="0">
              <a:buNone/>
              <a:defRPr sz="2200"/>
            </a:lvl4pPr>
            <a:lvl5pPr marL="1990899" indent="0">
              <a:buNone/>
              <a:defRPr sz="2200"/>
            </a:lvl5pPr>
            <a:lvl6pPr marL="2488622" indent="0">
              <a:buNone/>
              <a:defRPr sz="2200"/>
            </a:lvl6pPr>
            <a:lvl7pPr marL="2986349" indent="0">
              <a:buNone/>
              <a:defRPr sz="2200"/>
            </a:lvl7pPr>
            <a:lvl8pPr marL="3484073" indent="0">
              <a:buNone/>
              <a:defRPr sz="2200"/>
            </a:lvl8pPr>
            <a:lvl9pPr marL="3981798" indent="0">
              <a:buNone/>
              <a:defRPr sz="22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527" y="5916496"/>
            <a:ext cx="6415088" cy="887211"/>
          </a:xfrm>
          <a:prstGeom prst="rect">
            <a:avLst/>
          </a:prstGeom>
        </p:spPr>
        <p:txBody>
          <a:bodyPr lIns="99546" tIns="49772" rIns="99546" bIns="49772"/>
          <a:lstStyle>
            <a:lvl1pPr marL="0" indent="0">
              <a:buNone/>
              <a:defRPr sz="1500"/>
            </a:lvl1pPr>
            <a:lvl2pPr marL="497724" indent="0">
              <a:buNone/>
              <a:defRPr sz="1300"/>
            </a:lvl2pPr>
            <a:lvl3pPr marL="995450" indent="0">
              <a:buNone/>
              <a:defRPr sz="1100"/>
            </a:lvl3pPr>
            <a:lvl4pPr marL="1493174" indent="0">
              <a:buNone/>
              <a:defRPr sz="1000"/>
            </a:lvl4pPr>
            <a:lvl5pPr marL="1990899" indent="0">
              <a:buNone/>
              <a:defRPr sz="1000"/>
            </a:lvl5pPr>
            <a:lvl6pPr marL="2488622" indent="0">
              <a:buNone/>
              <a:defRPr sz="1000"/>
            </a:lvl6pPr>
            <a:lvl7pPr marL="2986349" indent="0">
              <a:buNone/>
              <a:defRPr sz="1000"/>
            </a:lvl7pPr>
            <a:lvl8pPr marL="3484073" indent="0">
              <a:buNone/>
              <a:defRPr sz="1000"/>
            </a:lvl8pPr>
            <a:lvl9pPr marL="398179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40225" y="843466"/>
            <a:ext cx="2486189" cy="118994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1" y="1763927"/>
            <a:ext cx="9622632" cy="4989036"/>
          </a:xfrm>
          <a:prstGeom prst="rect">
            <a:avLst/>
          </a:prstGeom>
        </p:spPr>
        <p:txBody>
          <a:bodyPr vert="eaVert" lIns="99546" tIns="49772" rIns="99546" bIns="49772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3902" y="843464"/>
            <a:ext cx="2503323" cy="5909496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8791" y="843464"/>
            <a:ext cx="7350621" cy="5909496"/>
          </a:xfrm>
          <a:prstGeom prst="rect">
            <a:avLst/>
          </a:prstGeom>
        </p:spPr>
        <p:txBody>
          <a:bodyPr vert="eaVert" lIns="99546" tIns="49772" rIns="99546" bIns="49772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886" y="2348400"/>
            <a:ext cx="9088041" cy="1620430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  <a:prstGeom prst="rect">
            <a:avLst/>
          </a:prstGeom>
        </p:spPr>
        <p:txBody>
          <a:bodyPr lIns="99551" tIns="49775" rIns="99551" bIns="49775"/>
          <a:lstStyle>
            <a:lvl1pPr marL="0" indent="0" algn="ctr">
              <a:buNone/>
              <a:defRPr/>
            </a:lvl1pPr>
            <a:lvl2pPr marL="497754" indent="0" algn="ctr">
              <a:buNone/>
              <a:defRPr/>
            </a:lvl2pPr>
            <a:lvl3pPr marL="995507" indent="0" algn="ctr">
              <a:buNone/>
              <a:defRPr/>
            </a:lvl3pPr>
            <a:lvl4pPr marL="1493261" indent="0" algn="ctr">
              <a:buNone/>
              <a:defRPr/>
            </a:lvl4pPr>
            <a:lvl5pPr marL="1991015" indent="0" algn="ctr">
              <a:buNone/>
              <a:defRPr/>
            </a:lvl5pPr>
            <a:lvl6pPr marL="2488768" indent="0" algn="ctr">
              <a:buNone/>
              <a:defRPr/>
            </a:lvl6pPr>
            <a:lvl7pPr marL="2986522" indent="0" algn="ctr">
              <a:buNone/>
              <a:defRPr/>
            </a:lvl7pPr>
            <a:lvl8pPr marL="3484275" indent="0" algn="ctr">
              <a:buNone/>
              <a:defRPr/>
            </a:lvl8pPr>
            <a:lvl9pPr marL="3982029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lIns="99551" tIns="49775" rIns="99551" bIns="4977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22" y="4857792"/>
            <a:ext cx="9088041" cy="1501435"/>
          </a:xfrm>
          <a:prstGeom prst="rect">
            <a:avLst/>
          </a:prstGeom>
        </p:spPr>
        <p:txBody>
          <a:bodyPr lIns="99551" tIns="49775" rIns="99551" bIns="49775" anchor="t"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22" y="3204114"/>
            <a:ext cx="9088041" cy="1653678"/>
          </a:xfrm>
          <a:prstGeom prst="rect">
            <a:avLst/>
          </a:prstGeom>
        </p:spPr>
        <p:txBody>
          <a:bodyPr lIns="99551" tIns="49775" rIns="99551" bIns="49775" anchor="b"/>
          <a:lstStyle>
            <a:lvl1pPr marL="0" indent="0">
              <a:buNone/>
              <a:defRPr sz="2200"/>
            </a:lvl1pPr>
            <a:lvl2pPr marL="497754" indent="0">
              <a:buNone/>
              <a:defRPr sz="2000"/>
            </a:lvl2pPr>
            <a:lvl3pPr marL="995507" indent="0">
              <a:buNone/>
              <a:defRPr sz="1700"/>
            </a:lvl3pPr>
            <a:lvl4pPr marL="1493261" indent="0">
              <a:buNone/>
              <a:defRPr sz="1500"/>
            </a:lvl4pPr>
            <a:lvl5pPr marL="1991015" indent="0">
              <a:buNone/>
              <a:defRPr sz="1500"/>
            </a:lvl5pPr>
            <a:lvl6pPr marL="2488768" indent="0">
              <a:buNone/>
              <a:defRPr sz="1500"/>
            </a:lvl6pPr>
            <a:lvl7pPr marL="2986522" indent="0">
              <a:buNone/>
              <a:defRPr sz="1500"/>
            </a:lvl7pPr>
            <a:lvl8pPr marL="3484275" indent="0">
              <a:buNone/>
              <a:defRPr sz="1500"/>
            </a:lvl8pPr>
            <a:lvl9pPr marL="3982029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591" y="1763925"/>
            <a:ext cx="4729071" cy="4989036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8151" y="1763925"/>
            <a:ext cx="4729071" cy="4989036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3931" cy="705219"/>
          </a:xfrm>
          <a:prstGeom prst="rect">
            <a:avLst/>
          </a:prstGeom>
        </p:spPr>
        <p:txBody>
          <a:bodyPr lIns="99551" tIns="49775" rIns="99551" bIns="49775"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3931" cy="4355563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1579" y="1692178"/>
            <a:ext cx="4725644" cy="705219"/>
          </a:xfrm>
          <a:prstGeom prst="rect">
            <a:avLst/>
          </a:prstGeom>
        </p:spPr>
        <p:txBody>
          <a:bodyPr lIns="99551" tIns="49775" rIns="99551" bIns="49775"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1579" y="2397397"/>
            <a:ext cx="4725644" cy="4355563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580" y="4857793"/>
            <a:ext cx="908804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580" y="3204114"/>
            <a:ext cx="908804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5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0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7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5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2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0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0" y="300987"/>
            <a:ext cx="3517676" cy="1280945"/>
          </a:xfrm>
          <a:prstGeom prst="rect">
            <a:avLst/>
          </a:prstGeom>
        </p:spPr>
        <p:txBody>
          <a:bodyPr lIns="99551" tIns="49775" rIns="99551" bIns="49775"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773" y="300988"/>
            <a:ext cx="5976449" cy="6451973"/>
          </a:xfrm>
          <a:prstGeom prst="rect">
            <a:avLst/>
          </a:prstGeom>
        </p:spPr>
        <p:txBody>
          <a:bodyPr lIns="99551" tIns="49775" rIns="99551" bIns="49775"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590" y="1581933"/>
            <a:ext cx="3517676" cy="5171028"/>
          </a:xfrm>
          <a:prstGeom prst="rect">
            <a:avLst/>
          </a:prstGeom>
        </p:spPr>
        <p:txBody>
          <a:bodyPr lIns="99551" tIns="49775" rIns="99551" bIns="49775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527" y="5291772"/>
            <a:ext cx="6415088" cy="624724"/>
          </a:xfrm>
          <a:prstGeom prst="rect">
            <a:avLst/>
          </a:prstGeom>
        </p:spPr>
        <p:txBody>
          <a:bodyPr lIns="99551" tIns="49775" rIns="99551" bIns="49775"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527" y="675471"/>
            <a:ext cx="6415088" cy="4535805"/>
          </a:xfrm>
          <a:prstGeom prst="rect">
            <a:avLst/>
          </a:prstGeom>
        </p:spPr>
        <p:txBody>
          <a:bodyPr lIns="99551" tIns="49775" rIns="99551" bIns="49775"/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527" y="5916496"/>
            <a:ext cx="6415088" cy="887211"/>
          </a:xfrm>
          <a:prstGeom prst="rect">
            <a:avLst/>
          </a:prstGeom>
        </p:spPr>
        <p:txBody>
          <a:bodyPr lIns="99551" tIns="49775" rIns="99551" bIns="49775"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vert="eaVert" lIns="99551" tIns="49775" rIns="99551" bIns="4977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1564" y="302738"/>
            <a:ext cx="2405658" cy="6450223"/>
          </a:xfrm>
          <a:prstGeom prst="rect">
            <a:avLst/>
          </a:prstGeom>
        </p:spPr>
        <p:txBody>
          <a:bodyPr vert="eaVert" lIns="99551" tIns="49775" rIns="99551" bIns="4977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591" y="302738"/>
            <a:ext cx="7052484" cy="6450223"/>
          </a:xfrm>
          <a:prstGeom prst="rect">
            <a:avLst/>
          </a:prstGeom>
        </p:spPr>
        <p:txBody>
          <a:bodyPr vert="eaVert" lIns="99551" tIns="49775" rIns="99551" bIns="4977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591" y="1763926"/>
            <a:ext cx="4722217" cy="498903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005" y="1763926"/>
            <a:ext cx="4722217" cy="498903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4074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1293" y="1692178"/>
            <a:ext cx="4725930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54" indent="0">
              <a:buNone/>
              <a:defRPr sz="2200" b="1"/>
            </a:lvl2pPr>
            <a:lvl3pPr marL="995507" indent="0">
              <a:buNone/>
              <a:defRPr sz="2000" b="1"/>
            </a:lvl3pPr>
            <a:lvl4pPr marL="1493261" indent="0">
              <a:buNone/>
              <a:defRPr sz="1700" b="1"/>
            </a:lvl4pPr>
            <a:lvl5pPr marL="1991015" indent="0">
              <a:buNone/>
              <a:defRPr sz="1700" b="1"/>
            </a:lvl5pPr>
            <a:lvl6pPr marL="2488768" indent="0">
              <a:buNone/>
              <a:defRPr sz="1700" b="1"/>
            </a:lvl6pPr>
            <a:lvl7pPr marL="2986522" indent="0">
              <a:buNone/>
              <a:defRPr sz="1700" b="1"/>
            </a:lvl7pPr>
            <a:lvl8pPr marL="3484275" indent="0">
              <a:buNone/>
              <a:defRPr sz="1700" b="1"/>
            </a:lvl8pPr>
            <a:lvl9pPr marL="3982029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203" y="300989"/>
            <a:ext cx="5977020" cy="64519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591" y="1581934"/>
            <a:ext cx="3517533" cy="5171028"/>
          </a:xfr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3500"/>
            </a:lvl1pPr>
            <a:lvl2pPr marL="497754" indent="0">
              <a:buNone/>
              <a:defRPr sz="3000"/>
            </a:lvl2pPr>
            <a:lvl3pPr marL="995507" indent="0">
              <a:buNone/>
              <a:defRPr sz="2600"/>
            </a:lvl3pPr>
            <a:lvl4pPr marL="1493261" indent="0">
              <a:buNone/>
              <a:defRPr sz="2200"/>
            </a:lvl4pPr>
            <a:lvl5pPr marL="1991015" indent="0">
              <a:buNone/>
              <a:defRPr sz="2200"/>
            </a:lvl5pPr>
            <a:lvl6pPr marL="2488768" indent="0">
              <a:buNone/>
              <a:defRPr sz="2200"/>
            </a:lvl6pPr>
            <a:lvl7pPr marL="2986522" indent="0">
              <a:buNone/>
              <a:defRPr sz="2200"/>
            </a:lvl7pPr>
            <a:lvl8pPr marL="3484275" indent="0">
              <a:buNone/>
              <a:defRPr sz="2200"/>
            </a:lvl8pPr>
            <a:lvl9pPr marL="3982029" indent="0">
              <a:buNone/>
              <a:defRPr sz="2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500"/>
            </a:lvl1pPr>
            <a:lvl2pPr marL="497754" indent="0">
              <a:buNone/>
              <a:defRPr sz="1300"/>
            </a:lvl2pPr>
            <a:lvl3pPr marL="995507" indent="0">
              <a:buNone/>
              <a:defRPr sz="1100"/>
            </a:lvl3pPr>
            <a:lvl4pPr marL="1493261" indent="0">
              <a:buNone/>
              <a:defRPr sz="1000"/>
            </a:lvl4pPr>
            <a:lvl5pPr marL="1991015" indent="0">
              <a:buNone/>
              <a:defRPr sz="1000"/>
            </a:lvl5pPr>
            <a:lvl6pPr marL="2488768" indent="0">
              <a:buNone/>
              <a:defRPr sz="1000"/>
            </a:lvl6pPr>
            <a:lvl7pPr marL="2986522" indent="0">
              <a:buNone/>
              <a:defRPr sz="1000"/>
            </a:lvl7pPr>
            <a:lvl8pPr marL="3484275" indent="0">
              <a:buNone/>
              <a:defRPr sz="1000"/>
            </a:lvl8pPr>
            <a:lvl9pPr marL="3982029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34591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1601ACC0-3C64-4043-B493-20B8B758C188}" type="datetimeFigureOut">
              <a:rPr lang="ko-KR" altLang="en-US" smtClean="0"/>
              <a:pPr/>
              <a:t>2019-08-21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653036" y="7006700"/>
            <a:ext cx="3385741" cy="40248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662466" y="7006700"/>
            <a:ext cx="2494756" cy="402483"/>
          </a:xfrm>
          <a:prstGeom prst="rect">
            <a:avLst/>
          </a:prstGeom>
        </p:spPr>
        <p:txBody>
          <a:bodyPr/>
          <a:lstStyle/>
          <a:p>
            <a:fld id="{AC4E5D5B-A453-460C-A50C-3E1EE1487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9551" tIns="49775" rIns="99551" bIns="4977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591" y="1763926"/>
            <a:ext cx="9622632" cy="4989036"/>
          </a:xfrm>
          <a:prstGeom prst="rect">
            <a:avLst/>
          </a:prstGeom>
        </p:spPr>
        <p:txBody>
          <a:bodyPr vert="horz" lIns="99551" tIns="49775" rIns="99551" bIns="49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gray">
          <a:xfrm>
            <a:off x="-5139" y="7323436"/>
            <a:ext cx="10691814" cy="23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9549" tIns="49773" rIns="99549" bIns="49773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0" y="7351434"/>
            <a:ext cx="10691813" cy="23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549" tIns="49773" rIns="99549" bIns="49773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5423011" y="7351435"/>
            <a:ext cx="459200" cy="2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537" tIns="49769" rIns="99537" bIns="49769" anchor="ctr"/>
          <a:lstStyle/>
          <a:p>
            <a:pPr>
              <a:defRPr/>
            </a:pPr>
            <a:r>
              <a:rPr lang="en-US" altLang="ko-KR" sz="1000" b="0" dirty="0"/>
              <a:t>-</a:t>
            </a:r>
            <a:fld id="{657C8E12-0F9F-4017-8480-2208E5645AA8}" type="slidenum">
              <a:rPr lang="en-US" altLang="ko-KR" sz="1000" b="0"/>
              <a:pPr>
                <a:defRPr/>
              </a:pPr>
              <a:t>‹#›</a:t>
            </a:fld>
            <a:r>
              <a:rPr lang="en-US" altLang="ko-KR" sz="1000" b="0" dirty="0"/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gray">
          <a:xfrm>
            <a:off x="0" y="7380237"/>
            <a:ext cx="4465638" cy="18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eaLnBrk="0" latinLnBrk="0" hangingPunct="0">
              <a:defRPr/>
            </a:pPr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OOOO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 시스템 구축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507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15" indent="-373315" algn="l" defTabSz="995507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50" indent="-311096" algn="l" defTabSz="995507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384" indent="-248877" algn="l" defTabSz="995507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138" indent="-248877" algn="l" defTabSz="995507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891" indent="-248877" algn="l" defTabSz="995507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645" indent="-248877" algn="l" defTabSz="99550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99" indent="-248877" algn="l" defTabSz="99550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52" indent="-248877" algn="l" defTabSz="99550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906" indent="-248877" algn="l" defTabSz="995507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ChangeArrowheads="1"/>
          </p:cNvSpPr>
          <p:nvPr/>
        </p:nvSpPr>
        <p:spPr bwMode="gray">
          <a:xfrm>
            <a:off x="-5139" y="7323436"/>
            <a:ext cx="10691814" cy="23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9549" tIns="49773" rIns="99549" bIns="49773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12771" name="Rectangle 3"/>
          <p:cNvSpPr>
            <a:spLocks noChangeArrowheads="1"/>
          </p:cNvSpPr>
          <p:nvPr/>
        </p:nvSpPr>
        <p:spPr bwMode="gray">
          <a:xfrm>
            <a:off x="0" y="7351434"/>
            <a:ext cx="10691813" cy="23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549" tIns="49773" rIns="99549" bIns="49773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312772" name="Rectangle 4"/>
          <p:cNvSpPr>
            <a:spLocks noChangeArrowheads="1"/>
          </p:cNvSpPr>
          <p:nvPr/>
        </p:nvSpPr>
        <p:spPr bwMode="gray">
          <a:xfrm>
            <a:off x="5423011" y="7351435"/>
            <a:ext cx="459200" cy="2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537" tIns="49769" rIns="99537" bIns="49769" anchor="ctr"/>
          <a:lstStyle/>
          <a:p>
            <a:pPr>
              <a:defRPr/>
            </a:pPr>
            <a:r>
              <a:rPr lang="en-US" altLang="ko-KR" sz="1000" b="0" dirty="0"/>
              <a:t>-</a:t>
            </a:r>
            <a:fld id="{657C8E12-0F9F-4017-8480-2208E5645AA8}" type="slidenum">
              <a:rPr lang="en-US" altLang="ko-KR" sz="1000" b="0"/>
              <a:pPr>
                <a:defRPr/>
              </a:pPr>
              <a:t>‹#›</a:t>
            </a:fld>
            <a:r>
              <a:rPr lang="en-US" altLang="ko-KR" sz="1000" b="0" dirty="0"/>
              <a:t>-</a:t>
            </a:r>
          </a:p>
        </p:txBody>
      </p:sp>
      <p:pic>
        <p:nvPicPr>
          <p:cNvPr id="2054" name="Picture 79" descr="fuzewire_symbol"/>
          <p:cNvPicPr>
            <a:picLocks noChangeAspect="1" noChangeArrowheads="1"/>
          </p:cNvPicPr>
          <p:nvPr/>
        </p:nvPicPr>
        <p:blipFill>
          <a:blip r:embed="rId13" cstate="print"/>
          <a:srcRect l="3261" t="11205" r="6793" b="21849"/>
          <a:stretch>
            <a:fillRect/>
          </a:stretch>
        </p:blipFill>
        <p:spPr bwMode="auto">
          <a:xfrm>
            <a:off x="10062984" y="7340936"/>
            <a:ext cx="575713" cy="20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20" descr="W:\★work\본사지원\20090519_우정사업부데모\표지\img\ci_webcash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19977" y="7319936"/>
            <a:ext cx="781325" cy="22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0" y="7380237"/>
            <a:ext cx="4465638" cy="188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29" tIns="45715" rIns="91429" bIns="45715" anchor="ctr"/>
          <a:lstStyle/>
          <a:p>
            <a:pPr eaLnBrk="0" latinLnBrk="0" hangingPunct="0">
              <a:defRPr/>
            </a:pP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기업뱅킹 시스템 구축</a:t>
            </a:r>
            <a:endParaRPr lang="en-US" altLang="ko-KR" sz="8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42" descr="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387893" y="118996"/>
            <a:ext cx="1016064" cy="32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97739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95478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493217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990957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73304" indent="-37330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900">
          <a:solidFill>
            <a:schemeClr val="tx1"/>
          </a:solidFill>
          <a:latin typeface="+mn-lt"/>
          <a:ea typeface="+mn-ea"/>
          <a:cs typeface="+mn-cs"/>
        </a:defRPr>
      </a:lvl1pPr>
      <a:lvl2pPr marL="808827" indent="-31281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244348" indent="-24887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740360" indent="-24887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239826" indent="-24887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737566" indent="-248870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3235305" indent="-248870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733043" indent="-248870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4230783" indent="-248870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995478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gray">
          <a:xfrm>
            <a:off x="0" y="7351434"/>
            <a:ext cx="10691813" cy="23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9551" tIns="49775" rIns="99551" bIns="49775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5116307" y="7351435"/>
            <a:ext cx="459200" cy="20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539" tIns="49770" rIns="99539" bIns="49770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B7CD8741-170B-4564-BB4C-DC32F0B8C748}" type="slidenum">
              <a:rPr kumimoji="1" lang="en-US" altLang="ko-KR" sz="10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0" y="7360184"/>
            <a:ext cx="4819884" cy="208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539" tIns="49770" rIns="99539" bIns="49770" anchor="ctr"/>
          <a:lstStyle/>
          <a:p>
            <a:pPr defTabSz="9144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20XX  OOO</a:t>
            </a:r>
            <a:r>
              <a:rPr kumimoji="1"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기업뱅킹 프로젝트</a:t>
            </a:r>
            <a:r>
              <a:rPr kumimoji="1"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 All rights reserved.</a:t>
            </a:r>
          </a:p>
        </p:txBody>
      </p:sp>
      <p:pic>
        <p:nvPicPr>
          <p:cNvPr id="1029" name="Picture 79" descr="fuzewire_symbol"/>
          <p:cNvPicPr>
            <a:picLocks noChangeAspect="1" noChangeArrowheads="1"/>
          </p:cNvPicPr>
          <p:nvPr/>
        </p:nvPicPr>
        <p:blipFill>
          <a:blip r:embed="rId13" cstate="print"/>
          <a:srcRect l="3261" t="11205" r="6793" b="21849"/>
          <a:stretch>
            <a:fillRect/>
          </a:stretch>
        </p:blipFill>
        <p:spPr bwMode="auto">
          <a:xfrm>
            <a:off x="10062984" y="7358434"/>
            <a:ext cx="575713" cy="20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20" descr="W:\★work\본사지원\20090519_우정사업부데모\표지\img\ci_webcash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19976" y="7319936"/>
            <a:ext cx="781325" cy="22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97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9550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493261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991015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73315" indent="-37331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00">
          <a:solidFill>
            <a:schemeClr val="tx1"/>
          </a:solidFill>
          <a:latin typeface="+mn-lt"/>
          <a:ea typeface="+mn-ea"/>
          <a:cs typeface="+mn-cs"/>
        </a:defRPr>
      </a:lvl1pPr>
      <a:lvl2pPr marL="808850" indent="-31282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1244384" indent="-24887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40410" indent="-24887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39891" indent="-24887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37645" indent="-248877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35399" indent="-248877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733152" indent="-248877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230906" indent="-248877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54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07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61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15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768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522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75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29" algn="l" defTabSz="995507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그레이바탕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88273"/>
            <a:ext cx="10690099" cy="2301152"/>
          </a:xfrm>
          <a:prstGeom prst="rect">
            <a:avLst/>
          </a:prstGeom>
          <a:noFill/>
        </p:spPr>
      </p:pic>
      <p:sp>
        <p:nvSpPr>
          <p:cNvPr id="171010" name="Line 2"/>
          <p:cNvSpPr>
            <a:spLocks noChangeShapeType="1"/>
          </p:cNvSpPr>
          <p:nvPr/>
        </p:nvSpPr>
        <p:spPr bwMode="auto">
          <a:xfrm>
            <a:off x="1" y="2192656"/>
            <a:ext cx="469309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99542" tIns="49771" rIns="99542" bIns="49771"/>
          <a:lstStyle/>
          <a:p>
            <a:endParaRPr lang="ko-KR" alt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07797" y="817217"/>
            <a:ext cx="137056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200" b="1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OOOO</a:t>
            </a:r>
            <a:r>
              <a:rPr lang="ko-KR" altLang="en-US" sz="1200" b="1" dirty="0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시스템 구축 </a:t>
            </a:r>
            <a:endParaRPr lang="ko-KR" altLang="en-US" sz="12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1" y="684221"/>
            <a:ext cx="469309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99542" tIns="49771" rIns="99542" bIns="49771"/>
          <a:lstStyle/>
          <a:p>
            <a:endParaRPr lang="ko-KR" alt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" y="4336314"/>
            <a:ext cx="469309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lIns="99542" tIns="49771" rIns="99542" bIns="49771"/>
          <a:lstStyle/>
          <a:p>
            <a:endParaRPr lang="ko-KR" altLang="en-US"/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371816" y="1240699"/>
            <a:ext cx="4609131" cy="4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분석 단계 산출물</a:t>
            </a:r>
            <a:endParaRPr lang="ko-KR" altLang="en-US" sz="22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371815" y="4532307"/>
            <a:ext cx="12311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ko-KR" sz="17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20XX. XX. XX</a:t>
            </a:r>
            <a:endParaRPr lang="en-US" altLang="ko-KR" sz="1700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101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768" y="3774590"/>
            <a:ext cx="10281" cy="10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pic>
        <p:nvPicPr>
          <p:cNvPr id="1710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0768" y="3774590"/>
            <a:ext cx="10281" cy="10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</p:pic>
      <p:graphicFrame>
        <p:nvGraphicFramePr>
          <p:cNvPr id="17101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9335"/>
              </p:ext>
            </p:extLst>
          </p:nvPr>
        </p:nvGraphicFramePr>
        <p:xfrm>
          <a:off x="294711" y="5493014"/>
          <a:ext cx="2565008" cy="1464315"/>
        </p:xfrm>
        <a:graphic>
          <a:graphicData uri="http://schemas.openxmlformats.org/drawingml/2006/table">
            <a:tbl>
              <a:tblPr/>
              <a:tblGrid>
                <a:gridCol w="1055474"/>
                <a:gridCol w="1509534"/>
              </a:tblGrid>
              <a:tr h="2928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관리본문서    </a:t>
                      </a:r>
                    </a:p>
                  </a:txBody>
                  <a:tcPr marL="77712" marR="50513" marT="39683" marB="51588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Controlled Copy</a:t>
                      </a:r>
                    </a:p>
                  </a:txBody>
                  <a:tcPr marL="77712" marR="50513" marT="39683" marB="51588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문서관리번호</a:t>
                      </a:r>
                    </a:p>
                  </a:txBody>
                  <a:tcPr marL="77712" marR="50513" marT="39683" marB="51588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7712" marR="50513" marT="39683" marB="51588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배포번호</a:t>
                      </a:r>
                    </a:p>
                  </a:txBody>
                  <a:tcPr marL="77712" marR="50513" marT="39683" marB="51588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</a:p>
                  </a:txBody>
                  <a:tcPr marL="77712" marR="50513" marT="39683" marB="51588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77712" marR="50513" marT="39683" marB="51588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7712" marR="50513" marT="39683" marB="51588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8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 밀 구 분</a:t>
                      </a:r>
                    </a:p>
                  </a:txBody>
                  <a:tcPr marL="77712" marR="50513" marT="39683" marB="51588"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7712" marR="50513" marT="39683" marB="51588" anchor="ctr" horzOverflow="overflow">
                    <a:lnL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71816" y="2747383"/>
            <a:ext cx="4609131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ts val="653"/>
              </a:spcBef>
              <a:spcAft>
                <a:spcPts val="327"/>
              </a:spcAft>
            </a:pPr>
            <a:r>
              <a:rPr lang="ko-KR" altLang="en-US" sz="3500" b="1" dirty="0" smtClean="0">
                <a:latin typeface="HY헤드라인M" pitchFamily="18" charset="-127"/>
                <a:ea typeface="HY헤드라인M" pitchFamily="18" charset="-127"/>
              </a:rPr>
              <a:t>메뉴구조도</a:t>
            </a:r>
            <a:r>
              <a:rPr lang="en-US" altLang="ko-KR" sz="3500" b="1" dirty="0" smtClean="0">
                <a:latin typeface="HY헤드라인M" pitchFamily="18" charset="-127"/>
                <a:ea typeface="HY헤드라인M" pitchFamily="18" charset="-127"/>
              </a:rPr>
              <a:t>(IA)</a:t>
            </a:r>
            <a:endParaRPr lang="ko-KR" altLang="en-US" sz="3500" b="1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9026346" y="4737030"/>
            <a:ext cx="568032" cy="194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10800" rIns="72000" bIns="10800">
            <a:spAutoFit/>
          </a:bodyPr>
          <a:lstStyle/>
          <a:p>
            <a:pPr eaLnBrk="0" fontAlgn="ctr" latinLnBrk="0" hangingPunct="0">
              <a:lnSpc>
                <a:spcPct val="125000"/>
              </a:lnSpc>
              <a:buClr>
                <a:srgbClr val="000084"/>
              </a:buClr>
              <a:buFont typeface="Wingdings" pitchFamily="2" charset="2"/>
              <a:buNone/>
            </a:pPr>
            <a:r>
              <a:rPr lang="ko-KR" altLang="en-US" sz="900" dirty="0">
                <a:latin typeface="HY헤드라인M" pitchFamily="18" charset="-127"/>
                <a:ea typeface="HY헤드라인M" pitchFamily="18" charset="-127"/>
              </a:rPr>
              <a:t>버전 </a:t>
            </a:r>
            <a:r>
              <a:rPr lang="en-US" altLang="ko-KR" sz="900" dirty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sz="900" dirty="0" smtClean="0">
                <a:latin typeface="HY헤드라인M" pitchFamily="18" charset="-127"/>
                <a:ea typeface="HY헤드라인M" pitchFamily="18" charset="-127"/>
              </a:rPr>
              <a:t>1.0</a:t>
            </a:r>
            <a:endParaRPr lang="en-US" altLang="ko-KR" sz="9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공과금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51334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공과금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257808" y="1750541"/>
            <a:ext cx="106269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지로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1427407" y="1750541"/>
            <a:ext cx="106269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세금</a:t>
            </a:r>
            <a:endParaRPr kumimoji="0" lang="en-US" altLang="ko-KR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2529060" y="1750541"/>
            <a:ext cx="106269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국고</a:t>
            </a:r>
            <a:endParaRPr kumimoji="0" lang="en-US" altLang="ko-KR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3" name="직사각형 20"/>
          <p:cNvSpPr>
            <a:spLocks noChangeArrowheads="1"/>
          </p:cNvSpPr>
          <p:nvPr/>
        </p:nvSpPr>
        <p:spPr bwMode="auto">
          <a:xfrm>
            <a:off x="3661813" y="1750541"/>
            <a:ext cx="106269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범칙</a:t>
            </a:r>
            <a:r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벌과금</a:t>
            </a:r>
            <a:endParaRPr kumimoji="0" lang="en-US" altLang="ko-KR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3661813" y="2125191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경찰청범칙금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5" name="직사각형 354"/>
          <p:cNvSpPr/>
          <p:nvPr/>
        </p:nvSpPr>
        <p:spPr>
          <a:xfrm>
            <a:off x="3661813" y="2991966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검찰청벌과금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56" name="꺾인 연결선 355"/>
          <p:cNvCxnSpPr>
            <a:stCxn id="349" idx="2"/>
            <a:endCxn id="357" idx="0"/>
          </p:cNvCxnSpPr>
          <p:nvPr/>
        </p:nvCxnSpPr>
        <p:spPr bwMode="auto">
          <a:xfrm rot="16200000" flipH="1">
            <a:off x="5717371" y="1062447"/>
            <a:ext cx="273050" cy="110948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직사각형 25"/>
          <p:cNvSpPr>
            <a:spLocks noChangeArrowheads="1"/>
          </p:cNvSpPr>
          <p:nvPr/>
        </p:nvSpPr>
        <p:spPr bwMode="auto">
          <a:xfrm>
            <a:off x="5877294" y="1753716"/>
            <a:ext cx="106269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생활요금</a:t>
            </a:r>
            <a:endParaRPr kumimoji="0" lang="en-US" altLang="ko-KR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2909217" y="-639396"/>
            <a:ext cx="269875" cy="45099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직사각형 358"/>
          <p:cNvSpPr/>
          <p:nvPr/>
        </p:nvSpPr>
        <p:spPr>
          <a:xfrm>
            <a:off x="1427407" y="2125191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지방세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0" name="꺾인 연결선 359"/>
          <p:cNvCxnSpPr>
            <a:stCxn id="349" idx="2"/>
            <a:endCxn id="353" idx="0"/>
          </p:cNvCxnSpPr>
          <p:nvPr/>
        </p:nvCxnSpPr>
        <p:spPr bwMode="auto">
          <a:xfrm rot="5400000">
            <a:off x="4611220" y="1062607"/>
            <a:ext cx="269875" cy="110599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5400000">
            <a:off x="4044843" y="496230"/>
            <a:ext cx="269875" cy="22387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3494016" y="-54597"/>
            <a:ext cx="269875" cy="33404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3" name="직사각형 66"/>
          <p:cNvSpPr>
            <a:spLocks noChangeArrowheads="1"/>
          </p:cNvSpPr>
          <p:nvPr/>
        </p:nvSpPr>
        <p:spPr bwMode="auto">
          <a:xfrm>
            <a:off x="6980726" y="1763241"/>
            <a:ext cx="106269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아파트관리비</a:t>
            </a:r>
            <a:endParaRPr kumimoji="0" lang="en-US" altLang="ko-KR" sz="9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4" name="꺾인 연결선 363"/>
          <p:cNvCxnSpPr>
            <a:stCxn id="349" idx="2"/>
            <a:endCxn id="363" idx="0"/>
          </p:cNvCxnSpPr>
          <p:nvPr/>
        </p:nvCxnSpPr>
        <p:spPr bwMode="auto">
          <a:xfrm rot="16200000" flipH="1">
            <a:off x="6264325" y="515493"/>
            <a:ext cx="282575" cy="221291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직사각형 25"/>
          <p:cNvSpPr>
            <a:spLocks noChangeArrowheads="1"/>
          </p:cNvSpPr>
          <p:nvPr/>
        </p:nvSpPr>
        <p:spPr bwMode="auto">
          <a:xfrm>
            <a:off x="4775196" y="1754318"/>
            <a:ext cx="1062694" cy="277813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연금</a:t>
            </a:r>
            <a:r>
              <a:rPr lang="en-US" altLang="ko-KR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보험금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7" name="직사각형 366"/>
          <p:cNvSpPr/>
          <p:nvPr/>
        </p:nvSpPr>
        <p:spPr>
          <a:xfrm>
            <a:off x="6980726" y="2123653"/>
            <a:ext cx="1062692" cy="252413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관리사무소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8" name="직사각형 367"/>
          <p:cNvSpPr/>
          <p:nvPr/>
        </p:nvSpPr>
        <p:spPr>
          <a:xfrm>
            <a:off x="6980726" y="2439566"/>
            <a:ext cx="1062692" cy="252412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아파트거주자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9" name="직사각형 25"/>
          <p:cNvSpPr>
            <a:spLocks noChangeArrowheads="1"/>
          </p:cNvSpPr>
          <p:nvPr/>
        </p:nvSpPr>
        <p:spPr bwMode="auto">
          <a:xfrm>
            <a:off x="8089082" y="1764828"/>
            <a:ext cx="1062694" cy="277813"/>
          </a:xfrm>
          <a:prstGeom prst="rect">
            <a:avLst/>
          </a:prstGeom>
          <a:solidFill>
            <a:srgbClr val="FFFF0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996950"/>
            <a:r>
              <a:rPr lang="ko-KR" altLang="en-US" sz="900" b="1" dirty="0" smtClean="0">
                <a:latin typeface="굴림" pitchFamily="50" charset="-127"/>
                <a:ea typeface="굴림" pitchFamily="50" charset="-127"/>
              </a:rPr>
              <a:t>법원</a:t>
            </a:r>
            <a:endParaRPr lang="en-US" altLang="ko-KR" sz="9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1427407" y="3141191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세외수입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2529060" y="2133128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국세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전파사용료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2529060" y="3851845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국고금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73" name="꺾인 연결선 372"/>
          <p:cNvCxnSpPr>
            <a:stCxn id="349" idx="2"/>
            <a:endCxn id="366" idx="0"/>
          </p:cNvCxnSpPr>
          <p:nvPr/>
        </p:nvCxnSpPr>
        <p:spPr bwMode="auto">
          <a:xfrm rot="16200000" flipH="1">
            <a:off x="5166022" y="1613797"/>
            <a:ext cx="273652" cy="73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4" name="꺾인 연결선 373"/>
          <p:cNvCxnSpPr>
            <a:stCxn id="349" idx="2"/>
            <a:endCxn id="369" idx="0"/>
          </p:cNvCxnSpPr>
          <p:nvPr/>
        </p:nvCxnSpPr>
        <p:spPr bwMode="auto">
          <a:xfrm rot="16200000" flipH="1">
            <a:off x="6817710" y="-37891"/>
            <a:ext cx="284162" cy="332127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257808" y="2133128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지로납부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257808" y="2477616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예약납부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257808" y="2780828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납부내역조회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257808" y="3112616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자동이체신청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79" name="표 378"/>
          <p:cNvGraphicFramePr>
            <a:graphicFrameLocks noGrp="1"/>
          </p:cNvGraphicFramePr>
          <p:nvPr/>
        </p:nvGraphicFramePr>
        <p:xfrm>
          <a:off x="233338" y="3417416"/>
          <a:ext cx="1382584" cy="524628"/>
        </p:xfrm>
        <a:graphic>
          <a:graphicData uri="http://schemas.openxmlformats.org/drawingml/2006/table">
            <a:tbl>
              <a:tblPr/>
              <a:tblGrid>
                <a:gridCol w="1382584"/>
              </a:tblGrid>
              <a:tr h="1440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0" name="직사각형 379"/>
          <p:cNvSpPr/>
          <p:nvPr/>
        </p:nvSpPr>
        <p:spPr>
          <a:xfrm>
            <a:off x="1427407" y="3794418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환경개선부담금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81" name="표 380"/>
          <p:cNvGraphicFramePr>
            <a:graphicFrameLocks noGrp="1"/>
          </p:cNvGraphicFramePr>
          <p:nvPr/>
        </p:nvGraphicFramePr>
        <p:xfrm>
          <a:off x="1423869" y="4056356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표 381"/>
          <p:cNvGraphicFramePr>
            <a:graphicFrameLocks noGrp="1"/>
          </p:cNvGraphicFramePr>
          <p:nvPr/>
        </p:nvGraphicFramePr>
        <p:xfrm>
          <a:off x="1423869" y="3409478"/>
          <a:ext cx="1108944" cy="373752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3" name="표 382"/>
          <p:cNvGraphicFramePr>
            <a:graphicFrameLocks noGrp="1"/>
          </p:cNvGraphicFramePr>
          <p:nvPr/>
        </p:nvGraphicFramePr>
        <p:xfrm>
          <a:off x="1423869" y="2412528"/>
          <a:ext cx="1108944" cy="747504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대량납부내역조회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4" name="직사각형 383"/>
          <p:cNvSpPr/>
          <p:nvPr/>
        </p:nvSpPr>
        <p:spPr>
          <a:xfrm>
            <a:off x="2529060" y="4683695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항만수수료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5" name="직사각형 384"/>
          <p:cNvSpPr/>
          <p:nvPr/>
        </p:nvSpPr>
        <p:spPr>
          <a:xfrm>
            <a:off x="2529060" y="5537770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특허수수료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86" name="표 385"/>
          <p:cNvGraphicFramePr>
            <a:graphicFrameLocks noGrp="1"/>
          </p:cNvGraphicFramePr>
          <p:nvPr/>
        </p:nvGraphicFramePr>
        <p:xfrm>
          <a:off x="2525522" y="2437928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표 386"/>
          <p:cNvGraphicFramePr>
            <a:graphicFrameLocks noGrp="1"/>
          </p:cNvGraphicFramePr>
          <p:nvPr/>
        </p:nvGraphicFramePr>
        <p:xfrm>
          <a:off x="2525522" y="4140770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표 387"/>
          <p:cNvGraphicFramePr>
            <a:graphicFrameLocks noGrp="1"/>
          </p:cNvGraphicFramePr>
          <p:nvPr/>
        </p:nvGraphicFramePr>
        <p:xfrm>
          <a:off x="2525522" y="4974207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표 388"/>
          <p:cNvGraphicFramePr>
            <a:graphicFrameLocks noGrp="1"/>
          </p:cNvGraphicFramePr>
          <p:nvPr/>
        </p:nvGraphicFramePr>
        <p:xfrm>
          <a:off x="2525522" y="5817170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" name="표 389"/>
          <p:cNvGraphicFramePr>
            <a:graphicFrameLocks noGrp="1"/>
          </p:cNvGraphicFramePr>
          <p:nvPr/>
        </p:nvGraphicFramePr>
        <p:xfrm>
          <a:off x="3675738" y="3290416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1" name="표 390"/>
          <p:cNvGraphicFramePr>
            <a:graphicFrameLocks noGrp="1"/>
          </p:cNvGraphicFramePr>
          <p:nvPr/>
        </p:nvGraphicFramePr>
        <p:xfrm>
          <a:off x="3658275" y="2422053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3" name="표 392"/>
          <p:cNvGraphicFramePr>
            <a:graphicFrameLocks noGrp="1"/>
          </p:cNvGraphicFramePr>
          <p:nvPr/>
        </p:nvGraphicFramePr>
        <p:xfrm>
          <a:off x="6948318" y="2712616"/>
          <a:ext cx="1382584" cy="524628"/>
        </p:xfrm>
        <a:graphic>
          <a:graphicData uri="http://schemas.openxmlformats.org/drawingml/2006/table">
            <a:tbl>
              <a:tblPr/>
              <a:tblGrid>
                <a:gridCol w="1382584"/>
              </a:tblGrid>
              <a:tr h="1440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94" name="꺾인 연결선 393"/>
          <p:cNvCxnSpPr>
            <a:stCxn id="349" idx="2"/>
            <a:endCxn id="411" idx="0"/>
          </p:cNvCxnSpPr>
          <p:nvPr/>
        </p:nvCxnSpPr>
        <p:spPr bwMode="auto">
          <a:xfrm rot="16200000" flipH="1">
            <a:off x="7373113" y="-593294"/>
            <a:ext cx="282947" cy="443086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5" name="직사각형 394"/>
          <p:cNvSpPr/>
          <p:nvPr/>
        </p:nvSpPr>
        <p:spPr>
          <a:xfrm>
            <a:off x="5877294" y="2133128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전기요금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5877294" y="2988791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KT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통신요금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97" name="표 396"/>
          <p:cNvGraphicFramePr>
            <a:graphicFrameLocks noGrp="1"/>
          </p:cNvGraphicFramePr>
          <p:nvPr/>
        </p:nvGraphicFramePr>
        <p:xfrm>
          <a:off x="5873756" y="3287241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표 397"/>
          <p:cNvGraphicFramePr>
            <a:graphicFrameLocks noGrp="1"/>
          </p:cNvGraphicFramePr>
          <p:nvPr/>
        </p:nvGraphicFramePr>
        <p:xfrm>
          <a:off x="5873756" y="2429991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9" name="직사각형 398"/>
          <p:cNvSpPr/>
          <p:nvPr/>
        </p:nvSpPr>
        <p:spPr>
          <a:xfrm>
            <a:off x="5877294" y="3844453"/>
            <a:ext cx="106269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상하수도요금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00" name="표 399"/>
          <p:cNvGraphicFramePr>
            <a:graphicFrameLocks noGrp="1"/>
          </p:cNvGraphicFramePr>
          <p:nvPr/>
        </p:nvGraphicFramePr>
        <p:xfrm>
          <a:off x="5873756" y="4142903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1" name="직사각형 400"/>
          <p:cNvSpPr/>
          <p:nvPr/>
        </p:nvSpPr>
        <p:spPr>
          <a:xfrm>
            <a:off x="4772021" y="2122618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국민연금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반납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02" name="표 401"/>
          <p:cNvGraphicFramePr>
            <a:graphicFrameLocks noGrp="1"/>
          </p:cNvGraphicFramePr>
          <p:nvPr/>
        </p:nvGraphicFramePr>
        <p:xfrm>
          <a:off x="4768483" y="2419481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3" name="직사각형 402"/>
          <p:cNvSpPr/>
          <p:nvPr/>
        </p:nvSpPr>
        <p:spPr>
          <a:xfrm>
            <a:off x="4788284" y="4080303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고용보험료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분기납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4" name="직사각형 403"/>
          <p:cNvSpPr/>
          <p:nvPr/>
        </p:nvSpPr>
        <p:spPr>
          <a:xfrm>
            <a:off x="4788284" y="5007403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산재보험료</a:t>
            </a:r>
            <a:endParaRPr kumimoji="1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분기납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05" name="표 404"/>
          <p:cNvGraphicFramePr>
            <a:graphicFrameLocks noGrp="1"/>
          </p:cNvGraphicFramePr>
          <p:nvPr/>
        </p:nvGraphicFramePr>
        <p:xfrm>
          <a:off x="4802209" y="5307441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6" name="표 405"/>
          <p:cNvGraphicFramePr>
            <a:graphicFrameLocks noGrp="1"/>
          </p:cNvGraphicFramePr>
          <p:nvPr/>
        </p:nvGraphicFramePr>
        <p:xfrm>
          <a:off x="4784746" y="4377166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표 407"/>
          <p:cNvGraphicFramePr>
            <a:graphicFrameLocks noGrp="1"/>
          </p:cNvGraphicFramePr>
          <p:nvPr/>
        </p:nvGraphicFramePr>
        <p:xfrm>
          <a:off x="4774833" y="3296163"/>
          <a:ext cx="1108944" cy="747504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지역가입자납부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사업장납부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기타징수금납부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9" name="직사각형 408"/>
          <p:cNvSpPr/>
          <p:nvPr/>
        </p:nvSpPr>
        <p:spPr>
          <a:xfrm>
            <a:off x="2529060" y="2987749"/>
            <a:ext cx="1062692" cy="252412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관세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10" name="표 409"/>
          <p:cNvGraphicFramePr>
            <a:graphicFrameLocks noGrp="1"/>
          </p:cNvGraphicFramePr>
          <p:nvPr/>
        </p:nvGraphicFramePr>
        <p:xfrm>
          <a:off x="2525522" y="3294136"/>
          <a:ext cx="1108944" cy="560628"/>
        </p:xfrm>
        <a:graphic>
          <a:graphicData uri="http://schemas.openxmlformats.org/drawingml/2006/table">
            <a:tbl>
              <a:tblPr/>
              <a:tblGrid>
                <a:gridCol w="1108944"/>
              </a:tblGrid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200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1" name="직사각형 66"/>
          <p:cNvSpPr>
            <a:spLocks noChangeArrowheads="1"/>
          </p:cNvSpPr>
          <p:nvPr/>
        </p:nvSpPr>
        <p:spPr bwMode="auto">
          <a:xfrm>
            <a:off x="9198672" y="1763613"/>
            <a:ext cx="1062694" cy="277813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예약납부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조회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취소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8129154" y="2411685"/>
          <a:ext cx="1033176" cy="560628"/>
        </p:xfrm>
        <a:graphic>
          <a:graphicData uri="http://schemas.openxmlformats.org/drawingml/2006/table">
            <a:tbl>
              <a:tblPr/>
              <a:tblGrid>
                <a:gridCol w="1033176"/>
              </a:tblGrid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8098989" y="2123653"/>
            <a:ext cx="1062692" cy="252413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법원송달료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297874" y="755501"/>
            <a:ext cx="872568" cy="21602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기업뱅킹</a:t>
            </a:r>
            <a:r>
              <a:rPr lang="en-US" altLang="ko-KR" sz="800" b="1" dirty="0" smtClean="0"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신규</a:t>
            </a: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772021" y="2987262"/>
            <a:ext cx="106269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통합징수보험료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뱅킹관리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0210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뱅킹관리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2947591" y="1750397"/>
            <a:ext cx="1232248" cy="27810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사용자관리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4259515" y="1750397"/>
            <a:ext cx="1232248" cy="27810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결재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승인관리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5579422" y="1750397"/>
            <a:ext cx="1232248" cy="27810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뱅킹설정관리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4090949" y="953432"/>
            <a:ext cx="269731" cy="13241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직사각형 358"/>
          <p:cNvSpPr/>
          <p:nvPr/>
        </p:nvSpPr>
        <p:spPr>
          <a:xfrm>
            <a:off x="4259515" y="2125061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결재진행내역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16200000" flipH="1">
            <a:off x="5406864" y="961714"/>
            <a:ext cx="269731" cy="13076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4746911" y="1609394"/>
            <a:ext cx="269731" cy="1227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직사각형 370"/>
          <p:cNvSpPr/>
          <p:nvPr/>
        </p:nvSpPr>
        <p:spPr>
          <a:xfrm>
            <a:off x="5579422" y="2132998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출금계좌관리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2" name="직사각형 371"/>
          <p:cNvSpPr/>
          <p:nvPr/>
        </p:nvSpPr>
        <p:spPr>
          <a:xfrm>
            <a:off x="5579422" y="3045283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입금계좌관리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5" name="직사각형 374"/>
          <p:cNvSpPr/>
          <p:nvPr/>
        </p:nvSpPr>
        <p:spPr>
          <a:xfrm>
            <a:off x="2947591" y="2132998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사용자권한설정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2947591" y="3024695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결제단계설정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86" name="표 385"/>
          <p:cNvGraphicFramePr>
            <a:graphicFrameLocks noGrp="1"/>
          </p:cNvGraphicFramePr>
          <p:nvPr/>
        </p:nvGraphicFramePr>
        <p:xfrm>
          <a:off x="5572194" y="2448262"/>
          <a:ext cx="1285880" cy="552060"/>
        </p:xfrm>
        <a:graphic>
          <a:graphicData uri="http://schemas.openxmlformats.org/drawingml/2006/table">
            <a:tbl>
              <a:tblPr/>
              <a:tblGrid>
                <a:gridCol w="1285880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계좌별칭관리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4259515" y="2447304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결재요청내역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59515" y="2752104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결재완료내역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579422" y="3779837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보안계좌등록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79422" y="4076824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자주쓰는입금계좌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579422" y="4362509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예금계좌해약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요구불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79422" y="4656099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이체한도감액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579422" y="4961862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이용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PC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사전 등록서비스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79422" y="5652045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인터넷뱅킹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일시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정지해제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79422" y="5960514"/>
            <a:ext cx="1232248" cy="251086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입출금통지서비스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5572194" y="6271829"/>
          <a:ext cx="1285880" cy="560628"/>
        </p:xfrm>
        <a:graphic>
          <a:graphicData uri="http://schemas.openxmlformats.org/drawingml/2006/table">
            <a:tbl>
              <a:tblPr/>
              <a:tblGrid>
                <a:gridCol w="1285880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서비스안내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서비스신청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052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서비스조회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572194" y="3359861"/>
          <a:ext cx="1285880" cy="373752"/>
        </p:xfrm>
        <a:graphic>
          <a:graphicData uri="http://schemas.openxmlformats.org/drawingml/2006/table">
            <a:tbl>
              <a:tblPr/>
              <a:tblGrid>
                <a:gridCol w="1285880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지정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입금계좌등록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지정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입금계좌조회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572194" y="5237188"/>
          <a:ext cx="1285880" cy="373752"/>
        </p:xfrm>
        <a:graphic>
          <a:graphicData uri="http://schemas.openxmlformats.org/drawingml/2006/table">
            <a:tbl>
              <a:tblPr/>
              <a:tblGrid>
                <a:gridCol w="1285880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신청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2926576" y="2448262"/>
          <a:ext cx="1285880" cy="552060"/>
        </p:xfrm>
        <a:graphic>
          <a:graphicData uri="http://schemas.openxmlformats.org/drawingml/2006/table">
            <a:tbl>
              <a:tblPr/>
              <a:tblGrid>
                <a:gridCol w="1285880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계좌별칭관리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경조금배달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422353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경조금배달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751919" y="1750541"/>
            <a:ext cx="122402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경조금배달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2037586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경조금다량배달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3327525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경조금배달예약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3151112" y="-306514"/>
            <a:ext cx="269875" cy="38442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5400000">
            <a:off x="4435992" y="984212"/>
            <a:ext cx="275721" cy="126862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3791022" y="339242"/>
            <a:ext cx="275721" cy="255856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2025729" y="2138974"/>
            <a:ext cx="122402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다량배달등록</a:t>
            </a:r>
          </a:p>
        </p:txBody>
      </p:sp>
      <p:sp>
        <p:nvSpPr>
          <p:cNvPr id="376" name="직사각형 375"/>
          <p:cNvSpPr/>
          <p:nvPr/>
        </p:nvSpPr>
        <p:spPr>
          <a:xfrm>
            <a:off x="2025729" y="2451932"/>
            <a:ext cx="122402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다량배달결과조회</a:t>
            </a:r>
          </a:p>
        </p:txBody>
      </p:sp>
      <p:sp>
        <p:nvSpPr>
          <p:cNvPr id="45" name="직사각형 17"/>
          <p:cNvSpPr>
            <a:spLocks noChangeArrowheads="1"/>
          </p:cNvSpPr>
          <p:nvPr/>
        </p:nvSpPr>
        <p:spPr bwMode="auto">
          <a:xfrm>
            <a:off x="4608178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온라인환송금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17"/>
          <p:cNvSpPr>
            <a:spLocks noChangeArrowheads="1"/>
          </p:cNvSpPr>
          <p:nvPr/>
        </p:nvSpPr>
        <p:spPr bwMode="auto">
          <a:xfrm>
            <a:off x="5900062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defTabSz="996950" latinLnBrk="0"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송금</a:t>
            </a:r>
            <a:r>
              <a:rPr lang="en-US" altLang="ko-KR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·</a:t>
            </a: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배달조회</a:t>
            </a:r>
          </a:p>
        </p:txBody>
      </p:sp>
      <p:sp>
        <p:nvSpPr>
          <p:cNvPr id="69" name="직사각형 17"/>
          <p:cNvSpPr>
            <a:spLocks noChangeArrowheads="1"/>
          </p:cNvSpPr>
          <p:nvPr/>
        </p:nvSpPr>
        <p:spPr bwMode="auto">
          <a:xfrm>
            <a:off x="7182008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defTabSz="996950" latinLnBrk="0"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송금</a:t>
            </a:r>
            <a:r>
              <a:rPr lang="en-US" altLang="ko-KR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·</a:t>
            </a: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배달결과조회</a:t>
            </a:r>
          </a:p>
        </p:txBody>
      </p:sp>
      <p:sp>
        <p:nvSpPr>
          <p:cNvPr id="91" name="직사각형 17"/>
          <p:cNvSpPr>
            <a:spLocks noChangeArrowheads="1"/>
          </p:cNvSpPr>
          <p:nvPr/>
        </p:nvSpPr>
        <p:spPr bwMode="auto">
          <a:xfrm>
            <a:off x="8463382" y="1756387"/>
            <a:ext cx="1224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defTabSz="996950" latinLnBrk="0"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자주쓰는주소관리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20113" y="2138974"/>
            <a:ext cx="122402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예약등록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320113" y="2451932"/>
            <a:ext cx="122402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예약조회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320113" y="2766892"/>
            <a:ext cx="122402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예약접수번호조회</a:t>
            </a:r>
          </a:p>
        </p:txBody>
      </p:sp>
      <p:cxnSp>
        <p:nvCxnSpPr>
          <p:cNvPr id="100" name="꺾인 연결선 99"/>
          <p:cNvCxnSpPr>
            <a:stCxn id="349" idx="2"/>
            <a:endCxn id="45" idx="0"/>
          </p:cNvCxnSpPr>
          <p:nvPr/>
        </p:nvCxnSpPr>
        <p:spPr bwMode="auto">
          <a:xfrm rot="16200000" flipH="1">
            <a:off x="5076318" y="1612514"/>
            <a:ext cx="275721" cy="120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꺾인 연결선 100"/>
          <p:cNvCxnSpPr>
            <a:stCxn id="349" idx="2"/>
            <a:endCxn id="57" idx="0"/>
          </p:cNvCxnSpPr>
          <p:nvPr/>
        </p:nvCxnSpPr>
        <p:spPr bwMode="auto">
          <a:xfrm rot="16200000" flipH="1">
            <a:off x="5722260" y="966572"/>
            <a:ext cx="275721" cy="13039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꺾인 연결선 101"/>
          <p:cNvCxnSpPr>
            <a:stCxn id="349" idx="2"/>
            <a:endCxn id="69" idx="0"/>
          </p:cNvCxnSpPr>
          <p:nvPr/>
        </p:nvCxnSpPr>
        <p:spPr bwMode="auto">
          <a:xfrm rot="16200000" flipH="1">
            <a:off x="6363233" y="325599"/>
            <a:ext cx="275721" cy="25858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꺾인 연결선 105"/>
          <p:cNvCxnSpPr>
            <a:stCxn id="349" idx="2"/>
            <a:endCxn id="91" idx="0"/>
          </p:cNvCxnSpPr>
          <p:nvPr/>
        </p:nvCxnSpPr>
        <p:spPr bwMode="auto">
          <a:xfrm rot="16200000" flipH="1">
            <a:off x="7003920" y="-315088"/>
            <a:ext cx="275721" cy="38672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에스크로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0210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에스크로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1227418" y="1750541"/>
            <a:ext cx="1253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서비스안내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3845595" y="1750541"/>
            <a:ext cx="125302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My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에스크로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5158314" y="1750541"/>
            <a:ext cx="125302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구매관리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3235985" y="98612"/>
            <a:ext cx="269875" cy="303398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16200000" flipH="1">
            <a:off x="5201432" y="1167147"/>
            <a:ext cx="269875" cy="89691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4545073" y="1407700"/>
            <a:ext cx="269875" cy="4158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3833738" y="2133128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고객정보조회</a:t>
            </a:r>
          </a:p>
        </p:txBody>
      </p:sp>
      <p:sp>
        <p:nvSpPr>
          <p:cNvPr id="376" name="직사각형 375"/>
          <p:cNvSpPr/>
          <p:nvPr/>
        </p:nvSpPr>
        <p:spPr>
          <a:xfrm>
            <a:off x="3833738" y="2477616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에스크로거래현황</a:t>
            </a:r>
          </a:p>
        </p:txBody>
      </p:sp>
      <p:sp>
        <p:nvSpPr>
          <p:cNvPr id="45" name="직사각형 17"/>
          <p:cNvSpPr>
            <a:spLocks noChangeArrowheads="1"/>
          </p:cNvSpPr>
          <p:nvPr/>
        </p:nvSpPr>
        <p:spPr bwMode="auto">
          <a:xfrm>
            <a:off x="6486819" y="1750541"/>
            <a:ext cx="125302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판매관리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17"/>
          <p:cNvSpPr>
            <a:spLocks noChangeArrowheads="1"/>
          </p:cNvSpPr>
          <p:nvPr/>
        </p:nvSpPr>
        <p:spPr bwMode="auto">
          <a:xfrm>
            <a:off x="7815198" y="1750541"/>
            <a:ext cx="125302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vl="0" algn="ctr" defTabSz="996950" latinLnBrk="0"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고객센터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150902" y="2133128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에스크로이체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150902" y="2477616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이체내역조회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구매결정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환불요청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833738" y="2795419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쇼핑몰정보관리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481228" y="2133128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판매내역조회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거래확인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환불승인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481228" y="2477616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입금내역조회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7822805" y="2133128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FAQ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22805" y="2477616"/>
            <a:ext cx="125302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에스크로이용약관</a:t>
            </a:r>
            <a:endParaRPr lang="ko-KR" altLang="en-US" sz="9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2" name="꺾인 연결선 61"/>
          <p:cNvCxnSpPr>
            <a:stCxn id="349" idx="2"/>
            <a:endCxn id="45" idx="0"/>
          </p:cNvCxnSpPr>
          <p:nvPr/>
        </p:nvCxnSpPr>
        <p:spPr bwMode="auto">
          <a:xfrm rot="16200000" flipH="1">
            <a:off x="5865684" y="502894"/>
            <a:ext cx="269875" cy="222541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꺾인 연결선 69"/>
          <p:cNvCxnSpPr>
            <a:stCxn id="349" idx="2"/>
            <a:endCxn id="57" idx="0"/>
          </p:cNvCxnSpPr>
          <p:nvPr/>
        </p:nvCxnSpPr>
        <p:spPr bwMode="auto">
          <a:xfrm rot="16200000" flipH="1">
            <a:off x="6529874" y="-161295"/>
            <a:ext cx="269875" cy="355379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직사각형 8"/>
          <p:cNvSpPr>
            <a:spLocks noChangeArrowheads="1"/>
          </p:cNvSpPr>
          <p:nvPr/>
        </p:nvSpPr>
        <p:spPr bwMode="auto">
          <a:xfrm>
            <a:off x="2537594" y="1750541"/>
            <a:ext cx="125302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에스크로회원가입</a:t>
            </a:r>
          </a:p>
        </p:txBody>
      </p:sp>
      <p:cxnSp>
        <p:nvCxnSpPr>
          <p:cNvPr id="29" name="꺾인 연결선 28"/>
          <p:cNvCxnSpPr>
            <a:stCxn id="349" idx="2"/>
            <a:endCxn id="28" idx="0"/>
          </p:cNvCxnSpPr>
          <p:nvPr/>
        </p:nvCxnSpPr>
        <p:spPr bwMode="auto">
          <a:xfrm rot="5400000">
            <a:off x="3891073" y="753700"/>
            <a:ext cx="269875" cy="172380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가맹금예치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0210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가맹금예치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3492640" y="1750541"/>
            <a:ext cx="137668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가맹본부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4934663" y="1750541"/>
            <a:ext cx="137668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가맹점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4399511" y="1262138"/>
            <a:ext cx="269875" cy="7069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16200000" flipH="1">
            <a:off x="5120522" y="1248057"/>
            <a:ext cx="269875" cy="7350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4922806" y="2133128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가맹금예치신청</a:t>
            </a:r>
          </a:p>
        </p:txBody>
      </p:sp>
      <p:sp>
        <p:nvSpPr>
          <p:cNvPr id="376" name="직사각형 375"/>
          <p:cNvSpPr/>
          <p:nvPr/>
        </p:nvSpPr>
        <p:spPr>
          <a:xfrm>
            <a:off x="4922806" y="2477616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가맹예치금관리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922806" y="2795419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예치정보조회및출력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497142" y="2133128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가맹예치금관리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497142" y="2477616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예치정보조회및출력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497142" y="2795419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가맹본부정보변경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922806" y="3134845"/>
            <a:ext cx="13766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가맹점정보변경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고객센터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예금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(As-Is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3958084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고객센터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3257674" y="1750541"/>
            <a:ext cx="115148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이용안내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5640234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새소식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이벤트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864742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자주하는 질문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4153720" y="1160363"/>
            <a:ext cx="269875" cy="91048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5400000">
            <a:off x="2957253" y="-36104"/>
            <a:ext cx="269875" cy="330341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16200000" flipH="1">
            <a:off x="5344999" y="879564"/>
            <a:ext cx="269875" cy="14720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3258320" y="2133128"/>
            <a:ext cx="1151484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방문기업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258320" y="2440201"/>
            <a:ext cx="1151484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기업뱅킹이용안내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직사각형 17"/>
          <p:cNvSpPr>
            <a:spLocks noChangeArrowheads="1"/>
          </p:cNvSpPr>
          <p:nvPr/>
        </p:nvSpPr>
        <p:spPr bwMode="auto">
          <a:xfrm>
            <a:off x="6811365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증명서발급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12011" y="2133128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12011" y="2431143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보험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2011" y="2741842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연도별 금융소득 종합과세자료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직사각형 17"/>
          <p:cNvSpPr>
            <a:spLocks noChangeArrowheads="1"/>
          </p:cNvSpPr>
          <p:nvPr/>
        </p:nvSpPr>
        <p:spPr bwMode="auto">
          <a:xfrm>
            <a:off x="8010202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사고신고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010848" y="2133128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환증서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10848" y="2431143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자기앞수표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010848" y="2741842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현금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체크카드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10848" y="3346829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통장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인감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10848" y="3632514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보안카드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/OTP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발생기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010848" y="3915594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무통장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무카드거래실행번호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010848" y="4221357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e-</a:t>
            </a:r>
            <a:r>
              <a:rPr lang="en-US" altLang="ko-KR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Postbank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예금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010848" y="4513408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IC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칩</a:t>
            </a:r>
          </a:p>
        </p:txBody>
      </p:sp>
      <p:sp>
        <p:nvSpPr>
          <p:cNvPr id="91" name="직사각형 17"/>
          <p:cNvSpPr>
            <a:spLocks noChangeArrowheads="1"/>
          </p:cNvSpPr>
          <p:nvPr/>
        </p:nvSpPr>
        <p:spPr bwMode="auto">
          <a:xfrm>
            <a:off x="2054724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인증센터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55370" y="2133128"/>
            <a:ext cx="1151482" cy="25082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공인인증서발급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재발급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055370" y="2431143"/>
            <a:ext cx="1151482" cy="25082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타행인증서등록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055370" y="2741842"/>
            <a:ext cx="1151482" cy="25082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공인인증서갱신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055370" y="3038829"/>
            <a:ext cx="1151482" cy="25082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공인인증서폐지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055370" y="3324514"/>
            <a:ext cx="1151482" cy="250825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공인인증서관리</a:t>
            </a:r>
          </a:p>
        </p:txBody>
      </p:sp>
      <p:sp>
        <p:nvSpPr>
          <p:cNvPr id="103" name="직사각형 17"/>
          <p:cNvSpPr>
            <a:spLocks noChangeArrowheads="1"/>
          </p:cNvSpPr>
          <p:nvPr/>
        </p:nvSpPr>
        <p:spPr bwMode="auto">
          <a:xfrm>
            <a:off x="4452935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보안센터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453581" y="2133128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개인정보취급방침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453581" y="2431143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보안프로그램안내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453581" y="2741842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사고예방안내</a:t>
            </a:r>
          </a:p>
        </p:txBody>
      </p:sp>
      <p:cxnSp>
        <p:nvCxnSpPr>
          <p:cNvPr id="127" name="꺾인 연결선 126"/>
          <p:cNvCxnSpPr>
            <a:stCxn id="349" idx="2"/>
            <a:endCxn id="69" idx="0"/>
          </p:cNvCxnSpPr>
          <p:nvPr/>
        </p:nvCxnSpPr>
        <p:spPr bwMode="auto">
          <a:xfrm rot="16200000" flipH="1">
            <a:off x="6529983" y="-305420"/>
            <a:ext cx="269875" cy="384204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꺾인 연결선 127"/>
          <p:cNvCxnSpPr>
            <a:stCxn id="349" idx="2"/>
            <a:endCxn id="91" idx="0"/>
          </p:cNvCxnSpPr>
          <p:nvPr/>
        </p:nvCxnSpPr>
        <p:spPr bwMode="auto">
          <a:xfrm rot="5400000">
            <a:off x="3552244" y="558887"/>
            <a:ext cx="269875" cy="21134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꺾인 연결선 129"/>
          <p:cNvCxnSpPr>
            <a:stCxn id="349" idx="2"/>
            <a:endCxn id="103" idx="0"/>
          </p:cNvCxnSpPr>
          <p:nvPr/>
        </p:nvCxnSpPr>
        <p:spPr bwMode="auto">
          <a:xfrm rot="16200000" flipH="1">
            <a:off x="4751349" y="1473213"/>
            <a:ext cx="269875" cy="28477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꺾인 연결선 143"/>
          <p:cNvCxnSpPr>
            <a:stCxn id="349" idx="2"/>
            <a:endCxn id="45" idx="0"/>
          </p:cNvCxnSpPr>
          <p:nvPr/>
        </p:nvCxnSpPr>
        <p:spPr bwMode="auto">
          <a:xfrm rot="16200000" flipH="1">
            <a:off x="5930564" y="293998"/>
            <a:ext cx="269875" cy="264320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3257674" y="2739714"/>
          <a:ext cx="1152128" cy="373752"/>
        </p:xfrm>
        <a:graphic>
          <a:graphicData uri="http://schemas.openxmlformats.org/drawingml/2006/table">
            <a:tbl>
              <a:tblPr/>
              <a:tblGrid>
                <a:gridCol w="1152128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전자금융신청안내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6" name="직사각형 105"/>
          <p:cNvSpPr/>
          <p:nvPr/>
        </p:nvSpPr>
        <p:spPr>
          <a:xfrm>
            <a:off x="6812011" y="3899970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온라인증명서안내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12011" y="4197985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온라인증명서검증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812011" y="4508684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검증프로그램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8010848" y="3049850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가계수표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362130" y="755501"/>
            <a:ext cx="872568" cy="216024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기업뱅킹</a:t>
            </a:r>
            <a:r>
              <a:rPr lang="en-US" altLang="ko-KR" sz="800" b="1" dirty="0" smtClean="0"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신규</a:t>
            </a: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333672" y="755501"/>
            <a:ext cx="894180" cy="216024"/>
          </a:xfrm>
          <a:prstGeom prst="rect">
            <a:avLst/>
          </a:prstGeom>
          <a:solidFill>
            <a:srgbClr val="FFCC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개인</a:t>
            </a:r>
            <a:r>
              <a:rPr lang="en-US" altLang="ko-KR" sz="800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800" dirty="0" err="1" smtClean="0">
                <a:latin typeface="돋움" pitchFamily="50" charset="-127"/>
                <a:ea typeface="돋움" pitchFamily="50" charset="-127"/>
              </a:rPr>
              <a:t>기업뱅킹</a:t>
            </a: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 공통</a:t>
            </a:r>
            <a:endParaRPr lang="ko-KR" altLang="en-US" sz="8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304929" y="755501"/>
            <a:ext cx="894180" cy="216024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개인뱅킹 수정</a:t>
            </a:r>
            <a:endParaRPr lang="ko-KR" altLang="en-US" sz="8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12011" y="3049851"/>
            <a:ext cx="1151482" cy="250825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기업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6821858" y="3323300"/>
          <a:ext cx="1152128" cy="552060"/>
        </p:xfrm>
        <a:graphic>
          <a:graphicData uri="http://schemas.openxmlformats.org/drawingml/2006/table">
            <a:tbl>
              <a:tblPr/>
              <a:tblGrid>
                <a:gridCol w="1152128"/>
              </a:tblGrid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은행조회서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02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97754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95507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493261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99101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488768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86522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84275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982029" algn="l" defTabSz="995507" rtl="0" eaLnBrk="1" latinLnBrk="1" hangingPunct="1">
                        <a:defRPr sz="20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잔액조회서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원천징수영수증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4" name="AutoShape 178"/>
          <p:cNvSpPr>
            <a:spLocks noChangeArrowheads="1"/>
          </p:cNvSpPr>
          <p:nvPr/>
        </p:nvSpPr>
        <p:spPr bwMode="auto">
          <a:xfrm>
            <a:off x="3958084" y="514307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예금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1" name="직사각형 17"/>
          <p:cNvSpPr>
            <a:spLocks noChangeArrowheads="1"/>
          </p:cNvSpPr>
          <p:nvPr/>
        </p:nvSpPr>
        <p:spPr bwMode="auto">
          <a:xfrm>
            <a:off x="4180166" y="577807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부가서비스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33" name="꺾인 연결선 132"/>
          <p:cNvCxnSpPr>
            <a:stCxn id="124" idx="2"/>
            <a:endCxn id="131" idx="0"/>
          </p:cNvCxnSpPr>
          <p:nvPr/>
        </p:nvCxnSpPr>
        <p:spPr bwMode="auto">
          <a:xfrm rot="16200000" flipH="1">
            <a:off x="4614965" y="5637128"/>
            <a:ext cx="269875" cy="120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직사각형 172"/>
          <p:cNvSpPr/>
          <p:nvPr/>
        </p:nvSpPr>
        <p:spPr>
          <a:xfrm>
            <a:off x="4178782" y="6160658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우편환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우편대체</a:t>
            </a:r>
          </a:p>
        </p:txBody>
      </p:sp>
      <p:sp>
        <p:nvSpPr>
          <p:cNvPr id="174" name="직사각형 173"/>
          <p:cNvSpPr/>
          <p:nvPr/>
        </p:nvSpPr>
        <p:spPr>
          <a:xfrm>
            <a:off x="4178782" y="6458673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계좌이체지불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4178782" y="6769372"/>
            <a:ext cx="1151482" cy="250825"/>
          </a:xfrm>
          <a:prstGeom prst="rect">
            <a:avLst/>
          </a:prstGeom>
          <a:solidFill>
            <a:srgbClr val="FFCC66"/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고객우대제도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err="1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루트메뉴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0210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회원정보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3740544" y="1750541"/>
            <a:ext cx="115148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회원정보조회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6123104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비밀번호찾기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4467163" y="1329790"/>
            <a:ext cx="269875" cy="57162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16200000" flipH="1">
            <a:off x="5658442" y="710137"/>
            <a:ext cx="269875" cy="181093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5" name="직사각형 374"/>
          <p:cNvSpPr/>
          <p:nvPr/>
        </p:nvSpPr>
        <p:spPr>
          <a:xfrm>
            <a:off x="3740544" y="2133128"/>
            <a:ext cx="115148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방문기업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6" name="직사각형 375"/>
          <p:cNvSpPr/>
          <p:nvPr/>
        </p:nvSpPr>
        <p:spPr>
          <a:xfrm>
            <a:off x="3740544" y="2425066"/>
            <a:ext cx="115148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기업뱅킹이용안내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3740544" y="2728278"/>
            <a:ext cx="115148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기업뱅킹가입안내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1" name="직사각형 17"/>
          <p:cNvSpPr>
            <a:spLocks noChangeArrowheads="1"/>
          </p:cNvSpPr>
          <p:nvPr/>
        </p:nvSpPr>
        <p:spPr bwMode="auto">
          <a:xfrm>
            <a:off x="2537594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로그인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537594" y="2133128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공인인증서발급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재발급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2537594" y="2431143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타행인증서등록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2537594" y="2741842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공인인증서갱신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2537594" y="3038829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공인인증서폐지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2537594" y="3324514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공인인증서관리</a:t>
            </a:r>
          </a:p>
        </p:txBody>
      </p:sp>
      <p:sp>
        <p:nvSpPr>
          <p:cNvPr id="103" name="직사각형 17"/>
          <p:cNvSpPr>
            <a:spLocks noChangeArrowheads="1"/>
          </p:cNvSpPr>
          <p:nvPr/>
        </p:nvSpPr>
        <p:spPr bwMode="auto">
          <a:xfrm>
            <a:off x="4935805" y="1750541"/>
            <a:ext cx="1151482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아이디찾기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935805" y="2133128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개인정보취급방침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935805" y="2431143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보안프로그램안내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935805" y="2741842"/>
            <a:ext cx="1151482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사고예방안내</a:t>
            </a:r>
          </a:p>
        </p:txBody>
      </p:sp>
      <p:cxnSp>
        <p:nvCxnSpPr>
          <p:cNvPr id="128" name="꺾인 연결선 127"/>
          <p:cNvCxnSpPr>
            <a:stCxn id="349" idx="2"/>
            <a:endCxn id="91" idx="0"/>
          </p:cNvCxnSpPr>
          <p:nvPr/>
        </p:nvCxnSpPr>
        <p:spPr bwMode="auto">
          <a:xfrm rot="5400000">
            <a:off x="3865687" y="728314"/>
            <a:ext cx="269875" cy="17745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꺾인 연결선 129"/>
          <p:cNvCxnSpPr>
            <a:stCxn id="349" idx="2"/>
            <a:endCxn id="103" idx="0"/>
          </p:cNvCxnSpPr>
          <p:nvPr/>
        </p:nvCxnSpPr>
        <p:spPr bwMode="auto">
          <a:xfrm rot="16200000" flipH="1">
            <a:off x="5064792" y="1303786"/>
            <a:ext cx="269875" cy="62363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202634" y="340391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 algn="ctr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별첨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이력</a:t>
            </a: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22"/>
          <p:cNvSpPr txBox="1">
            <a:spLocks noChangeArrowheads="1"/>
          </p:cNvSpPr>
          <p:nvPr/>
        </p:nvSpPr>
        <p:spPr bwMode="auto">
          <a:xfrm>
            <a:off x="235925" y="54900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조회 메뉴 기획안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조회 메뉴 기획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Oval 533"/>
          <p:cNvSpPr>
            <a:spLocks noChangeArrowheads="1"/>
          </p:cNvSpPr>
          <p:nvPr/>
        </p:nvSpPr>
        <p:spPr bwMode="auto">
          <a:xfrm>
            <a:off x="341803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37" name="Oval 533"/>
          <p:cNvSpPr>
            <a:spLocks noChangeArrowheads="1"/>
          </p:cNvSpPr>
          <p:nvPr/>
        </p:nvSpPr>
        <p:spPr bwMode="auto">
          <a:xfrm>
            <a:off x="577619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향후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grpSp>
        <p:nvGrpSpPr>
          <p:cNvPr id="3" name="Group 161"/>
          <p:cNvGrpSpPr>
            <a:grpSpLocks/>
          </p:cNvGrpSpPr>
          <p:nvPr/>
        </p:nvGrpSpPr>
        <p:grpSpPr bwMode="auto">
          <a:xfrm rot="-5400000">
            <a:off x="4203509" y="3361159"/>
            <a:ext cx="876300" cy="417513"/>
            <a:chOff x="3360" y="2456"/>
            <a:chExt cx="398" cy="295"/>
          </a:xfrm>
        </p:grpSpPr>
        <p:sp>
          <p:nvSpPr>
            <p:cNvPr id="39" name="AutoShape 162"/>
            <p:cNvSpPr>
              <a:spLocks noChangeArrowheads="1"/>
            </p:cNvSpPr>
            <p:nvPr/>
          </p:nvSpPr>
          <p:spPr bwMode="auto">
            <a:xfrm rot="5400000" flipV="1">
              <a:off x="3411" y="2405"/>
              <a:ext cx="295" cy="398"/>
            </a:xfrm>
            <a:prstGeom prst="rightArrow">
              <a:avLst>
                <a:gd name="adj1" fmla="val 63324"/>
                <a:gd name="adj2" fmla="val 54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 rot="5400000" flipV="1">
              <a:off x="3412" y="2430"/>
              <a:ext cx="295" cy="348"/>
            </a:xfrm>
            <a:prstGeom prst="rightArrow">
              <a:avLst>
                <a:gd name="adj1" fmla="val 63222"/>
                <a:gd name="adj2" fmla="val 5322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1C4E7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AutoShape 164"/>
            <p:cNvSpPr>
              <a:spLocks noChangeArrowheads="1"/>
            </p:cNvSpPr>
            <p:nvPr/>
          </p:nvSpPr>
          <p:spPr bwMode="auto">
            <a:xfrm flipV="1">
              <a:off x="3512" y="2701"/>
              <a:ext cx="94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AEBF7"/>
                </a:gs>
                <a:gs pos="100000">
                  <a:srgbClr val="9ECB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8307608" y="1106016"/>
            <a:ext cx="8547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최종 사유</a:t>
            </a:r>
            <a:endParaRPr lang="ko-KR" altLang="en-US" sz="1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345906" y="1691605"/>
            <a:ext cx="1407448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100" b="1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369489" y="2309913"/>
            <a:ext cx="13705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전계좌조회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69489" y="4764008"/>
            <a:ext cx="13705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수표조회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409555" y="5071518"/>
          <a:ext cx="1317208" cy="365184"/>
        </p:xfrm>
        <a:graphic>
          <a:graphicData uri="http://schemas.openxmlformats.org/drawingml/2006/table">
            <a:tbl>
              <a:tblPr/>
              <a:tblGrid>
                <a:gridCol w="1317208"/>
              </a:tblGrid>
              <a:tr h="19627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자기압수표조회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가계수표조회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5369489" y="1996995"/>
            <a:ext cx="13705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약정계좌조회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69489" y="2618430"/>
            <a:ext cx="13705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거래내역조회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69489" y="3306398"/>
            <a:ext cx="1370524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계좌관련조회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5360106" y="2928489"/>
          <a:ext cx="1365048" cy="373752"/>
        </p:xfrm>
        <a:graphic>
          <a:graphicData uri="http://schemas.openxmlformats.org/drawingml/2006/table">
            <a:tbl>
              <a:tblPr/>
              <a:tblGrid>
                <a:gridCol w="1365048"/>
              </a:tblGrid>
              <a:tr h="7200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최근거래내역조회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00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과거거래내역조회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5365808" y="3604688"/>
          <a:ext cx="1359532" cy="1121256"/>
        </p:xfrm>
        <a:graphic>
          <a:graphicData uri="http://schemas.openxmlformats.org/drawingml/2006/table">
            <a:tbl>
              <a:tblPr/>
              <a:tblGrid>
                <a:gridCol w="1359532"/>
              </a:tblGrid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중도해약조회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만기수령액조회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월부금산정조회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신계좌번호조회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휴면예금조회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0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만기계좌조회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362399" y="5508029"/>
            <a:ext cx="1370524" cy="2882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인터넷예금수령계좌변경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93091" y="1743259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193091" y="2117473"/>
            <a:ext cx="1052475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전계좌조회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193091" y="2441502"/>
            <a:ext cx="1052475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수표조회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193091" y="2771725"/>
            <a:ext cx="1052475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Escrow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93091" y="3101948"/>
            <a:ext cx="1052475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은행조회서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85666" y="3429321"/>
            <a:ext cx="1052475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잔액조회서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7002090" y="1606962"/>
          <a:ext cx="3312368" cy="259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92288"/>
              </a:tblGrid>
              <a:tr h="3455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변경사항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lang="en-US" altLang="ko-KR" sz="9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현재 계좌관련조회 내 중도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만기해약조회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에서 중도해약조회만 출력이 되므로 만기해약조회는 삭제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대월계좌조회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세금우대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비과세조회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개인전용메뉴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).</a:t>
                      </a:r>
                      <a:endParaRPr lang="en-US" altLang="ko-KR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변경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중도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만기해약조회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중도해약조회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메뉴명 변경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만기계좌조회는 계좌관련조회 내로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‘Escrow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는 상위 뎁스로 별도 분리되어 별도 메뉴로 구분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인터넷예금수령계좌변경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1"/>
          <p:cNvGrpSpPr>
            <a:grpSpLocks/>
          </p:cNvGrpSpPr>
          <p:nvPr/>
        </p:nvGrpSpPr>
        <p:grpSpPr bwMode="auto">
          <a:xfrm rot="-5400000">
            <a:off x="4540449" y="3361159"/>
            <a:ext cx="876300" cy="417513"/>
            <a:chOff x="3360" y="2456"/>
            <a:chExt cx="398" cy="295"/>
          </a:xfrm>
        </p:grpSpPr>
        <p:sp>
          <p:nvSpPr>
            <p:cNvPr id="39" name="AutoShape 162"/>
            <p:cNvSpPr>
              <a:spLocks noChangeArrowheads="1"/>
            </p:cNvSpPr>
            <p:nvPr/>
          </p:nvSpPr>
          <p:spPr bwMode="auto">
            <a:xfrm rot="5400000" flipV="1">
              <a:off x="3411" y="2405"/>
              <a:ext cx="295" cy="398"/>
            </a:xfrm>
            <a:prstGeom prst="rightArrow">
              <a:avLst>
                <a:gd name="adj1" fmla="val 63324"/>
                <a:gd name="adj2" fmla="val 54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 rot="5400000" flipV="1">
              <a:off x="3412" y="2430"/>
              <a:ext cx="295" cy="348"/>
            </a:xfrm>
            <a:prstGeom prst="rightArrow">
              <a:avLst>
                <a:gd name="adj1" fmla="val 63222"/>
                <a:gd name="adj2" fmla="val 5322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1C4E7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AutoShape 164"/>
            <p:cNvSpPr>
              <a:spLocks noChangeArrowheads="1"/>
            </p:cNvSpPr>
            <p:nvPr/>
          </p:nvSpPr>
          <p:spPr bwMode="auto">
            <a:xfrm flipV="1">
              <a:off x="3512" y="2701"/>
              <a:ext cx="94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AEBF7"/>
                </a:gs>
                <a:gs pos="100000">
                  <a:srgbClr val="9ECB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83" name="직사각형 82"/>
          <p:cNvSpPr>
            <a:spLocks noChangeArrowheads="1"/>
          </p:cNvSpPr>
          <p:nvPr/>
        </p:nvSpPr>
        <p:spPr bwMode="auto">
          <a:xfrm>
            <a:off x="8307608" y="1106016"/>
            <a:ext cx="8547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최종 사유</a:t>
            </a:r>
            <a:endParaRPr lang="ko-KR" altLang="en-US" sz="12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 122"/>
          <p:cNvSpPr txBox="1">
            <a:spLocks noChangeArrowheads="1"/>
          </p:cNvSpPr>
          <p:nvPr/>
        </p:nvSpPr>
        <p:spPr bwMode="auto">
          <a:xfrm>
            <a:off x="235925" y="54900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이체 메뉴 기획안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이체 메뉴 기획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401690" y="1674124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이체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07259" y="2299921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일반이체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407259" y="2935619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다계좌이체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07259" y="3577621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예약이체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07259" y="2617770"/>
            <a:ext cx="105247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자동이체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407259" y="3255903"/>
            <a:ext cx="105247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한도이체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409115" y="1979637"/>
            <a:ext cx="1052475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이체내역조회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09115" y="3903975"/>
            <a:ext cx="1052475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급여이체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09115" y="4231763"/>
            <a:ext cx="1052475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퇴직연금이체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45906" y="1643777"/>
            <a:ext cx="1370524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100" b="1" dirty="0" smtClean="0">
                <a:solidFill>
                  <a:schemeClr val="bg1"/>
                </a:solidFill>
              </a:rPr>
              <a:t>이체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345906" y="1969263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즉시이체</a:t>
            </a:r>
            <a:endParaRPr lang="ko-KR" altLang="en-US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45906" y="2282181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다계좌이체</a:t>
            </a:r>
            <a:endParaRPr lang="en-US" altLang="ko-KR" sz="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345906" y="2941867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예약이체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45906" y="3613038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자동이체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345906" y="6544716"/>
            <a:ext cx="1370524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이체결과조회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5379562" y="2570213"/>
          <a:ext cx="1342306" cy="365184"/>
        </p:xfrm>
        <a:graphic>
          <a:graphicData uri="http://schemas.openxmlformats.org/drawingml/2006/table">
            <a:tbl>
              <a:tblPr/>
              <a:tblGrid>
                <a:gridCol w="1342306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/>
        </p:nvGraphicFramePr>
        <p:xfrm>
          <a:off x="5379562" y="3238815"/>
          <a:ext cx="1342306" cy="365184"/>
        </p:xfrm>
        <a:graphic>
          <a:graphicData uri="http://schemas.openxmlformats.org/drawingml/2006/table">
            <a:tbl>
              <a:tblPr/>
              <a:tblGrid>
                <a:gridCol w="1342306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5368380" y="3920181"/>
          <a:ext cx="1374678" cy="560628"/>
        </p:xfrm>
        <a:graphic>
          <a:graphicData uri="http://schemas.openxmlformats.org/drawingml/2006/table">
            <a:tbl>
              <a:tblPr/>
              <a:tblGrid>
                <a:gridCol w="137467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5344951" y="6228109"/>
            <a:ext cx="1370524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CMS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계좌이체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236"/>
          <p:cNvSpPr>
            <a:spLocks noChangeArrowheads="1"/>
          </p:cNvSpPr>
          <p:nvPr/>
        </p:nvSpPr>
        <p:spPr bwMode="auto">
          <a:xfrm>
            <a:off x="5355297" y="4502061"/>
            <a:ext cx="1368698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급여이체</a:t>
            </a:r>
          </a:p>
        </p:txBody>
      </p:sp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7002090" y="1606962"/>
          <a:ext cx="3312368" cy="1905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92288"/>
              </a:tblGrid>
              <a:tr h="3455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변경사항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lang="en-US" altLang="ko-KR" sz="9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퇴직연금이체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상품미존재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).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한도이체는 뱅킹관리의 이체한도감액에서 기능 구현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변경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일반이체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를 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즉시이체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로 </a:t>
                      </a:r>
                      <a:r>
                        <a:rPr lang="ko-KR" altLang="en-US" sz="90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이체내역조회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이체결과조회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대량이체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5376050" y="4777901"/>
          <a:ext cx="1318226" cy="543492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급여이체등록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급여이체조회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그룹관리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9" name="Oval 533"/>
          <p:cNvSpPr>
            <a:spLocks noChangeArrowheads="1"/>
          </p:cNvSpPr>
          <p:nvPr/>
        </p:nvSpPr>
        <p:spPr bwMode="auto">
          <a:xfrm>
            <a:off x="3617714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130" name="Oval 533"/>
          <p:cNvSpPr>
            <a:spLocks noChangeArrowheads="1"/>
          </p:cNvSpPr>
          <p:nvPr/>
        </p:nvSpPr>
        <p:spPr bwMode="auto">
          <a:xfrm>
            <a:off x="577619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향후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sp>
        <p:nvSpPr>
          <p:cNvPr id="61" name="Rectangle 236"/>
          <p:cNvSpPr>
            <a:spLocks noChangeArrowheads="1"/>
          </p:cNvSpPr>
          <p:nvPr/>
        </p:nvSpPr>
        <p:spPr bwMode="auto">
          <a:xfrm>
            <a:off x="5355297" y="5349723"/>
            <a:ext cx="1368698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대량이체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5376050" y="5625563"/>
          <a:ext cx="1318226" cy="543492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대량이체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대량이체내역조회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대량수취인조회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6"/>
          <p:cNvSpPr>
            <a:spLocks noChangeArrowheads="1"/>
          </p:cNvSpPr>
          <p:nvPr/>
        </p:nvSpPr>
        <p:spPr bwMode="auto">
          <a:xfrm>
            <a:off x="267295" y="367484"/>
            <a:ext cx="9622632" cy="40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2200" i="1" dirty="0">
                <a:solidFill>
                  <a:schemeClr val="tx2"/>
                </a:solidFill>
                <a:latin typeface="-2002" pitchFamily="18" charset="-127"/>
                <a:ea typeface="-2002" pitchFamily="18" charset="-127"/>
              </a:rPr>
              <a:t>Revision History</a:t>
            </a:r>
            <a:endParaRPr lang="en-US" altLang="ko-KR" sz="1500" i="1" dirty="0">
              <a:solidFill>
                <a:schemeClr val="tx2"/>
              </a:solidFill>
              <a:latin typeface="-2002" pitchFamily="18" charset="-127"/>
              <a:ea typeface="-2002" pitchFamily="18" charset="-127"/>
            </a:endParaRPr>
          </a:p>
        </p:txBody>
      </p:sp>
      <p:graphicFrame>
        <p:nvGraphicFramePr>
          <p:cNvPr id="1255599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22649"/>
              </p:ext>
            </p:extLst>
          </p:nvPr>
        </p:nvGraphicFramePr>
        <p:xfrm>
          <a:off x="246734" y="1081454"/>
          <a:ext cx="10198344" cy="5071290"/>
        </p:xfrm>
        <a:graphic>
          <a:graphicData uri="http://schemas.openxmlformats.org/drawingml/2006/table">
            <a:tbl>
              <a:tblPr/>
              <a:tblGrid>
                <a:gridCol w="1021205"/>
                <a:gridCol w="6197483"/>
                <a:gridCol w="1490685"/>
                <a:gridCol w="1488971"/>
              </a:tblGrid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Version</a:t>
                      </a: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5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Updates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5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Author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5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Date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EB5A8"/>
                    </a:solidFill>
                  </a:tcPr>
                </a:tc>
              </a:tr>
              <a:tr h="318486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0.1</a:t>
                      </a: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최초작성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20XX-XX-XX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ctr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0.2</a:t>
                      </a: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내부 리뷰 반영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20XX-XX-XX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0.3</a:t>
                      </a: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분석 결과 반영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20XX-XX-XX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486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0.4</a:t>
                      </a: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메뉴구조도 내부 협의 반영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sym typeface="Wingdings" pitchFamily="2" charset="2"/>
                        </a:rPr>
                        <a:t>20XX-XX-XX</a:t>
                      </a: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737"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  <a:sym typeface="Wingdings" pitchFamily="2" charset="2"/>
                      </a:endParaRPr>
                    </a:p>
                  </a:txBody>
                  <a:tcPr marL="94190" marR="94190" marT="48098" marB="48098" anchor="ctr" horzOverflow="overflow">
                    <a:lnL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B7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2" name="Rectangle 34"/>
          <p:cNvSpPr>
            <a:spLocks noChangeArrowheads="1"/>
          </p:cNvSpPr>
          <p:nvPr/>
        </p:nvSpPr>
        <p:spPr bwMode="auto">
          <a:xfrm>
            <a:off x="0" y="747219"/>
            <a:ext cx="10691813" cy="96245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9551" tIns="49775" rIns="99551" bIns="49775" anchor="ctr"/>
          <a:lstStyle/>
          <a:p>
            <a:pPr algn="ctr">
              <a:spcBef>
                <a:spcPct val="50000"/>
              </a:spcBef>
            </a:pPr>
            <a:endParaRPr lang="ko-KR" altLang="en-US" sz="1700" dirty="0">
              <a:latin typeface="-2002" pitchFamily="18" charset="-127"/>
              <a:ea typeface="-2002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1"/>
          <p:cNvGrpSpPr>
            <a:grpSpLocks/>
          </p:cNvGrpSpPr>
          <p:nvPr/>
        </p:nvGrpSpPr>
        <p:grpSpPr bwMode="auto">
          <a:xfrm rot="-5400000">
            <a:off x="4626991" y="3361159"/>
            <a:ext cx="876300" cy="417513"/>
            <a:chOff x="3360" y="2456"/>
            <a:chExt cx="398" cy="295"/>
          </a:xfrm>
        </p:grpSpPr>
        <p:sp>
          <p:nvSpPr>
            <p:cNvPr id="39" name="AutoShape 162"/>
            <p:cNvSpPr>
              <a:spLocks noChangeArrowheads="1"/>
            </p:cNvSpPr>
            <p:nvPr/>
          </p:nvSpPr>
          <p:spPr bwMode="auto">
            <a:xfrm rot="5400000" flipV="1">
              <a:off x="3411" y="2405"/>
              <a:ext cx="295" cy="398"/>
            </a:xfrm>
            <a:prstGeom prst="rightArrow">
              <a:avLst>
                <a:gd name="adj1" fmla="val 63324"/>
                <a:gd name="adj2" fmla="val 54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 rot="5400000" flipV="1">
              <a:off x="3412" y="2430"/>
              <a:ext cx="295" cy="348"/>
            </a:xfrm>
            <a:prstGeom prst="rightArrow">
              <a:avLst>
                <a:gd name="adj1" fmla="val 63222"/>
                <a:gd name="adj2" fmla="val 5322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1C4E7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AutoShape 164"/>
            <p:cNvSpPr>
              <a:spLocks noChangeArrowheads="1"/>
            </p:cNvSpPr>
            <p:nvPr/>
          </p:nvSpPr>
          <p:spPr bwMode="auto">
            <a:xfrm flipV="1">
              <a:off x="3512" y="2701"/>
              <a:ext cx="94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AEBF7"/>
                </a:gs>
                <a:gs pos="100000">
                  <a:srgbClr val="9ECB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" name="Text Box 122"/>
          <p:cNvSpPr txBox="1">
            <a:spLocks noChangeArrowheads="1"/>
          </p:cNvSpPr>
          <p:nvPr/>
        </p:nvSpPr>
        <p:spPr bwMode="auto">
          <a:xfrm>
            <a:off x="235925" y="54900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예금 메뉴 기획안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예금 메뉴 기획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02036" y="1619597"/>
            <a:ext cx="1251782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예금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02036" y="2272539"/>
            <a:ext cx="1251782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예금신규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99865" y="2600327"/>
            <a:ext cx="1251782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대체계좌신규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02036" y="2920611"/>
            <a:ext cx="1251782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예금해지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02036" y="3248399"/>
            <a:ext cx="125178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예금금리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수수료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302036" y="3568683"/>
            <a:ext cx="125178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예금상품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02036" y="3886532"/>
            <a:ext cx="125178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원천징수영수증</a:t>
            </a:r>
            <a:endParaRPr lang="en-US" altLang="ko-KR" sz="9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발급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7002090" y="1606962"/>
          <a:ext cx="3312368" cy="202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92288"/>
              </a:tblGrid>
              <a:tr h="3455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변경사항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lang="en-US" altLang="ko-KR" sz="9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대체계좌신규는 사용빈도가 낮은 메뉴로 삭제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변경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거래내역조회는 조회 내로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예금금리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수수료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예금가이드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메뉴명 변경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원천징수영주증발급은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고객센터내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증명서발급내로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5360791" y="2195393"/>
          <a:ext cx="1318226" cy="186876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1670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전체상품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5345906" y="1619597"/>
            <a:ext cx="1387368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100" b="1" dirty="0" smtClean="0">
                <a:solidFill>
                  <a:schemeClr val="bg1"/>
                </a:solidFill>
              </a:rPr>
              <a:t>예금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54723" y="2387648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예금신규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63318" y="2706667"/>
            <a:ext cx="1370524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예금해지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354723" y="1915640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예금상품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/>
        </p:nvGraphicFramePr>
        <p:xfrm>
          <a:off x="5379841" y="2980607"/>
          <a:ext cx="1318226" cy="373752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1670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예금해지예상조회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5363318" y="3402028"/>
            <a:ext cx="1370524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예금가이드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5379841" y="3675968"/>
          <a:ext cx="1318226" cy="373752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1670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예금금리안내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예금관련 수수료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Oval 533"/>
          <p:cNvSpPr>
            <a:spLocks noChangeArrowheads="1"/>
          </p:cNvSpPr>
          <p:nvPr/>
        </p:nvSpPr>
        <p:spPr bwMode="auto">
          <a:xfrm>
            <a:off x="3654598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97" name="Oval 533"/>
          <p:cNvSpPr>
            <a:spLocks noChangeArrowheads="1"/>
          </p:cNvSpPr>
          <p:nvPr/>
        </p:nvSpPr>
        <p:spPr bwMode="auto">
          <a:xfrm>
            <a:off x="577619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향후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02036" y="1948070"/>
            <a:ext cx="1251782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거래내역조회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공과금 메뉴 기획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 Box 122"/>
          <p:cNvSpPr txBox="1">
            <a:spLocks noChangeArrowheads="1"/>
          </p:cNvSpPr>
          <p:nvPr/>
        </p:nvSpPr>
        <p:spPr bwMode="auto">
          <a:xfrm>
            <a:off x="235925" y="54900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공과금 메뉴 기획안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Group 161"/>
          <p:cNvGrpSpPr>
            <a:grpSpLocks/>
          </p:cNvGrpSpPr>
          <p:nvPr/>
        </p:nvGrpSpPr>
        <p:grpSpPr bwMode="auto">
          <a:xfrm rot="-5400000">
            <a:off x="4540449" y="3145134"/>
            <a:ext cx="876300" cy="417513"/>
            <a:chOff x="3360" y="2456"/>
            <a:chExt cx="398" cy="295"/>
          </a:xfrm>
        </p:grpSpPr>
        <p:sp>
          <p:nvSpPr>
            <p:cNvPr id="87" name="AutoShape 162"/>
            <p:cNvSpPr>
              <a:spLocks noChangeArrowheads="1"/>
            </p:cNvSpPr>
            <p:nvPr/>
          </p:nvSpPr>
          <p:spPr bwMode="auto">
            <a:xfrm rot="5400000" flipV="1">
              <a:off x="3411" y="2405"/>
              <a:ext cx="295" cy="398"/>
            </a:xfrm>
            <a:prstGeom prst="rightArrow">
              <a:avLst>
                <a:gd name="adj1" fmla="val 63324"/>
                <a:gd name="adj2" fmla="val 54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AutoShape 163"/>
            <p:cNvSpPr>
              <a:spLocks noChangeArrowheads="1"/>
            </p:cNvSpPr>
            <p:nvPr/>
          </p:nvSpPr>
          <p:spPr bwMode="auto">
            <a:xfrm rot="5400000" flipV="1">
              <a:off x="3412" y="2430"/>
              <a:ext cx="295" cy="348"/>
            </a:xfrm>
            <a:prstGeom prst="rightArrow">
              <a:avLst>
                <a:gd name="adj1" fmla="val 63222"/>
                <a:gd name="adj2" fmla="val 5322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1C4E7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AutoShape 164"/>
            <p:cNvSpPr>
              <a:spLocks noChangeArrowheads="1"/>
            </p:cNvSpPr>
            <p:nvPr/>
          </p:nvSpPr>
          <p:spPr bwMode="auto">
            <a:xfrm flipV="1">
              <a:off x="3512" y="2701"/>
              <a:ext cx="94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AEBF7"/>
                </a:gs>
                <a:gs pos="100000">
                  <a:srgbClr val="9ECB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3441882" y="1511586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공과금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451701" y="1825512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51701" y="2143531"/>
            <a:ext cx="1052474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국세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지방세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451701" y="2771725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 공과금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51701" y="3089574"/>
            <a:ext cx="1052474" cy="276488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생활요금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부담금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451701" y="3419797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범칙금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벌과금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51701" y="3737646"/>
            <a:ext cx="1052474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51701" y="4067869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예약납부조회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51701" y="2463815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법원송달료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5434649" y="2941477"/>
          <a:ext cx="1330794" cy="452628"/>
        </p:xfrm>
        <a:graphic>
          <a:graphicData uri="http://schemas.openxmlformats.org/drawingml/2006/table">
            <a:tbl>
              <a:tblPr/>
              <a:tblGrid>
                <a:gridCol w="1330794"/>
              </a:tblGrid>
              <a:tr h="9106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지방세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79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세외수입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79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환경개선부담금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/>
        </p:nvGraphicFramePr>
        <p:xfrm>
          <a:off x="5436976" y="4825998"/>
          <a:ext cx="1090828" cy="363975"/>
        </p:xfrm>
        <a:graphic>
          <a:graphicData uri="http://schemas.openxmlformats.org/drawingml/2006/table">
            <a:tbl>
              <a:tblPr/>
              <a:tblGrid>
                <a:gridCol w="109082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경찰청벌과금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검찰청범칙금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1" name="직사각형 110"/>
          <p:cNvSpPr/>
          <p:nvPr/>
        </p:nvSpPr>
        <p:spPr>
          <a:xfrm>
            <a:off x="5404215" y="1488367"/>
            <a:ext cx="1370524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100" b="1" dirty="0" smtClean="0">
                <a:solidFill>
                  <a:schemeClr val="bg1"/>
                </a:solidFill>
              </a:rPr>
              <a:t>공과금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404522" y="1793757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404522" y="2651876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세금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404522" y="6007102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생활요금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04522" y="4547892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범칙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벌과금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04522" y="5143006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858074" y="6012085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법원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5445027" y="2064207"/>
          <a:ext cx="1330266" cy="584640"/>
        </p:xfrm>
        <a:graphic>
          <a:graphicData uri="http://schemas.openxmlformats.org/drawingml/2006/table">
            <a:tbl>
              <a:tblPr/>
              <a:tblGrid>
                <a:gridCol w="1330266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지로납부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자동이체신청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5436976" y="6300116"/>
          <a:ext cx="1090828" cy="447480"/>
        </p:xfrm>
        <a:graphic>
          <a:graphicData uri="http://schemas.openxmlformats.org/drawingml/2006/table">
            <a:tbl>
              <a:tblPr/>
              <a:tblGrid>
                <a:gridCol w="1090828"/>
              </a:tblGrid>
              <a:tr h="43069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전기요금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KT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통신요금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상하수도요금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5400966" y="5409064"/>
          <a:ext cx="1401170" cy="584640"/>
        </p:xfrm>
        <a:graphic>
          <a:graphicData uri="http://schemas.openxmlformats.org/drawingml/2006/table">
            <a:tbl>
              <a:tblPr/>
              <a:tblGrid>
                <a:gridCol w="1401170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국민연금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통합징수보험료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고용보험료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산재보험료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>
          <a:xfrm>
            <a:off x="5421307" y="6727182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아파트 관리비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/>
        </p:nvGraphicFramePr>
        <p:xfrm>
          <a:off x="5453761" y="7008079"/>
          <a:ext cx="1090828" cy="310320"/>
        </p:xfrm>
        <a:graphic>
          <a:graphicData uri="http://schemas.openxmlformats.org/drawingml/2006/table">
            <a:tbl>
              <a:tblPr/>
              <a:tblGrid>
                <a:gridCol w="1090828"/>
              </a:tblGrid>
              <a:tr h="25450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관리사무소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아파트거주자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858074" y="6516141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예약납부조회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404522" y="3397996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국고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5404655" y="3679265"/>
          <a:ext cx="1378838" cy="865800"/>
        </p:xfrm>
        <a:graphic>
          <a:graphicData uri="http://schemas.openxmlformats.org/drawingml/2006/table">
            <a:tbl>
              <a:tblPr/>
              <a:tblGrid>
                <a:gridCol w="1378838"/>
              </a:tblGrid>
              <a:tr h="15911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전파사용료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11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관세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5911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기금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국고금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11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항만수수료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11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특허수수료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/>
        </p:nvGraphicFramePr>
        <p:xfrm>
          <a:off x="7002090" y="1506482"/>
          <a:ext cx="3312368" cy="215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92288"/>
              </a:tblGrid>
              <a:tr h="3455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변경사항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lang="en-US" altLang="ko-KR" sz="9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기타공과금내의 항목이 없어 삭제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변경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관세는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국고내로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지방세는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세금내로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범원송달료는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법원내로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생황요금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부담금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생활요금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endParaRPr lang="en-US" altLang="ko-KR" sz="9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indent="0" algn="l" defTabSz="99550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범칙금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벌과금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범칙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벌과금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endParaRPr lang="en-US" altLang="ko-KR" sz="900" baseline="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9" name="Oval 533"/>
          <p:cNvSpPr>
            <a:spLocks noChangeArrowheads="1"/>
          </p:cNvSpPr>
          <p:nvPr/>
        </p:nvSpPr>
        <p:spPr bwMode="auto">
          <a:xfrm>
            <a:off x="3654598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130" name="Oval 533"/>
          <p:cNvSpPr>
            <a:spLocks noChangeArrowheads="1"/>
          </p:cNvSpPr>
          <p:nvPr/>
        </p:nvSpPr>
        <p:spPr bwMode="auto">
          <a:xfrm>
            <a:off x="577619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향후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6887609" y="6300116"/>
          <a:ext cx="1090828" cy="216025"/>
        </p:xfrm>
        <a:graphic>
          <a:graphicData uri="http://schemas.openxmlformats.org/drawingml/2006/table">
            <a:tbl>
              <a:tblPr/>
              <a:tblGrid>
                <a:gridCol w="1090828"/>
              </a:tblGrid>
              <a:tr h="21602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법원송달료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1"/>
          <p:cNvGrpSpPr>
            <a:grpSpLocks/>
          </p:cNvGrpSpPr>
          <p:nvPr/>
        </p:nvGrpSpPr>
        <p:grpSpPr bwMode="auto">
          <a:xfrm rot="-5400000">
            <a:off x="4626991" y="3395067"/>
            <a:ext cx="876300" cy="417513"/>
            <a:chOff x="3360" y="2456"/>
            <a:chExt cx="398" cy="295"/>
          </a:xfrm>
        </p:grpSpPr>
        <p:sp>
          <p:nvSpPr>
            <p:cNvPr id="39" name="AutoShape 162"/>
            <p:cNvSpPr>
              <a:spLocks noChangeArrowheads="1"/>
            </p:cNvSpPr>
            <p:nvPr/>
          </p:nvSpPr>
          <p:spPr bwMode="auto">
            <a:xfrm rot="5400000" flipV="1">
              <a:off x="3411" y="2405"/>
              <a:ext cx="295" cy="398"/>
            </a:xfrm>
            <a:prstGeom prst="rightArrow">
              <a:avLst>
                <a:gd name="adj1" fmla="val 63324"/>
                <a:gd name="adj2" fmla="val 5491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 rot="5400000" flipV="1">
              <a:off x="3412" y="2430"/>
              <a:ext cx="295" cy="348"/>
            </a:xfrm>
            <a:prstGeom prst="rightArrow">
              <a:avLst>
                <a:gd name="adj1" fmla="val 63222"/>
                <a:gd name="adj2" fmla="val 5322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1C4E7"/>
                </a:gs>
              </a:gsLst>
              <a:lin ang="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AutoShape 164"/>
            <p:cNvSpPr>
              <a:spLocks noChangeArrowheads="1"/>
            </p:cNvSpPr>
            <p:nvPr/>
          </p:nvSpPr>
          <p:spPr bwMode="auto">
            <a:xfrm flipV="1">
              <a:off x="3512" y="2701"/>
              <a:ext cx="94" cy="44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DAEBF7"/>
                </a:gs>
                <a:gs pos="100000">
                  <a:srgbClr val="9ECB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50" name="Text Box 122"/>
          <p:cNvSpPr txBox="1">
            <a:spLocks noChangeArrowheads="1"/>
          </p:cNvSpPr>
          <p:nvPr/>
        </p:nvSpPr>
        <p:spPr bwMode="auto">
          <a:xfrm>
            <a:off x="235925" y="549002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뱅킹관리 메뉴 기획안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뱅킹관리 메뉴 기획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401690" y="1721174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환경설정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10972" y="2091888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사용자권한설정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10972" y="2439553"/>
            <a:ext cx="1052474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 권한설정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414685" y="2796743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계좌권한 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414685" y="3144408"/>
            <a:ext cx="1052474" cy="278237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결재라인 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10972" y="3501598"/>
            <a:ext cx="1052474" cy="278239"/>
          </a:xfrm>
          <a:prstGeom prst="rect">
            <a:avLst/>
          </a:prstGeom>
          <a:solidFill>
            <a:srgbClr val="FFC0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인증서  관리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45906" y="1691605"/>
            <a:ext cx="1370524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100" b="1" dirty="0" smtClean="0">
                <a:solidFill>
                  <a:schemeClr val="bg1"/>
                </a:solidFill>
              </a:rPr>
              <a:t>뱅킹관리</a:t>
            </a:r>
            <a:endParaRPr lang="en-US" altLang="ko-KR" sz="1100" b="1" dirty="0" smtClean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54396" y="1993495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사용자관리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354396" y="2863611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9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승인관리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5375723" y="4005800"/>
          <a:ext cx="1356614" cy="934380"/>
        </p:xfrm>
        <a:graphic>
          <a:graphicData uri="http://schemas.openxmlformats.org/drawingml/2006/table">
            <a:tbl>
              <a:tblPr/>
              <a:tblGrid>
                <a:gridCol w="1356614"/>
              </a:tblGrid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출금계좌관리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입금계좌해지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보안계좌등록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자주쓰는입금계좌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예금계좌해약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요구불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5374552" y="2285088"/>
          <a:ext cx="1318226" cy="543492"/>
        </p:xfrm>
        <a:graphic>
          <a:graphicData uri="http://schemas.openxmlformats.org/drawingml/2006/table">
            <a:tbl>
              <a:tblPr/>
              <a:tblGrid>
                <a:gridCol w="1318226"/>
              </a:tblGrid>
              <a:tr h="3426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사용자권한설정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계좌권한설정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결제단계설정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5354396" y="3707829"/>
            <a:ext cx="1370522" cy="25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뱅킹설정관리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/>
        </p:nvGraphicFramePr>
        <p:xfrm>
          <a:off x="5374551" y="4939409"/>
          <a:ext cx="1407227" cy="721800"/>
        </p:xfrm>
        <a:graphic>
          <a:graphicData uri="http://schemas.openxmlformats.org/drawingml/2006/table">
            <a:tbl>
              <a:tblPr/>
              <a:tblGrid>
                <a:gridCol w="1407227"/>
              </a:tblGrid>
              <a:tr h="38887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이체한도감액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PC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사전 등록서비스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인터넷뱅킹 일시정지해제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입출금통지서비스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7002090" y="1506482"/>
          <a:ext cx="3312368" cy="217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592288"/>
              </a:tblGrid>
              <a:tr h="3455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변경사항</a:t>
                      </a:r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삭제</a:t>
                      </a:r>
                      <a:endParaRPr lang="en-US" altLang="ko-KR" sz="900" b="1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변경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환경설정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뱅킹관리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b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사용자권한설정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관리자권한설정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계좌권한설정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결재라인설정은 사용자관리로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그룹핑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‘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결재라인 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→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결재단계설정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’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메뉴명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변경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인증서관리는 </a:t>
                      </a:r>
                      <a:r>
                        <a:rPr lang="ko-KR" altLang="en-US" sz="900" baseline="0" dirty="0" err="1" smtClean="0">
                          <a:latin typeface="돋움" pitchFamily="50" charset="-127"/>
                          <a:ea typeface="돋움" pitchFamily="50" charset="-127"/>
                        </a:rPr>
                        <a:t>고객센터내로</a:t>
                      </a:r>
                      <a:r>
                        <a:rPr lang="ko-KR" altLang="en-US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 편입</a:t>
                      </a:r>
                      <a:r>
                        <a:rPr lang="en-US" altLang="ko-KR" sz="900" baseline="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추가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결재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승인관리 메뉴 추가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latin typeface="돋움" pitchFamily="50" charset="-127"/>
                          <a:ea typeface="돋움" pitchFamily="50" charset="-127"/>
                        </a:rPr>
                        <a:t>뱅킹설정관리 메뉴 추가</a:t>
                      </a:r>
                      <a:r>
                        <a:rPr lang="en-US" altLang="ko-KR" sz="900" dirty="0" smtClean="0"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/>
                </a:tc>
              </a:tr>
              <a:tr h="345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돋움" pitchFamily="50" charset="-127"/>
                          <a:ea typeface="돋움" pitchFamily="50" charset="-127"/>
                        </a:rPr>
                        <a:t>비고</a:t>
                      </a:r>
                      <a:endParaRPr lang="ko-KR" altLang="en-US" sz="900" b="1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3" name="Oval 533"/>
          <p:cNvSpPr>
            <a:spLocks noChangeArrowheads="1"/>
          </p:cNvSpPr>
          <p:nvPr/>
        </p:nvSpPr>
        <p:spPr bwMode="auto">
          <a:xfrm>
            <a:off x="3582590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en-US" altLang="ko-KR" sz="1000" b="1">
                <a:solidFill>
                  <a:schemeClr val="bg1"/>
                </a:solidFill>
              </a:rPr>
              <a:t>RFP</a:t>
            </a:r>
          </a:p>
        </p:txBody>
      </p:sp>
      <p:sp>
        <p:nvSpPr>
          <p:cNvPr id="94" name="Oval 533"/>
          <p:cNvSpPr>
            <a:spLocks noChangeArrowheads="1"/>
          </p:cNvSpPr>
          <p:nvPr/>
        </p:nvSpPr>
        <p:spPr bwMode="auto">
          <a:xfrm>
            <a:off x="5776192" y="1087164"/>
            <a:ext cx="611188" cy="34930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round/>
            <a:headEnd/>
            <a:tailEnd/>
          </a:ln>
        </p:spPr>
        <p:txBody>
          <a:bodyPr lIns="36000" tIns="46800" rIns="36000" bIns="46800" anchor="ctr">
            <a:sp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</a:rPr>
              <a:t>향후</a:t>
            </a:r>
            <a:endParaRPr lang="en-US" altLang="ko-KR" sz="1000" b="1">
              <a:solidFill>
                <a:schemeClr val="bg1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375447" y="3130826"/>
          <a:ext cx="1356614" cy="560628"/>
        </p:xfrm>
        <a:graphic>
          <a:graphicData uri="http://schemas.openxmlformats.org/drawingml/2006/table">
            <a:tbl>
              <a:tblPr/>
              <a:tblGrid>
                <a:gridCol w="1356614"/>
              </a:tblGrid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결재진행내역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결재요청내역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0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결재완료내역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 4"/>
          <p:cNvSpPr>
            <a:spLocks noChangeShapeType="1"/>
          </p:cNvSpPr>
          <p:nvPr/>
        </p:nvSpPr>
        <p:spPr bwMode="auto">
          <a:xfrm>
            <a:off x="4917278" y="693738"/>
            <a:ext cx="93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50554" y="117764"/>
            <a:ext cx="8911776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OOO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 인터넷뱅킹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개인뱅킹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As-Is) &gt;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AutoShape 178"/>
          <p:cNvSpPr>
            <a:spLocks noChangeArrowheads="1"/>
          </p:cNvSpPr>
          <p:nvPr/>
        </p:nvSpPr>
        <p:spPr bwMode="auto">
          <a:xfrm>
            <a:off x="3774271" y="508999"/>
            <a:ext cx="1714511" cy="36595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en-US" altLang="ko-KR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OOO</a:t>
            </a:r>
            <a:r>
              <a:rPr lang="ko-KR" altLang="en-US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인터넷뱅킹</a:t>
            </a:r>
            <a:endParaRPr lang="ko-KR" altLang="en-US" sz="15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2858" y="1144146"/>
            <a:ext cx="2240792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예금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2383" y="1493821"/>
            <a:ext cx="1052475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예금상품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2383" y="3127213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383" y="4944198"/>
            <a:ext cx="1052475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3310" y="6501996"/>
            <a:ext cx="1052475" cy="27648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경조금배달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58450" y="1506304"/>
            <a:ext cx="1052475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09990" y="1144442"/>
            <a:ext cx="1052475" cy="278237"/>
          </a:xfrm>
          <a:prstGeom prst="rect">
            <a:avLst/>
          </a:prstGeom>
          <a:solidFill>
            <a:schemeClr val="accent2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보험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09990" y="1493821"/>
            <a:ext cx="1052474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보험상품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09990" y="1870061"/>
            <a:ext cx="1052474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9990" y="2217726"/>
            <a:ext cx="1052474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납입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09990" y="2565391"/>
            <a:ext cx="1052474" cy="2764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09990" y="2901499"/>
            <a:ext cx="1052474" cy="27648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지급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45840" y="1144442"/>
            <a:ext cx="1052474" cy="278237"/>
          </a:xfrm>
          <a:prstGeom prst="rect">
            <a:avLst/>
          </a:prstGeom>
          <a:solidFill>
            <a:schemeClr val="accent2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err="1" smtClean="0">
                <a:solidFill>
                  <a:schemeClr val="bg1"/>
                </a:solidFill>
              </a:rPr>
              <a:t>모바일</a:t>
            </a:r>
            <a:r>
              <a:rPr lang="en-US" altLang="ko-KR" sz="1300" dirty="0" smtClean="0">
                <a:solidFill>
                  <a:schemeClr val="bg1"/>
                </a:solidFill>
              </a:rPr>
              <a:t>/</a:t>
            </a:r>
            <a:r>
              <a:rPr lang="ko-KR" altLang="en-US" sz="1300" dirty="0" smtClean="0">
                <a:solidFill>
                  <a:schemeClr val="bg1"/>
                </a:solidFill>
              </a:rPr>
              <a:t>기타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41641" y="1870061"/>
            <a:ext cx="1052474" cy="2782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VM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모바일뱅킹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41641" y="2217726"/>
            <a:ext cx="1052474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증권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41641" y="2565391"/>
            <a:ext cx="1052474" cy="27823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위젯뱅킹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23098" y="1144442"/>
            <a:ext cx="2220828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고객센터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23098" y="1493821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자주하는질문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23098" y="1870061"/>
            <a:ext cx="1052474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고객상담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23098" y="2233000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고객정보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03281" y="1144442"/>
            <a:ext cx="1052474" cy="278237"/>
          </a:xfrm>
          <a:prstGeom prst="rect">
            <a:avLst/>
          </a:prstGeom>
          <a:solidFill>
            <a:schemeClr val="accent2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err="1" smtClean="0">
                <a:solidFill>
                  <a:schemeClr val="bg1"/>
                </a:solidFill>
              </a:rPr>
              <a:t>큰글씨뱅킹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12562" y="1493821"/>
            <a:ext cx="1052475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12562" y="1870061"/>
            <a:ext cx="1052475" cy="278237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28"/>
          <p:cNvCxnSpPr>
            <a:stCxn id="5" idx="2"/>
            <a:endCxn id="33" idx="0"/>
          </p:cNvCxnSpPr>
          <p:nvPr/>
        </p:nvCxnSpPr>
        <p:spPr bwMode="auto">
          <a:xfrm rot="16200000" flipH="1">
            <a:off x="5436812" y="69668"/>
            <a:ext cx="272988" cy="188355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66"/>
          <p:cNvCxnSpPr>
            <a:cxnSpLocks noChangeShapeType="1"/>
          </p:cNvCxnSpPr>
          <p:nvPr/>
        </p:nvCxnSpPr>
        <p:spPr bwMode="auto">
          <a:xfrm>
            <a:off x="3202766" y="1007948"/>
            <a:ext cx="0" cy="138244"/>
          </a:xfrm>
          <a:prstGeom prst="line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</p:cxnSp>
      <p:cxnSp>
        <p:nvCxnSpPr>
          <p:cNvPr id="31" name="직선 연결선 67"/>
          <p:cNvCxnSpPr>
            <a:cxnSpLocks noChangeShapeType="1"/>
          </p:cNvCxnSpPr>
          <p:nvPr/>
        </p:nvCxnSpPr>
        <p:spPr bwMode="auto">
          <a:xfrm>
            <a:off x="5383547" y="1006199"/>
            <a:ext cx="0" cy="138245"/>
          </a:xfrm>
          <a:prstGeom prst="line">
            <a:avLst/>
          </a:prstGeom>
          <a:noFill/>
          <a:ln w="12700" algn="ctr">
            <a:solidFill>
              <a:srgbClr val="C0C0C0"/>
            </a:solidFill>
            <a:round/>
            <a:headEnd/>
            <a:tailEnd/>
          </a:ln>
        </p:spPr>
      </p:cxnSp>
      <p:sp>
        <p:nvSpPr>
          <p:cNvPr id="33" name="직사각형 32"/>
          <p:cNvSpPr/>
          <p:nvPr/>
        </p:nvSpPr>
        <p:spPr>
          <a:xfrm>
            <a:off x="5988848" y="1147942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마이페이지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 bwMode="auto">
          <a:xfrm rot="5400000">
            <a:off x="2887795" y="-599586"/>
            <a:ext cx="269192" cy="32182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>
          <a:xfrm>
            <a:off x="2609990" y="3227383"/>
            <a:ext cx="1052475" cy="276488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자동이체관리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9990" y="3567272"/>
            <a:ext cx="1052475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E-</a:t>
            </a:r>
            <a:r>
              <a:rPr lang="ko-KR" altLang="en-US" sz="9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보험알림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09990" y="3922713"/>
            <a:ext cx="1052475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OOO FC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43497" y="2901499"/>
            <a:ext cx="1052475" cy="2764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모바일안심결제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43497" y="3227383"/>
            <a:ext cx="1052475" cy="2764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폰뱅킹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43497" y="3565523"/>
            <a:ext cx="1052475" cy="2764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OOO</a:t>
            </a:r>
          </a:p>
          <a:p>
            <a:pPr>
              <a:defRPr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스마트폰뱅킹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23098" y="2932106"/>
            <a:ext cx="1052474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인증센터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23098" y="4568220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이용안내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23098" y="6073368"/>
            <a:ext cx="1052474" cy="278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보안센터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353352" y="1481846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새소식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39784" y="1493821"/>
            <a:ext cx="1052475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IC</a:t>
            </a: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칩모바일뱅킹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62144" y="5805724"/>
            <a:ext cx="1052475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외환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63310" y="6144806"/>
            <a:ext cx="1052475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가맹금예치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43895" y="3494085"/>
            <a:ext cx="1052475" cy="278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에스크로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66951" y="4639103"/>
            <a:ext cx="1052475" cy="278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뱅킹정보관리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63310" y="6859186"/>
            <a:ext cx="1052475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부가서비스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09990" y="4277891"/>
            <a:ext cx="1052475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부가서비스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3973" y="1493821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개인정보관리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93973" y="2430030"/>
            <a:ext cx="1052474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나의문의게시판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3973" y="2777695"/>
            <a:ext cx="1052474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나의금융상품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990260" y="3125360"/>
            <a:ext cx="1052474" cy="276488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재무설계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90260" y="3461468"/>
            <a:ext cx="1052474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가계부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90260" y="3787352"/>
            <a:ext cx="1052474" cy="278237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마이페이지편집</a:t>
            </a:r>
            <a:endParaRPr lang="en-US" altLang="ko-KR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353352" y="1870061"/>
            <a:ext cx="1052474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증명서발급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21882" y="1142417"/>
            <a:ext cx="1052475" cy="278237"/>
          </a:xfrm>
          <a:prstGeom prst="rect">
            <a:avLst/>
          </a:prstGeom>
          <a:solidFill>
            <a:schemeClr val="accent2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카드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5845972" y="580438"/>
            <a:ext cx="4572032" cy="23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9752" tIns="49876" rIns="99752" bIns="49876">
            <a:spAutoFit/>
          </a:bodyPr>
          <a:lstStyle/>
          <a:p>
            <a:pPr algn="l" defTabSz="996950" eaLnBrk="1" latinLnBrk="1" hangingPunct="1">
              <a:spcBef>
                <a:spcPct val="50000"/>
              </a:spcBef>
            </a:pPr>
            <a:r>
              <a:rPr kumimoji="1" lang="ko-KR" altLang="en-US" sz="900" b="1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개인뱅킹로그인</a:t>
            </a:r>
            <a:r>
              <a:rPr kumimoji="1" lang="ko-KR" altLang="en-US" sz="900" b="1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 </a:t>
            </a:r>
            <a:r>
              <a:rPr kumimoji="1" lang="en-US" altLang="ko-KR" sz="900" b="1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b="1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기업뱅킹로그인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전자청약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고객센터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OOO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 </a:t>
            </a:r>
            <a:r>
              <a:rPr kumimoji="1" lang="ko-KR" altLang="en-US" sz="900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검색ㅣ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ENGLISH</a:t>
            </a:r>
            <a:endParaRPr kumimoji="1" lang="ko-KR" altLang="en-US" sz="900" dirty="0">
              <a:solidFill>
                <a:srgbClr val="5F5F5F"/>
              </a:solidFill>
              <a:latin typeface="굴림" charset="-127"/>
              <a:ea typeface="굴림" charset="-127"/>
            </a:endParaRPr>
          </a:p>
        </p:txBody>
      </p:sp>
      <p:cxnSp>
        <p:nvCxnSpPr>
          <p:cNvPr id="77" name="직선 연결선 66"/>
          <p:cNvCxnSpPr>
            <a:cxnSpLocks noChangeShapeType="1"/>
          </p:cNvCxnSpPr>
          <p:nvPr/>
        </p:nvCxnSpPr>
        <p:spPr bwMode="auto">
          <a:xfrm>
            <a:off x="4198135" y="1009066"/>
            <a:ext cx="0" cy="138244"/>
          </a:xfrm>
          <a:prstGeom prst="line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08" y="7087251"/>
            <a:ext cx="10144196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직사각형 81"/>
          <p:cNvSpPr/>
          <p:nvPr/>
        </p:nvSpPr>
        <p:spPr>
          <a:xfrm>
            <a:off x="3726118" y="1493821"/>
            <a:ext cx="1052474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My OOO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카드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726118" y="1870061"/>
            <a:ext cx="1052474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카드안내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신청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726118" y="2217726"/>
            <a:ext cx="1052474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이용안내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726118" y="2565391"/>
            <a:ext cx="1052474" cy="2764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포인트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606003" y="6637357"/>
            <a:ext cx="936000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검토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06135" y="6637357"/>
            <a:ext cx="936000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기업에도 적용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606267" y="6637357"/>
            <a:ext cx="936000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전용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/>
        </p:nvGraphicFramePr>
        <p:xfrm>
          <a:off x="317557" y="3465353"/>
          <a:ext cx="1283933" cy="1161512"/>
        </p:xfrm>
        <a:graphic>
          <a:graphicData uri="http://schemas.openxmlformats.org/drawingml/2006/table">
            <a:tbl>
              <a:tblPr/>
              <a:tblGrid>
                <a:gridCol w="1283933"/>
              </a:tblGrid>
              <a:tr h="116151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약정계좌조회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전계좌조회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거래내역조회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계좌관련조회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수표조회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인터넷예금수령계좌변경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돋움" pitchFamily="50" charset="-127"/>
                        </a:rPr>
                        <a:t>만기계좌조회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317557" y="5239475"/>
          <a:ext cx="977388" cy="1755072"/>
        </p:xfrm>
        <a:graphic>
          <a:graphicData uri="http://schemas.openxmlformats.org/drawingml/2006/table">
            <a:tbl>
              <a:tblPr/>
              <a:tblGrid>
                <a:gridCol w="977388"/>
              </a:tblGrid>
              <a:tr h="116151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즉시이체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CMS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그룹이체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투채널인증이체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이체결과조회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휴대폰송금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송금인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휴대폰송금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수취인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개인정보활용동의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101"/>
          <p:cNvGraphicFramePr>
            <a:graphicFrameLocks noGrp="1"/>
          </p:cNvGraphicFramePr>
          <p:nvPr/>
        </p:nvGraphicFramePr>
        <p:xfrm>
          <a:off x="1500244" y="1822641"/>
          <a:ext cx="939288" cy="1596576"/>
        </p:xfrm>
        <a:graphic>
          <a:graphicData uri="http://schemas.openxmlformats.org/drawingml/2006/table">
            <a:tbl>
              <a:tblPr/>
              <a:tblGrid>
                <a:gridCol w="939288"/>
              </a:tblGrid>
              <a:tr h="116151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My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공과금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세금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범칙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벌과금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보험료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연금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생활요금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아파트관리비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대학등록금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314373" y="6514256"/>
            <a:ext cx="1052475" cy="449256"/>
          </a:xfrm>
          <a:prstGeom prst="rect">
            <a:avLst/>
          </a:prstGeom>
          <a:solidFill>
            <a:schemeClr val="accent2">
              <a:alpha val="5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/>
        </p:nvGraphicFramePr>
        <p:xfrm>
          <a:off x="1500244" y="3815957"/>
          <a:ext cx="656713" cy="804096"/>
        </p:xfrm>
        <a:graphic>
          <a:graphicData uri="http://schemas.openxmlformats.org/drawingml/2006/table">
            <a:tbl>
              <a:tblPr/>
              <a:tblGrid>
                <a:gridCol w="656713"/>
              </a:tblGrid>
              <a:tr h="78581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서비스안내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MY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에스크로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구매관리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판매관리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고객센터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1462144" y="4972468"/>
          <a:ext cx="1211262" cy="864041"/>
        </p:xfrm>
        <a:graphic>
          <a:graphicData uri="http://schemas.openxmlformats.org/drawingml/2006/table">
            <a:tbl>
              <a:tblPr/>
              <a:tblGrid>
                <a:gridCol w="1211262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이체한도감액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계좌정보관리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입출금통지서비스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인터넷뱅킹일시정지해제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사전등록서비스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/>
        </p:nvGraphicFramePr>
        <p:xfrm>
          <a:off x="336607" y="1798623"/>
          <a:ext cx="1211262" cy="1279584"/>
        </p:xfrm>
        <a:graphic>
          <a:graphicData uri="http://schemas.openxmlformats.org/drawingml/2006/table">
            <a:tbl>
              <a:tblPr/>
              <a:tblGrid>
                <a:gridCol w="1211262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BEST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추천예금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전체상품보기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인터넷예금가입상품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입출금이자유로운상품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목돈굴리기상품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목돈마련상품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판매종료상품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예금상품새소식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/>
        </p:nvGraphicFramePr>
        <p:xfrm>
          <a:off x="6046315" y="1844226"/>
          <a:ext cx="939288" cy="506851"/>
        </p:xfrm>
        <a:graphic>
          <a:graphicData uri="http://schemas.openxmlformats.org/drawingml/2006/table">
            <a:tbl>
              <a:tblPr/>
              <a:tblGrid>
                <a:gridCol w="939288"/>
              </a:tblGrid>
              <a:tr h="50685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고객정보조회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약정자정보조회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회원탈퇴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/>
        </p:nvGraphicFramePr>
        <p:xfrm>
          <a:off x="8261153" y="2546341"/>
          <a:ext cx="707513" cy="363975"/>
        </p:xfrm>
        <a:graphic>
          <a:graphicData uri="http://schemas.openxmlformats.org/drawingml/2006/table">
            <a:tbl>
              <a:tblPr/>
              <a:tblGrid>
                <a:gridCol w="707513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웹회원서비스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표 109"/>
          <p:cNvGraphicFramePr>
            <a:graphicFrameLocks noGrp="1"/>
          </p:cNvGraphicFramePr>
          <p:nvPr/>
        </p:nvGraphicFramePr>
        <p:xfrm>
          <a:off x="8232578" y="3236908"/>
          <a:ext cx="1211262" cy="1279584"/>
        </p:xfrm>
        <a:graphic>
          <a:graphicData uri="http://schemas.openxmlformats.org/drawingml/2006/table">
            <a:tbl>
              <a:tblPr/>
              <a:tblGrid>
                <a:gridCol w="1211262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인증서발급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재발급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타행인증서등록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공인인증서갱신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공인인증서폐지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보험고객 인증서등록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휴대폰저장 서비스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보안토큰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(HSM)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8238873" y="4894270"/>
          <a:ext cx="1211262" cy="1121088"/>
        </p:xfrm>
        <a:graphic>
          <a:graphicData uri="http://schemas.openxmlformats.org/drawingml/2006/table">
            <a:tbl>
              <a:tblPr/>
              <a:tblGrid>
                <a:gridCol w="1211262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처음방문고객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인터넷뱅킹이용안내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수수료안내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금리안내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이용시간안내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이용약관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웹접근성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시행안내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/>
        </p:nvGraphicFramePr>
        <p:xfrm>
          <a:off x="8229348" y="6361130"/>
          <a:ext cx="1211262" cy="487104"/>
        </p:xfrm>
        <a:graphic>
          <a:graphicData uri="http://schemas.openxmlformats.org/drawingml/2006/table">
            <a:tbl>
              <a:tblPr/>
              <a:tblGrid>
                <a:gridCol w="1211262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개인정보취급안내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보안프로그램안내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사고예방아내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9343781" y="3590438"/>
          <a:ext cx="1345688" cy="1438080"/>
        </p:xfrm>
        <a:graphic>
          <a:graphicData uri="http://schemas.openxmlformats.org/drawingml/2006/table">
            <a:tbl>
              <a:tblPr/>
              <a:tblGrid>
                <a:gridCol w="1345688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환증서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자기압수표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현금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체크카드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가계수표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보안카드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/OTP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발생기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무통장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무카드거래실행번호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e-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Postbank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모바일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IC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9353352" y="5114235"/>
            <a:ext cx="1052474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서식</a:t>
            </a:r>
            <a:r>
              <a:rPr lang="en-US" altLang="ko-KR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353352" y="5445814"/>
            <a:ext cx="1052474" cy="27823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웹진</a:t>
            </a:r>
            <a:endParaRPr lang="ko-KR" altLang="en-US" sz="9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988848" y="4140788"/>
            <a:ext cx="1052475" cy="27823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아웃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988848" y="4496229"/>
            <a:ext cx="1052475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아이디찾기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988848" y="4851407"/>
            <a:ext cx="1052475" cy="27823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비밀번호찾기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9310258" y="2197741"/>
          <a:ext cx="1382713" cy="962592"/>
        </p:xfrm>
        <a:graphic>
          <a:graphicData uri="http://schemas.openxmlformats.org/drawingml/2006/table">
            <a:tbl>
              <a:tblPr/>
              <a:tblGrid>
                <a:gridCol w="1382713"/>
              </a:tblGrid>
              <a:tr h="86404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연도별금융소득종합과세자료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온라인증명서안내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온라인증명서검증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검증프로그램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9343720" y="3259715"/>
            <a:ext cx="1052474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사고신고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362" y="7137423"/>
            <a:ext cx="792088" cy="314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로</a:t>
            </a:r>
            <a:r>
              <a:rPr lang="ko-KR" altLang="en-US" sz="1400" b="1" dirty="0">
                <a:solidFill>
                  <a:schemeClr val="tx1"/>
                </a:solidFill>
              </a:rPr>
              <a:t>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4"/>
          <p:cNvSpPr>
            <a:spLocks noChangeShapeType="1"/>
          </p:cNvSpPr>
          <p:nvPr/>
        </p:nvSpPr>
        <p:spPr bwMode="auto">
          <a:xfrm>
            <a:off x="4845840" y="679097"/>
            <a:ext cx="36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endParaRPr lang="ko-KR" altLang="en-US"/>
          </a:p>
        </p:txBody>
      </p:sp>
      <p:graphicFrame>
        <p:nvGraphicFramePr>
          <p:cNvPr id="127" name="표 126"/>
          <p:cNvGraphicFramePr>
            <a:graphicFrameLocks noGrp="1"/>
          </p:cNvGraphicFramePr>
          <p:nvPr/>
        </p:nvGraphicFramePr>
        <p:xfrm>
          <a:off x="4198136" y="5505871"/>
          <a:ext cx="837688" cy="363975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검찰청벌과금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경찰청범칙금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50554" y="146024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– TOBE (RFP)</a:t>
            </a:r>
          </a:p>
        </p:txBody>
      </p:sp>
      <p:sp>
        <p:nvSpPr>
          <p:cNvPr id="5" name="AutoShape 178"/>
          <p:cNvSpPr>
            <a:spLocks noChangeArrowheads="1"/>
          </p:cNvSpPr>
          <p:nvPr/>
        </p:nvSpPr>
        <p:spPr bwMode="auto">
          <a:xfrm>
            <a:off x="3417081" y="503214"/>
            <a:ext cx="1571635" cy="36595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기업뱅킹</a:t>
            </a:r>
            <a:endParaRPr lang="ko-KR" altLang="en-US" sz="15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2771" y="1138657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2771" y="1512871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전계좌조회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2771" y="2214711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수표조회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771" y="2936606"/>
            <a:ext cx="1052475" cy="27648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에스크로 조회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2771" y="3284271"/>
            <a:ext cx="1052475" cy="27648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은행조회서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5346" y="3641461"/>
            <a:ext cx="1052475" cy="27823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잔액조회서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71109" y="1138657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이체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76678" y="1512871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일반이체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76678" y="1860536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다계좌이체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6678" y="2584748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예약이체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678" y="3279771"/>
            <a:ext cx="1052474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자동이체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76678" y="4540490"/>
            <a:ext cx="1052474" cy="27648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한도이체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32409" y="1138657"/>
            <a:ext cx="1052474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예금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32409" y="1519014"/>
            <a:ext cx="1052474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예금신규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32409" y="2940124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대체계좌신규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32409" y="1878949"/>
            <a:ext cx="1052474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예금해지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77003" y="1138657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공과금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86822" y="1512871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86822" y="2493953"/>
            <a:ext cx="1052474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국세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지방세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86822" y="4009949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기타공과금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9950" y="1138657"/>
            <a:ext cx="1052474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사고신고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439231" y="1512871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인터넷사고신고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39231" y="1860536"/>
            <a:ext cx="1052475" cy="27823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사고신고내역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꺾인 연결선 28"/>
          <p:cNvCxnSpPr>
            <a:stCxn id="5" idx="2"/>
            <a:endCxn id="33" idx="0"/>
          </p:cNvCxnSpPr>
          <p:nvPr/>
        </p:nvCxnSpPr>
        <p:spPr bwMode="auto">
          <a:xfrm rot="16200000" flipH="1">
            <a:off x="5569522" y="-497455"/>
            <a:ext cx="272988" cy="300623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66"/>
          <p:cNvCxnSpPr>
            <a:cxnSpLocks noChangeShapeType="1"/>
          </p:cNvCxnSpPr>
          <p:nvPr/>
        </p:nvCxnSpPr>
        <p:spPr bwMode="auto">
          <a:xfrm>
            <a:off x="2194561" y="1002163"/>
            <a:ext cx="0" cy="138244"/>
          </a:xfrm>
          <a:prstGeom prst="line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</p:cxnSp>
      <p:cxnSp>
        <p:nvCxnSpPr>
          <p:cNvPr id="31" name="직선 연결선 67"/>
          <p:cNvCxnSpPr>
            <a:cxnSpLocks noChangeShapeType="1"/>
          </p:cNvCxnSpPr>
          <p:nvPr/>
        </p:nvCxnSpPr>
        <p:spPr bwMode="auto">
          <a:xfrm>
            <a:off x="3441939" y="1000414"/>
            <a:ext cx="0" cy="138245"/>
          </a:xfrm>
          <a:prstGeom prst="line">
            <a:avLst/>
          </a:prstGeom>
          <a:noFill/>
          <a:ln w="12700" algn="ctr">
            <a:solidFill>
              <a:srgbClr val="C0C0C0"/>
            </a:solidFill>
            <a:round/>
            <a:headEnd/>
            <a:tailEnd/>
          </a:ln>
        </p:spPr>
      </p:cxnSp>
      <p:cxnSp>
        <p:nvCxnSpPr>
          <p:cNvPr id="32" name="직선 연결선 68"/>
          <p:cNvCxnSpPr>
            <a:cxnSpLocks noChangeShapeType="1"/>
          </p:cNvCxnSpPr>
          <p:nvPr/>
        </p:nvCxnSpPr>
        <p:spPr bwMode="auto">
          <a:xfrm>
            <a:off x="5958971" y="1002163"/>
            <a:ext cx="0" cy="138244"/>
          </a:xfrm>
          <a:prstGeom prst="line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</p:cxnSp>
      <p:sp>
        <p:nvSpPr>
          <p:cNvPr id="33" name="직사각형 32"/>
          <p:cNvSpPr/>
          <p:nvPr/>
        </p:nvSpPr>
        <p:spPr>
          <a:xfrm>
            <a:off x="6682896" y="1142157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환경설정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92178" y="1512871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사용자권한설정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92178" y="1860536"/>
            <a:ext cx="1052474" cy="27823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관리자권한설정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 bwMode="auto">
          <a:xfrm rot="5400000">
            <a:off x="2386210" y="-678032"/>
            <a:ext cx="269488" cy="33638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73"/>
          <p:cNvCxnSpPr>
            <a:cxnSpLocks noChangeShapeType="1"/>
          </p:cNvCxnSpPr>
          <p:nvPr/>
        </p:nvCxnSpPr>
        <p:spPr bwMode="auto">
          <a:xfrm>
            <a:off x="4711593" y="1016162"/>
            <a:ext cx="0" cy="138244"/>
          </a:xfrm>
          <a:prstGeom prst="line">
            <a:avLst/>
          </a:prstGeom>
          <a:noFill/>
          <a:ln w="9525" algn="ctr">
            <a:solidFill>
              <a:srgbClr val="C0C0C0"/>
            </a:solidFill>
            <a:round/>
            <a:headEnd/>
            <a:tailEnd/>
          </a:ln>
        </p:spPr>
      </p:cxnSp>
      <p:sp>
        <p:nvSpPr>
          <p:cNvPr id="38" name="직사각형 37"/>
          <p:cNvSpPr/>
          <p:nvPr/>
        </p:nvSpPr>
        <p:spPr>
          <a:xfrm>
            <a:off x="7991057" y="4274151"/>
            <a:ext cx="1171273" cy="27823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6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dirty="0" err="1" smtClean="0">
                <a:solidFill>
                  <a:schemeClr val="bg1"/>
                </a:solidFill>
              </a:rPr>
              <a:t>공인인증센터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306347" y="4264087"/>
            <a:ext cx="1080120" cy="27823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69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300" dirty="0" err="1" smtClean="0">
                <a:solidFill>
                  <a:schemeClr val="bg1"/>
                </a:solidFill>
              </a:rPr>
              <a:t>이용안내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678534" y="4164204"/>
            <a:ext cx="1052475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이체내역조회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78534" y="4893435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급여이체</a:t>
            </a:r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678534" y="5888548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퇴직연금이체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932409" y="2586924"/>
            <a:ext cx="1052475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예금금리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수수료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32409" y="2231588"/>
            <a:ext cx="1052475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예금상품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32409" y="3304573"/>
            <a:ext cx="1052475" cy="276488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원천징수영수증</a:t>
            </a:r>
            <a:endParaRPr lang="en-US" altLang="ko-KR" sz="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발급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86822" y="4374356"/>
            <a:ext cx="1052474" cy="2764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생활요금</a:t>
            </a:r>
            <a:endParaRPr lang="en-US" altLang="ko-KR" sz="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86822" y="5185895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범칙금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벌과금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86822" y="5858130"/>
            <a:ext cx="1052474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연금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보험금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6822" y="6848219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예약납부조회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95891" y="2217726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계좌권한설정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695891" y="2565391"/>
            <a:ext cx="1052474" cy="278237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결재라인설정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92178" y="2922581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인증서 관리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5979" y="6948189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기업뱅킹 신규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18638" y="6948189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개인뱅킹 공통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024611" y="1150775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고객센터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305213" y="1163124"/>
            <a:ext cx="1052475" cy="27823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1300" dirty="0" smtClean="0">
                <a:solidFill>
                  <a:schemeClr val="bg1"/>
                </a:solidFill>
              </a:rPr>
              <a:t>마이페이지</a:t>
            </a:r>
            <a:endParaRPr lang="en-US" altLang="ko-KR" sz="1300" dirty="0" smtClean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05213" y="1512871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아웃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313394" y="1860536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회원가입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037848" y="1512871"/>
            <a:ext cx="1052474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037848" y="1860536"/>
            <a:ext cx="1052474" cy="278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9323458" y="2922581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고객정보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48208" y="4664319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인증서발급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재발급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048208" y="5019626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타행인증서등록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048208" y="5376611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공인인증서갱신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048208" y="5738430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공인인증서폐지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48208" y="6063498"/>
            <a:ext cx="1052475" cy="278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공인인증서관리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329458" y="4637664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처음방문고객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329458" y="4992971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기업뱅킹이용안내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312766" y="2217726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아이디찾기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312766" y="2565391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비밀번호찾기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5152858" y="505569"/>
            <a:ext cx="5408022" cy="37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9752" tIns="49876" rIns="99752" bIns="49876">
            <a:spAutoFit/>
          </a:bodyPr>
          <a:lstStyle/>
          <a:p>
            <a:pPr>
              <a:defRPr/>
            </a:pPr>
            <a:r>
              <a:rPr kumimoji="1" lang="ko-KR" altLang="en-US" sz="900" b="1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개인뱅킹 </a:t>
            </a:r>
            <a:r>
              <a:rPr kumimoji="1" lang="en-US" altLang="ko-KR" sz="900" b="1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공인인증센터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고객센터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OOO(365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코너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)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검색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기업뱅킹 이용안내 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전체메뉴▼</a:t>
            </a:r>
            <a: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/>
            </a:r>
            <a:br>
              <a:rPr kumimoji="1" lang="en-US" altLang="ko-KR" sz="9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</a:br>
            <a:r>
              <a:rPr lang="ko-KR" altLang="en-US" sz="900" u="sng" dirty="0" smtClean="0">
                <a:solidFill>
                  <a:srgbClr val="808080"/>
                </a:solidFill>
              </a:rPr>
              <a:t>㈜ 우정기업</a:t>
            </a:r>
            <a:r>
              <a:rPr lang="ko-KR" altLang="en-US" sz="900" dirty="0" smtClean="0">
                <a:solidFill>
                  <a:srgbClr val="808080"/>
                </a:solidFill>
              </a:rPr>
              <a:t> 님 안녕하세요</a:t>
            </a:r>
            <a:r>
              <a:rPr lang="en-US" altLang="ko-KR" sz="900" dirty="0" smtClean="0">
                <a:solidFill>
                  <a:srgbClr val="808080"/>
                </a:solidFill>
              </a:rPr>
              <a:t>. </a:t>
            </a:r>
            <a:r>
              <a:rPr lang="ko-KR" altLang="en-US" sz="900" u="sng" dirty="0" smtClean="0">
                <a:solidFill>
                  <a:srgbClr val="808080"/>
                </a:solidFill>
              </a:rPr>
              <a:t>로그아웃</a:t>
            </a:r>
            <a:r>
              <a:rPr lang="ko-KR" altLang="en-US" sz="900" dirty="0" smtClean="0">
                <a:solidFill>
                  <a:srgbClr val="808080"/>
                </a:solidFill>
              </a:rPr>
              <a:t> </a:t>
            </a:r>
            <a:r>
              <a:rPr lang="en-US" altLang="ko-KR" sz="900" dirty="0" smtClean="0">
                <a:solidFill>
                  <a:srgbClr val="808080"/>
                </a:solidFill>
              </a:rPr>
              <a:t>| </a:t>
            </a:r>
            <a:r>
              <a:rPr lang="ko-KR" altLang="en-US" sz="900" dirty="0" smtClean="0">
                <a:solidFill>
                  <a:srgbClr val="808080"/>
                </a:solidFill>
              </a:rPr>
              <a:t>최종거래일 </a:t>
            </a:r>
            <a:r>
              <a:rPr lang="en-US" altLang="ko-KR" sz="900" dirty="0" smtClean="0">
                <a:solidFill>
                  <a:srgbClr val="808080"/>
                </a:solidFill>
              </a:rPr>
              <a:t>YYYY-MM-DD HH:MM:SS</a:t>
            </a:r>
            <a:endParaRPr lang="ko-KR" altLang="en-US" sz="900" dirty="0">
              <a:solidFill>
                <a:srgbClr val="80808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331850" y="5354223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900" dirty="0" err="1" smtClean="0">
                <a:latin typeface="맑은 고딕" pitchFamily="50" charset="-127"/>
                <a:ea typeface="맑은 고딕" pitchFamily="50" charset="-127"/>
              </a:rPr>
              <a:t>기업뱅킹가입안내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9355333" y="3248285"/>
          <a:ext cx="939288" cy="340224"/>
        </p:xfrm>
        <a:graphic>
          <a:graphicData uri="http://schemas.openxmlformats.org/drawingml/2006/table">
            <a:tbl>
              <a:tblPr/>
              <a:tblGrid>
                <a:gridCol w="939288"/>
              </a:tblGrid>
              <a:tr h="7143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고객정보조회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수정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43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회원탈퇴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>
            <a:off x="4186822" y="3654871"/>
            <a:ext cx="1052474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법원송달료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048208" y="6415558"/>
            <a:ext cx="1052475" cy="278239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영수증출력</a:t>
            </a:r>
            <a:endParaRPr lang="ko-KR" altLang="en-US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4202898" y="1831961"/>
          <a:ext cx="837688" cy="645600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지로납부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자동이체신청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4202898" y="4669633"/>
          <a:ext cx="837688" cy="487104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상하수도요금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전기요금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KT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통신요금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4202898" y="6163100"/>
          <a:ext cx="837688" cy="645600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국민연금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사회보험료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고용보험료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산재보험료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4202898" y="2811917"/>
          <a:ext cx="837688" cy="804096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지방세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세외수입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환경개선부담금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관세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6" name="Text Box 143"/>
          <p:cNvSpPr txBox="1">
            <a:spLocks noChangeArrowheads="1"/>
          </p:cNvSpPr>
          <p:nvPr/>
        </p:nvSpPr>
        <p:spPr bwMode="auto">
          <a:xfrm>
            <a:off x="1631130" y="5174168"/>
            <a:ext cx="1343804" cy="71227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5782" tIns="47891" rIns="95782" bIns="47891">
            <a:spAutoFit/>
          </a:bodyPr>
          <a:lstStyle/>
          <a:p>
            <a:pPr defTabSz="9969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급여치체파일작성</a:t>
            </a:r>
            <a:endParaRPr kumimoji="1" lang="en-US" altLang="ko-KR" sz="800" dirty="0" smtClean="0">
              <a:latin typeface="Arial" charset="0"/>
              <a:ea typeface="돋움" pitchFamily="50" charset="-127"/>
            </a:endParaRPr>
          </a:p>
          <a:p>
            <a:pPr defTabSz="9969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kumimoji="1" lang="en-US" altLang="ko-KR" sz="800" dirty="0" smtClean="0">
                <a:latin typeface="Arial" charset="0"/>
                <a:ea typeface="돋움" pitchFamily="50" charset="-127"/>
              </a:rPr>
              <a:t>-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급여이체결재</a:t>
            </a:r>
            <a:r>
              <a:rPr kumimoji="1" lang="en-US" altLang="ko-KR" sz="800" dirty="0" smtClean="0">
                <a:latin typeface="Arial" charset="0"/>
                <a:ea typeface="돋움" pitchFamily="50" charset="-127"/>
              </a:rPr>
              <a:t>/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실행요청</a:t>
            </a:r>
            <a:endParaRPr kumimoji="1" lang="en-US" altLang="ko-KR" sz="800" dirty="0" smtClean="0">
              <a:latin typeface="Arial" charset="0"/>
              <a:ea typeface="돋움" pitchFamily="50" charset="-127"/>
            </a:endParaRPr>
          </a:p>
          <a:p>
            <a:pPr defTabSz="9969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kumimoji="1" lang="en-US" altLang="ko-KR" sz="800" dirty="0" smtClean="0">
                <a:latin typeface="Arial" charset="0"/>
                <a:ea typeface="돋움" pitchFamily="50" charset="-127"/>
              </a:rPr>
              <a:t>-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급여이체조회</a:t>
            </a:r>
            <a:r>
              <a:rPr kumimoji="1" lang="en-US" altLang="ko-KR" sz="800" dirty="0" smtClean="0">
                <a:latin typeface="Arial" charset="0"/>
                <a:ea typeface="돋움" pitchFamily="50" charset="-127"/>
              </a:rPr>
              <a:t>/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취소</a:t>
            </a:r>
            <a:endParaRPr kumimoji="1" lang="en-US" altLang="ko-KR" sz="800" dirty="0" smtClean="0">
              <a:latin typeface="Arial" charset="0"/>
              <a:ea typeface="돋움" pitchFamily="50" charset="-127"/>
            </a:endParaRPr>
          </a:p>
          <a:p>
            <a:pPr defTabSz="9969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defRPr/>
            </a:pPr>
            <a:r>
              <a:rPr kumimoji="1" lang="en-US" altLang="ko-KR" sz="800" dirty="0" smtClean="0">
                <a:latin typeface="Arial" charset="0"/>
                <a:ea typeface="돋움" pitchFamily="50" charset="-127"/>
              </a:rPr>
              <a:t>-</a:t>
            </a:r>
            <a:r>
              <a:rPr kumimoji="1" lang="ko-KR" altLang="en-US" sz="800" dirty="0" smtClean="0">
                <a:latin typeface="Arial" charset="0"/>
                <a:ea typeface="돋움" pitchFamily="50" charset="-127"/>
              </a:rPr>
              <a:t>급여이체결과조회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354888" y="2542317"/>
          <a:ext cx="837688" cy="363975"/>
        </p:xfrm>
        <a:graphic>
          <a:graphicData uri="http://schemas.openxmlformats.org/drawingml/2006/table">
            <a:tbl>
              <a:tblPr/>
              <a:tblGrid>
                <a:gridCol w="837688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자기압수표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가계수표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1722232" y="2176091"/>
          <a:ext cx="1012313" cy="363975"/>
        </p:xfrm>
        <a:graphic>
          <a:graphicData uri="http://schemas.openxmlformats.org/drawingml/2006/table">
            <a:tbl>
              <a:tblPr/>
              <a:tblGrid>
                <a:gridCol w="1012313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1702568" y="2896132"/>
          <a:ext cx="1012313" cy="363975"/>
        </p:xfrm>
        <a:graphic>
          <a:graphicData uri="http://schemas.openxmlformats.org/drawingml/2006/table">
            <a:tbl>
              <a:tblPr/>
              <a:tblGrid>
                <a:gridCol w="1012313"/>
              </a:tblGrid>
              <a:tr h="36397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/>
        </p:nvGraphicFramePr>
        <p:xfrm>
          <a:off x="1712400" y="3630176"/>
          <a:ext cx="1171063" cy="510336"/>
        </p:xfrm>
        <a:graphic>
          <a:graphicData uri="http://schemas.openxmlformats.org/drawingml/2006/table">
            <a:tbl>
              <a:tblPr/>
              <a:tblGrid>
                <a:gridCol w="117106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316128" y="1864196"/>
            <a:ext cx="1052475" cy="27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거래내역조회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꺾인 연결선 93"/>
          <p:cNvCxnSpPr>
            <a:stCxn id="53" idx="2"/>
            <a:endCxn id="75" idx="1"/>
          </p:cNvCxnSpPr>
          <p:nvPr/>
        </p:nvCxnSpPr>
        <p:spPr>
          <a:xfrm rot="16200000" flipH="1">
            <a:off x="6132412" y="4286822"/>
            <a:ext cx="3001798" cy="8297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4034250" y="2075188"/>
          <a:ext cx="1249981" cy="402336"/>
        </p:xfrm>
        <a:graphic>
          <a:graphicData uri="http://schemas.openxmlformats.org/drawingml/2006/table">
            <a:tbl>
              <a:tblPr/>
              <a:tblGrid>
                <a:gridCol w="1249981"/>
              </a:tblGrid>
              <a:tr h="11563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지방세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63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세외수입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63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환경개선부담금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/>
        </p:nvGraphicFramePr>
        <p:xfrm>
          <a:off x="4036577" y="3875388"/>
          <a:ext cx="1024587" cy="279840"/>
        </p:xfrm>
        <a:graphic>
          <a:graphicData uri="http://schemas.openxmlformats.org/drawingml/2006/table">
            <a:tbl>
              <a:tblPr/>
              <a:tblGrid>
                <a:gridCol w="1024587"/>
              </a:tblGrid>
              <a:tr h="278950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경찰청벌과금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검찰청범칙금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AutoShape 178"/>
          <p:cNvSpPr>
            <a:spLocks noChangeArrowheads="1"/>
          </p:cNvSpPr>
          <p:nvPr/>
        </p:nvSpPr>
        <p:spPr bwMode="auto">
          <a:xfrm>
            <a:off x="292804" y="224813"/>
            <a:ext cx="1164670" cy="216024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기업뱅킹</a:t>
            </a:r>
            <a:endParaRPr lang="ko-KR" altLang="en-US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107" y="571534"/>
            <a:ext cx="1302708" cy="21562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88690" y="1076701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전계좌조회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690" y="3308949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수표조회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393736" y="571534"/>
            <a:ext cx="1268532" cy="21562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이체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93736" y="816388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즉시이체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93736" y="1076701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다계좌이체</a:t>
            </a:r>
            <a:endParaRPr lang="en-US" altLang="ko-KR" sz="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93736" y="1696589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예약이체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93736" y="2312796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자동이체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003816" y="572890"/>
            <a:ext cx="1287298" cy="20015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공과금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004123" y="813444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004123" y="1859164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세금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꺾인 연결선 143"/>
          <p:cNvCxnSpPr>
            <a:stCxn id="90" idx="2"/>
            <a:endCxn id="89" idx="0"/>
          </p:cNvCxnSpPr>
          <p:nvPr/>
        </p:nvCxnSpPr>
        <p:spPr bwMode="auto">
          <a:xfrm rot="16200000" flipH="1">
            <a:off x="3360160" y="-2044184"/>
            <a:ext cx="124648" cy="509469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꺾인 연결선 146"/>
          <p:cNvCxnSpPr>
            <a:stCxn id="90" idx="2"/>
            <a:endCxn id="96" idx="0"/>
          </p:cNvCxnSpPr>
          <p:nvPr/>
        </p:nvCxnSpPr>
        <p:spPr bwMode="auto">
          <a:xfrm rot="5400000">
            <a:off x="730452" y="426846"/>
            <a:ext cx="130697" cy="1586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직사각형 147"/>
          <p:cNvSpPr/>
          <p:nvPr/>
        </p:nvSpPr>
        <p:spPr>
          <a:xfrm>
            <a:off x="1393736" y="4901841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이체결과조회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004123" y="5117379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생활요금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004123" y="3658169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범칙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벌과금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004123" y="4253283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연금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보험금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004123" y="6432573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법원</a:t>
            </a:r>
            <a:endParaRPr lang="en-US" altLang="ko-KR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/>
        </p:nvGraphicFramePr>
        <p:xfrm>
          <a:off x="4044628" y="1054460"/>
          <a:ext cx="1337675" cy="767520"/>
        </p:xfrm>
        <a:graphic>
          <a:graphicData uri="http://schemas.openxmlformats.org/drawingml/2006/table">
            <a:tbl>
              <a:tblPr/>
              <a:tblGrid>
                <a:gridCol w="1337675"/>
              </a:tblGrid>
              <a:tr h="65830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지로납부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납부내역조회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예약납부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자동이체신청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└자동이체등록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└자동이체조회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표 166"/>
          <p:cNvGraphicFramePr>
            <a:graphicFrameLocks noGrp="1"/>
          </p:cNvGraphicFramePr>
          <p:nvPr/>
        </p:nvGraphicFramePr>
        <p:xfrm>
          <a:off x="4036577" y="5364172"/>
          <a:ext cx="1024587" cy="401760"/>
        </p:xfrm>
        <a:graphic>
          <a:graphicData uri="http://schemas.openxmlformats.org/drawingml/2006/table">
            <a:tbl>
              <a:tblPr/>
              <a:tblGrid>
                <a:gridCol w="1024587"/>
              </a:tblGrid>
              <a:tr h="342946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전기요금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KT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통신요금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상하수도요금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표 167"/>
          <p:cNvGraphicFramePr>
            <a:graphicFrameLocks noGrp="1"/>
          </p:cNvGraphicFramePr>
          <p:nvPr/>
        </p:nvGraphicFramePr>
        <p:xfrm>
          <a:off x="4000567" y="4489907"/>
          <a:ext cx="1316083" cy="523680"/>
        </p:xfrm>
        <a:graphic>
          <a:graphicData uri="http://schemas.openxmlformats.org/drawingml/2006/table">
            <a:tbl>
              <a:tblPr/>
              <a:tblGrid>
                <a:gridCol w="1316083"/>
              </a:tblGrid>
              <a:tr h="44806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국민연금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통합징수보험료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고용보험료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산재보험료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표 168"/>
          <p:cNvGraphicFramePr>
            <a:graphicFrameLocks noGrp="1"/>
          </p:cNvGraphicFramePr>
          <p:nvPr/>
        </p:nvGraphicFramePr>
        <p:xfrm>
          <a:off x="128756" y="3561063"/>
          <a:ext cx="1219184" cy="269946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269946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자기압수표조회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표 169"/>
          <p:cNvGraphicFramePr>
            <a:graphicFrameLocks noGrp="1"/>
          </p:cNvGraphicFramePr>
          <p:nvPr/>
        </p:nvGraphicFramePr>
        <p:xfrm>
          <a:off x="1427392" y="1330433"/>
          <a:ext cx="1242414" cy="328608"/>
        </p:xfrm>
        <a:graphic>
          <a:graphicData uri="http://schemas.openxmlformats.org/drawingml/2006/table">
            <a:tbl>
              <a:tblPr/>
              <a:tblGrid>
                <a:gridCol w="1242414"/>
              </a:tblGrid>
              <a:tr h="30149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다계좌이체결과조회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1427392" y="1944071"/>
          <a:ext cx="1242414" cy="328608"/>
        </p:xfrm>
        <a:graphic>
          <a:graphicData uri="http://schemas.openxmlformats.org/drawingml/2006/table">
            <a:tbl>
              <a:tblPr/>
              <a:tblGrid>
                <a:gridCol w="1242414"/>
              </a:tblGrid>
              <a:tr h="30149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예약이체조회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표 171"/>
          <p:cNvGraphicFramePr>
            <a:graphicFrameLocks noGrp="1"/>
          </p:cNvGraphicFramePr>
          <p:nvPr/>
        </p:nvGraphicFramePr>
        <p:xfrm>
          <a:off x="1416210" y="2585518"/>
          <a:ext cx="1332651" cy="510336"/>
        </p:xfrm>
        <a:graphic>
          <a:graphicData uri="http://schemas.openxmlformats.org/drawingml/2006/table">
            <a:tbl>
              <a:tblPr/>
              <a:tblGrid>
                <a:gridCol w="1332651"/>
              </a:tblGrid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자동이체결과조회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4" name="직사각형 173"/>
          <p:cNvSpPr/>
          <p:nvPr/>
        </p:nvSpPr>
        <p:spPr>
          <a:xfrm>
            <a:off x="88690" y="816388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약정계좌조회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88690" y="1345420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거래내역조회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8690" y="2012805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계좌관련조회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8" name="표 177"/>
          <p:cNvGraphicFramePr>
            <a:graphicFrameLocks noGrp="1"/>
          </p:cNvGraphicFramePr>
          <p:nvPr/>
        </p:nvGraphicFramePr>
        <p:xfrm>
          <a:off x="79307" y="1632370"/>
          <a:ext cx="1263464" cy="340224"/>
        </p:xfrm>
        <a:graphic>
          <a:graphicData uri="http://schemas.openxmlformats.org/drawingml/2006/table">
            <a:tbl>
              <a:tblPr/>
              <a:tblGrid>
                <a:gridCol w="1263464"/>
              </a:tblGrid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최근거래내역조회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과거거래내역조회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표 178"/>
          <p:cNvGraphicFramePr>
            <a:graphicFrameLocks noGrp="1"/>
          </p:cNvGraphicFramePr>
          <p:nvPr/>
        </p:nvGraphicFramePr>
        <p:xfrm>
          <a:off x="85009" y="2260077"/>
          <a:ext cx="1258358" cy="1020672"/>
        </p:xfrm>
        <a:graphic>
          <a:graphicData uri="http://schemas.openxmlformats.org/drawingml/2006/table">
            <a:tbl>
              <a:tblPr/>
              <a:tblGrid>
                <a:gridCol w="1258358"/>
              </a:tblGrid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중도해약조회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만기수령액조회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월부금산정조회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신계좌번호조회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휴면예금조회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만기계좌조회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0" name="꺾인 연결선 179"/>
          <p:cNvCxnSpPr>
            <a:stCxn id="90" idx="2"/>
            <a:endCxn id="130" idx="0"/>
          </p:cNvCxnSpPr>
          <p:nvPr/>
        </p:nvCxnSpPr>
        <p:spPr bwMode="auto">
          <a:xfrm rot="16200000" flipH="1">
            <a:off x="2695276" y="-1379300"/>
            <a:ext cx="132053" cy="377232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꺾인 연결선 180"/>
          <p:cNvCxnSpPr>
            <a:stCxn id="90" idx="2"/>
            <a:endCxn id="209" idx="0"/>
          </p:cNvCxnSpPr>
          <p:nvPr/>
        </p:nvCxnSpPr>
        <p:spPr bwMode="auto">
          <a:xfrm rot="16200000" flipH="1">
            <a:off x="2037158" y="-721183"/>
            <a:ext cx="131808" cy="24558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꺾인 연결선 181"/>
          <p:cNvCxnSpPr>
            <a:stCxn id="90" idx="2"/>
            <a:endCxn id="101" idx="0"/>
          </p:cNvCxnSpPr>
          <p:nvPr/>
        </p:nvCxnSpPr>
        <p:spPr bwMode="auto">
          <a:xfrm rot="16200000" flipH="1">
            <a:off x="1386222" y="-70247"/>
            <a:ext cx="130697" cy="115286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직사각형 183"/>
          <p:cNvSpPr/>
          <p:nvPr/>
        </p:nvSpPr>
        <p:spPr>
          <a:xfrm>
            <a:off x="7986013" y="1475581"/>
            <a:ext cx="1287298" cy="216301"/>
          </a:xfrm>
          <a:prstGeom prst="rect">
            <a:avLst/>
          </a:prstGeom>
          <a:solidFill>
            <a:srgbClr val="FFCC66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tx1"/>
                </a:solidFill>
              </a:rPr>
              <a:t>고객센터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392781" y="4613809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CMS</a:t>
            </a: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계좌이체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1600" y="3779837"/>
            <a:ext cx="1268532" cy="2379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인터넷예금수령계좌변경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020908" y="5837459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아파트관리비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3" name="표 202"/>
          <p:cNvGraphicFramePr>
            <a:graphicFrameLocks noGrp="1"/>
          </p:cNvGraphicFramePr>
          <p:nvPr/>
        </p:nvGraphicFramePr>
        <p:xfrm>
          <a:off x="4053362" y="6088922"/>
          <a:ext cx="1024587" cy="279840"/>
        </p:xfrm>
        <a:graphic>
          <a:graphicData uri="http://schemas.openxmlformats.org/drawingml/2006/table">
            <a:tbl>
              <a:tblPr/>
              <a:tblGrid>
                <a:gridCol w="1024587"/>
              </a:tblGrid>
              <a:tr h="23782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관리사무소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아파트거주자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4" name="직사각형 203"/>
          <p:cNvSpPr/>
          <p:nvPr/>
        </p:nvSpPr>
        <p:spPr>
          <a:xfrm>
            <a:off x="4004123" y="6899724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예약납부조회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004123" y="2508273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국고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2" name="Rectangle 236"/>
          <p:cNvSpPr>
            <a:spLocks noChangeArrowheads="1"/>
          </p:cNvSpPr>
          <p:nvPr/>
        </p:nvSpPr>
        <p:spPr bwMode="auto">
          <a:xfrm>
            <a:off x="1403127" y="3161201"/>
            <a:ext cx="126684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급여이체</a:t>
            </a:r>
          </a:p>
        </p:txBody>
      </p:sp>
      <p:graphicFrame>
        <p:nvGraphicFramePr>
          <p:cNvPr id="213" name="표 212"/>
          <p:cNvGraphicFramePr>
            <a:graphicFrameLocks noGrp="1"/>
          </p:cNvGraphicFramePr>
          <p:nvPr/>
        </p:nvGraphicFramePr>
        <p:xfrm>
          <a:off x="1423832" y="3402028"/>
          <a:ext cx="1220126" cy="328608"/>
        </p:xfrm>
        <a:graphic>
          <a:graphicData uri="http://schemas.openxmlformats.org/drawingml/2006/table">
            <a:tbl>
              <a:tblPr/>
              <a:tblGrid>
                <a:gridCol w="1220126"/>
              </a:tblGrid>
              <a:tr h="31857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급여이체등록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급여이체조회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7" name="직사각형 216"/>
          <p:cNvSpPr/>
          <p:nvPr/>
        </p:nvSpPr>
        <p:spPr>
          <a:xfrm>
            <a:off x="4018924" y="65969"/>
            <a:ext cx="749178" cy="185476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기업뱅킹</a:t>
            </a:r>
            <a:r>
              <a:rPr lang="en-US" altLang="ko-KR" sz="800" b="1" dirty="0" smtClean="0">
                <a:latin typeface="돋움" pitchFamily="50" charset="-127"/>
                <a:ea typeface="돋움" pitchFamily="50" charset="-127"/>
              </a:rPr>
              <a:t>-</a:t>
            </a:r>
            <a:r>
              <a:rPr lang="ko-KR" altLang="en-US" sz="800" b="1" dirty="0" smtClean="0">
                <a:latin typeface="돋움" pitchFamily="50" charset="-127"/>
                <a:ea typeface="돋움" pitchFamily="50" charset="-127"/>
              </a:rPr>
              <a:t>신규</a:t>
            </a:r>
            <a:endParaRPr lang="ko-KR" altLang="en-US" sz="8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4804526" y="65969"/>
            <a:ext cx="767734" cy="185476"/>
          </a:xfrm>
          <a:prstGeom prst="rect">
            <a:avLst/>
          </a:prstGeom>
          <a:solidFill>
            <a:srgbClr val="FFCC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돋움" pitchFamily="50" charset="-127"/>
                <a:ea typeface="돋움" pitchFamily="50" charset="-127"/>
              </a:rPr>
              <a:t>개인뱅킹 공통</a:t>
            </a:r>
            <a:endParaRPr lang="ko-KR" altLang="en-US" sz="8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9" name="Text Box 28"/>
          <p:cNvSpPr txBox="1">
            <a:spLocks noChangeArrowheads="1"/>
          </p:cNvSpPr>
          <p:nvPr/>
        </p:nvSpPr>
        <p:spPr bwMode="auto">
          <a:xfrm>
            <a:off x="3676522" y="260777"/>
            <a:ext cx="5917856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9752" tIns="49876" rIns="99752" bIns="49876">
            <a:spAutoFit/>
          </a:bodyPr>
          <a:lstStyle/>
          <a:p>
            <a:pPr>
              <a:defRPr/>
            </a:pP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개인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&gt; 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예금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보험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카드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800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모바일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800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생활속</a:t>
            </a:r>
            <a:r>
              <a:rPr kumimoji="1" lang="en-US" altLang="ko-KR" sz="800" dirty="0" err="1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EverRich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이야기      전자청약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고객센터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OOO(365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코너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) </a:t>
            </a:r>
            <a:r>
              <a:rPr kumimoji="1" lang="ko-KR" altLang="en-US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검색 </a:t>
            </a:r>
            <a:r>
              <a:rPr kumimoji="1" lang="en-US" altLang="ko-KR" sz="800" dirty="0" smtClean="0">
                <a:solidFill>
                  <a:srgbClr val="5F5F5F"/>
                </a:solidFill>
                <a:latin typeface="굴림" charset="-127"/>
                <a:ea typeface="굴림" charset="-127"/>
              </a:rPr>
              <a:t>| ENGLISH</a:t>
            </a:r>
            <a:endParaRPr lang="ko-KR" altLang="en-US" sz="800" dirty="0">
              <a:solidFill>
                <a:srgbClr val="808080"/>
              </a:solidFill>
            </a:endParaRPr>
          </a:p>
        </p:txBody>
      </p:sp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기업뱅킹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향후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4004256" y="2760108"/>
          <a:ext cx="1295107" cy="789600"/>
        </p:xfrm>
        <a:graphic>
          <a:graphicData uri="http://schemas.openxmlformats.org/drawingml/2006/table">
            <a:tbl>
              <a:tblPr/>
              <a:tblGrid>
                <a:gridCol w="1295107"/>
              </a:tblGrid>
              <a:tr h="13270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전파사용료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70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관세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3270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기금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국고금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70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항만수수료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709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특허수수료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7327482" y="47307"/>
            <a:ext cx="857642" cy="20413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기존 네이밍 변경</a:t>
            </a:r>
            <a:endParaRPr lang="ko-KR" altLang="en-US" sz="8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326180" y="565485"/>
            <a:ext cx="1287298" cy="20015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뱅킹관리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334670" y="802539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사용자관리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34670" y="1375580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결재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승인관리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5344497" y="2252236"/>
          <a:ext cx="1274233" cy="850560"/>
        </p:xfrm>
        <a:graphic>
          <a:graphicData uri="http://schemas.openxmlformats.org/drawingml/2006/table">
            <a:tbl>
              <a:tblPr/>
              <a:tblGrid>
                <a:gridCol w="1274233"/>
              </a:tblGrid>
              <a:tr h="131456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출금계좌관리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입금계좌관리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보안계좌등록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자주쓰는입금계좌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예금계좌해약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요구불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표 110"/>
          <p:cNvGraphicFramePr>
            <a:graphicFrameLocks noGrp="1"/>
          </p:cNvGraphicFramePr>
          <p:nvPr/>
        </p:nvGraphicFramePr>
        <p:xfrm>
          <a:off x="5354826" y="1017052"/>
          <a:ext cx="1238176" cy="328608"/>
        </p:xfrm>
        <a:graphic>
          <a:graphicData uri="http://schemas.openxmlformats.org/drawingml/2006/table">
            <a:tbl>
              <a:tblPr/>
              <a:tblGrid>
                <a:gridCol w="1238176"/>
              </a:tblGrid>
              <a:tr h="31451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사용자권한설정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결재단계설정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5334670" y="2028034"/>
            <a:ext cx="1287296" cy="193132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뱅킹설정관리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/>
        </p:nvGraphicFramePr>
        <p:xfrm>
          <a:off x="5345398" y="3059757"/>
          <a:ext cx="1266807" cy="1121088"/>
        </p:xfrm>
        <a:graphic>
          <a:graphicData uri="http://schemas.openxmlformats.org/drawingml/2006/table">
            <a:tbl>
              <a:tblPr/>
              <a:tblGrid>
                <a:gridCol w="1266807"/>
              </a:tblGrid>
              <a:tr h="963146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이체한도감액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사전 등록서비스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인터넷뱅킹 일시정지해제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입출금통지서비스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└서비스안내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└서비스신청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└서비스조회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/>
        </p:nvGraphicFramePr>
        <p:xfrm>
          <a:off x="5358606" y="1602209"/>
          <a:ext cx="1253599" cy="401760"/>
        </p:xfrm>
        <a:graphic>
          <a:graphicData uri="http://schemas.openxmlformats.org/drawingml/2006/table">
            <a:tbl>
              <a:tblPr/>
              <a:tblGrid>
                <a:gridCol w="1253599"/>
              </a:tblGrid>
              <a:tr h="342946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결재진행내역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결재요청내역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결재완료내역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7" name="Rectangle 236"/>
          <p:cNvSpPr>
            <a:spLocks noChangeArrowheads="1"/>
          </p:cNvSpPr>
          <p:nvPr/>
        </p:nvSpPr>
        <p:spPr bwMode="auto">
          <a:xfrm>
            <a:off x="1403127" y="3789109"/>
            <a:ext cx="126684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ko-KR" altLang="en-US" sz="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량이체</a:t>
            </a:r>
          </a:p>
        </p:txBody>
      </p:sp>
      <p:graphicFrame>
        <p:nvGraphicFramePr>
          <p:cNvPr id="119" name="표 118"/>
          <p:cNvGraphicFramePr>
            <a:graphicFrameLocks noGrp="1"/>
          </p:cNvGraphicFramePr>
          <p:nvPr/>
        </p:nvGraphicFramePr>
        <p:xfrm>
          <a:off x="1423832" y="4042351"/>
          <a:ext cx="1220126" cy="487104"/>
        </p:xfrm>
        <a:graphic>
          <a:graphicData uri="http://schemas.openxmlformats.org/drawingml/2006/table">
            <a:tbl>
              <a:tblPr/>
              <a:tblGrid>
                <a:gridCol w="1220126"/>
              </a:tblGrid>
              <a:tr h="451588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다량이체등록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다량이체결과조회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다량수취인조회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5316061" y="4293508"/>
            <a:ext cx="1287298" cy="20015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경조금배달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6650111" y="567858"/>
            <a:ext cx="1287298" cy="19725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에스크로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325562" y="4763902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경조금다량배달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5334157" y="6081735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온라인환송금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325562" y="4513893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경조금배달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340300" y="5362279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경조금배달예약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5336487" y="4996065"/>
          <a:ext cx="1219184" cy="343901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다량배달등록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다량배달결과조회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5336487" y="5583978"/>
          <a:ext cx="1219184" cy="487104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예약등록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예약접수번호조회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직사각형 132"/>
          <p:cNvSpPr/>
          <p:nvPr/>
        </p:nvSpPr>
        <p:spPr>
          <a:xfrm>
            <a:off x="5334157" y="6329993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송금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배달조회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334157" y="6573024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송금</a:t>
            </a: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배달결과조회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334157" y="6826274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자주쓰는주소관리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659612" y="797937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서비스안내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659612" y="2068923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구매관리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6659612" y="2774428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smtClean="0">
                <a:latin typeface="맑은 고딕" pitchFamily="50" charset="-127"/>
                <a:ea typeface="맑은 고딕" pitchFamily="50" charset="-127"/>
              </a:rPr>
              <a:t>판매관리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659612" y="3481201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3" name="표 152"/>
          <p:cNvGraphicFramePr>
            <a:graphicFrameLocks noGrp="1"/>
          </p:cNvGraphicFramePr>
          <p:nvPr/>
        </p:nvGraphicFramePr>
        <p:xfrm>
          <a:off x="6670537" y="3702439"/>
          <a:ext cx="1219184" cy="343901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FAQ</a:t>
                      </a: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에스크로이용약관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표 160"/>
          <p:cNvGraphicFramePr>
            <a:graphicFrameLocks noGrp="1"/>
          </p:cNvGraphicFramePr>
          <p:nvPr/>
        </p:nvGraphicFramePr>
        <p:xfrm>
          <a:off x="6661206" y="3007181"/>
          <a:ext cx="1256668" cy="462720"/>
        </p:xfrm>
        <a:graphic>
          <a:graphicData uri="http://schemas.openxmlformats.org/drawingml/2006/table">
            <a:tbl>
              <a:tblPr/>
              <a:tblGrid>
                <a:gridCol w="1256668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판매내역조회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거래확인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환불승인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입금내역조회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6661206" y="2309170"/>
          <a:ext cx="1256668" cy="462720"/>
        </p:xfrm>
        <a:graphic>
          <a:graphicData uri="http://schemas.openxmlformats.org/drawingml/2006/table">
            <a:tbl>
              <a:tblPr/>
              <a:tblGrid>
                <a:gridCol w="1256668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에스크로이체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이체내역조회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/>
                      </a:r>
                      <a:b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</a:b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 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구매결정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환불요청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3" name="직사각형 162"/>
          <p:cNvSpPr/>
          <p:nvPr/>
        </p:nvSpPr>
        <p:spPr>
          <a:xfrm>
            <a:off x="6659612" y="1281647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b="1" dirty="0" smtClean="0">
                <a:latin typeface="맑은 고딕" pitchFamily="50" charset="-127"/>
                <a:ea typeface="맑은 고딕" pitchFamily="50" charset="-127"/>
              </a:rPr>
              <a:t>My</a:t>
            </a: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에스크로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/>
        </p:nvGraphicFramePr>
        <p:xfrm>
          <a:off x="6670537" y="1564385"/>
          <a:ext cx="1219184" cy="487104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고객정보조회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에스크로거래현황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쇼핑몰정보관리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표 158"/>
          <p:cNvGraphicFramePr>
            <a:graphicFrameLocks noGrp="1"/>
          </p:cNvGraphicFramePr>
          <p:nvPr/>
        </p:nvGraphicFramePr>
        <p:xfrm>
          <a:off x="4034250" y="6685681"/>
          <a:ext cx="1249981" cy="134112"/>
        </p:xfrm>
        <a:graphic>
          <a:graphicData uri="http://schemas.openxmlformats.org/drawingml/2006/table">
            <a:tbl>
              <a:tblPr/>
              <a:tblGrid>
                <a:gridCol w="1249981"/>
              </a:tblGrid>
              <a:tr h="11563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법원송달료</a:t>
                      </a:r>
                    </a:p>
                  </a:txBody>
                  <a:tcPr marL="18000" marR="18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7" name="직사각형 176"/>
          <p:cNvSpPr/>
          <p:nvPr/>
        </p:nvSpPr>
        <p:spPr>
          <a:xfrm>
            <a:off x="6651450" y="4300031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가맹본부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694798" y="2876901"/>
            <a:ext cx="1284122" cy="21562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외환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2712210" y="3571056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해외송금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2703615" y="3112408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환율조회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0" name="표 199"/>
          <p:cNvGraphicFramePr>
            <a:graphicFrameLocks noGrp="1"/>
          </p:cNvGraphicFramePr>
          <p:nvPr/>
        </p:nvGraphicFramePr>
        <p:xfrm>
          <a:off x="2718691" y="3346131"/>
          <a:ext cx="1242414" cy="179953"/>
        </p:xfrm>
        <a:graphic>
          <a:graphicData uri="http://schemas.openxmlformats.org/drawingml/2006/table">
            <a:tbl>
              <a:tblPr/>
              <a:tblGrid>
                <a:gridCol w="1242414"/>
              </a:tblGrid>
              <a:tr h="17995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해외송금 적용환율조회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1" name="표 200"/>
          <p:cNvGraphicFramePr>
            <a:graphicFrameLocks noGrp="1"/>
          </p:cNvGraphicFramePr>
          <p:nvPr/>
        </p:nvGraphicFramePr>
        <p:xfrm>
          <a:off x="2710916" y="3811974"/>
          <a:ext cx="1234740" cy="632832"/>
        </p:xfrm>
        <a:graphic>
          <a:graphicData uri="http://schemas.openxmlformats.org/drawingml/2006/table">
            <a:tbl>
              <a:tblPr/>
              <a:tblGrid>
                <a:gridCol w="1234740"/>
              </a:tblGrid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송금안내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SWIFT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송금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SWIFT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송금조회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변경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취소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표 207"/>
          <p:cNvGraphicFramePr>
            <a:graphicFrameLocks noGrp="1"/>
          </p:cNvGraphicFramePr>
          <p:nvPr/>
        </p:nvGraphicFramePr>
        <p:xfrm>
          <a:off x="2703810" y="1075314"/>
          <a:ext cx="1220126" cy="170112"/>
        </p:xfrm>
        <a:graphic>
          <a:graphicData uri="http://schemas.openxmlformats.org/drawingml/2006/table">
            <a:tbl>
              <a:tblPr/>
              <a:tblGrid>
                <a:gridCol w="1220126"/>
              </a:tblGrid>
              <a:tr h="15428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전체상품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" name="직사각형 208"/>
          <p:cNvSpPr/>
          <p:nvPr/>
        </p:nvSpPr>
        <p:spPr>
          <a:xfrm>
            <a:off x="2688925" y="572645"/>
            <a:ext cx="1284122" cy="215620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예금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2697742" y="1270733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예금신규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706337" y="1553587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예금해지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2697742" y="808152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예금상품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2722860" y="1805454"/>
          <a:ext cx="1220126" cy="340224"/>
        </p:xfrm>
        <a:graphic>
          <a:graphicData uri="http://schemas.openxmlformats.org/drawingml/2006/table">
            <a:tbl>
              <a:tblPr/>
              <a:tblGrid>
                <a:gridCol w="1220126"/>
              </a:tblGrid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예금해지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예금해지예상조회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" name="직사각형 221"/>
          <p:cNvSpPr/>
          <p:nvPr/>
        </p:nvSpPr>
        <p:spPr>
          <a:xfrm>
            <a:off x="2706337" y="2201659"/>
            <a:ext cx="1268532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49775" rIns="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예금가이드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2722860" y="2455391"/>
          <a:ext cx="1220126" cy="340224"/>
        </p:xfrm>
        <a:graphic>
          <a:graphicData uri="http://schemas.openxmlformats.org/drawingml/2006/table">
            <a:tbl>
              <a:tblPr/>
              <a:tblGrid>
                <a:gridCol w="1220126"/>
              </a:tblGrid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예금금리안내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28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예금관련 수수료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8" name="직사각형 227"/>
          <p:cNvSpPr/>
          <p:nvPr/>
        </p:nvSpPr>
        <p:spPr>
          <a:xfrm>
            <a:off x="6651450" y="5101259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가맹점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6650111" y="4061178"/>
            <a:ext cx="1287298" cy="200159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가맹금예치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6679994" y="4571885"/>
          <a:ext cx="1219184" cy="487104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가맹예치금관라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예치정보조회및출력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가맹본부정보변경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표 230"/>
          <p:cNvGraphicFramePr>
            <a:graphicFrameLocks noGrp="1"/>
          </p:cNvGraphicFramePr>
          <p:nvPr/>
        </p:nvGraphicFramePr>
        <p:xfrm>
          <a:off x="6679994" y="5346526"/>
          <a:ext cx="1219184" cy="645600"/>
        </p:xfrm>
        <a:graphic>
          <a:graphicData uri="http://schemas.openxmlformats.org/drawingml/2006/table">
            <a:tbl>
              <a:tblPr/>
              <a:tblGrid>
                <a:gridCol w="1219184"/>
              </a:tblGrid>
              <a:tr h="34390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가맹금예치신청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가맹예치금관리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예치정보조회및출력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가맹점정보변경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2" name="직사각형 121"/>
          <p:cNvSpPr/>
          <p:nvPr/>
        </p:nvSpPr>
        <p:spPr>
          <a:xfrm>
            <a:off x="8218069" y="47307"/>
            <a:ext cx="857642" cy="20413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8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RFP</a:t>
            </a:r>
            <a:r>
              <a:rPr lang="ko-KR" altLang="en-US" sz="80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범위외 추가</a:t>
            </a:r>
            <a:endParaRPr lang="ko-KR" altLang="en-US" sz="800" dirty="0">
              <a:solidFill>
                <a:srgbClr val="FF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81168" y="2856321"/>
            <a:ext cx="1306416" cy="1643595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659612" y="1037807"/>
            <a:ext cx="1268530" cy="208050"/>
          </a:xfrm>
          <a:prstGeom prst="rect">
            <a:avLst/>
          </a:prstGeom>
          <a:solidFill>
            <a:srgbClr val="FFFF00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b="1" dirty="0" smtClean="0">
                <a:latin typeface="맑은 고딕" pitchFamily="50" charset="-127"/>
                <a:ea typeface="맑은 고딕" pitchFamily="50" charset="-127"/>
              </a:rPr>
              <a:t>에스크로회원가입</a:t>
            </a:r>
            <a:endParaRPr lang="ko-KR" altLang="en-US" sz="8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7974861" y="5952731"/>
          <a:ext cx="1391011" cy="1279584"/>
        </p:xfrm>
        <a:graphic>
          <a:graphicData uri="http://schemas.openxmlformats.org/drawingml/2006/table">
            <a:tbl>
              <a:tblPr/>
              <a:tblGrid>
                <a:gridCol w="1391011"/>
              </a:tblGrid>
              <a:tr h="101083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환증서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자기앞수표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현금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체크카드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보안카드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/OTP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발생기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무통장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무카드거래실행번호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e-</a:t>
                      </a: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Postbank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예금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모바일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IC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7987250" y="4127565"/>
          <a:ext cx="1268151" cy="510336"/>
        </p:xfrm>
        <a:graphic>
          <a:graphicData uri="http://schemas.openxmlformats.org/drawingml/2006/table">
            <a:tbl>
              <a:tblPr/>
              <a:tblGrid>
                <a:gridCol w="1268151"/>
              </a:tblGrid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개인정보취급방침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023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보안프로그램안내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322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사고예방안내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표 206"/>
          <p:cNvGraphicFramePr>
            <a:graphicFrameLocks noGrp="1"/>
          </p:cNvGraphicFramePr>
          <p:nvPr/>
        </p:nvGraphicFramePr>
        <p:xfrm>
          <a:off x="9339372" y="1979637"/>
          <a:ext cx="1251869" cy="501769"/>
        </p:xfrm>
        <a:graphic>
          <a:graphicData uri="http://schemas.openxmlformats.org/drawingml/2006/table">
            <a:tbl>
              <a:tblPr/>
              <a:tblGrid>
                <a:gridCol w="1251869"/>
              </a:tblGrid>
              <a:tr h="127452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우편환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우편대체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165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계좌이체지불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고객우대제도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0" name="직사각형 209"/>
          <p:cNvSpPr/>
          <p:nvPr/>
        </p:nvSpPr>
        <p:spPr>
          <a:xfrm>
            <a:off x="5305513" y="4274562"/>
            <a:ext cx="1324257" cy="2815741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607195" y="54468"/>
            <a:ext cx="809500" cy="196977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en-US" altLang="ko-KR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GNB</a:t>
            </a:r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노출 메뉴</a:t>
            </a:r>
          </a:p>
        </p:txBody>
      </p:sp>
      <p:cxnSp>
        <p:nvCxnSpPr>
          <p:cNvPr id="138" name="꺾인 연결선 137"/>
          <p:cNvCxnSpPr>
            <a:stCxn id="90" idx="2"/>
            <a:endCxn id="121" idx="0"/>
          </p:cNvCxnSpPr>
          <p:nvPr/>
        </p:nvCxnSpPr>
        <p:spPr bwMode="auto">
          <a:xfrm rot="16200000" flipH="1">
            <a:off x="4020939" y="-2704964"/>
            <a:ext cx="127021" cy="641862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직사각형 154"/>
          <p:cNvSpPr/>
          <p:nvPr/>
        </p:nvSpPr>
        <p:spPr>
          <a:xfrm>
            <a:off x="6455513" y="55984"/>
            <a:ext cx="799925" cy="194803"/>
          </a:xfrm>
          <a:prstGeom prst="rect">
            <a:avLst/>
          </a:prstGeom>
          <a:solidFill>
            <a:srgbClr val="FF000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루트 메뉴</a:t>
            </a:r>
            <a:endParaRPr lang="en-US" altLang="ko-KR" sz="80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7994859" y="548904"/>
            <a:ext cx="1287298" cy="213240"/>
          </a:xfrm>
          <a:prstGeom prst="rect">
            <a:avLst/>
          </a:prstGeom>
          <a:solidFill>
            <a:srgbClr val="FF0000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회원정보</a:t>
            </a:r>
            <a:endParaRPr lang="en-US" altLang="ko-KR" sz="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24" name="표 223"/>
          <p:cNvGraphicFramePr>
            <a:graphicFrameLocks noGrp="1"/>
          </p:cNvGraphicFramePr>
          <p:nvPr/>
        </p:nvGraphicFramePr>
        <p:xfrm>
          <a:off x="7987839" y="3308692"/>
          <a:ext cx="1292593" cy="587374"/>
        </p:xfrm>
        <a:graphic>
          <a:graphicData uri="http://schemas.openxmlformats.org/drawingml/2006/table">
            <a:tbl>
              <a:tblPr/>
              <a:tblGrid>
                <a:gridCol w="1292593"/>
              </a:tblGrid>
              <a:tr h="587374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처음방문고객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인터넷뱅킹이용안내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└이용안내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└전자금융신청안내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" name="직사각형 224"/>
          <p:cNvSpPr/>
          <p:nvPr/>
        </p:nvSpPr>
        <p:spPr>
          <a:xfrm>
            <a:off x="8001034" y="4643933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새소식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8001034" y="1729313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자주하는 질문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642050" y="545157"/>
            <a:ext cx="1305596" cy="5466928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7999309" y="3080425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이용안내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7989882" y="5718831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사고신고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7989882" y="3885348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보안센터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9316651" y="1735332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부가서비스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8001034" y="1978840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인증센터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7" name="표 246"/>
          <p:cNvGraphicFramePr>
            <a:graphicFrameLocks noGrp="1"/>
          </p:cNvGraphicFramePr>
          <p:nvPr/>
        </p:nvGraphicFramePr>
        <p:xfrm>
          <a:off x="8018076" y="2228954"/>
          <a:ext cx="1260662" cy="850560"/>
        </p:xfrm>
        <a:graphic>
          <a:graphicData uri="http://schemas.openxmlformats.org/drawingml/2006/table">
            <a:tbl>
              <a:tblPr/>
              <a:tblGrid>
                <a:gridCol w="1260662"/>
              </a:tblGrid>
              <a:tr h="1351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공인인증서발급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재발급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5195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타행공인인증서등록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499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공인인증서갱신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499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공인인증서폐지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4991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공인인증서관리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8005328" y="805247"/>
          <a:ext cx="1260662" cy="649267"/>
        </p:xfrm>
        <a:graphic>
          <a:graphicData uri="http://schemas.openxmlformats.org/drawingml/2006/table">
            <a:tbl>
              <a:tblPr/>
              <a:tblGrid>
                <a:gridCol w="1260662"/>
              </a:tblGrid>
              <a:tr h="649267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회원정보조회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아이디찾기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비밀번호찾기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9" name="직사각형 248"/>
          <p:cNvSpPr/>
          <p:nvPr/>
        </p:nvSpPr>
        <p:spPr>
          <a:xfrm>
            <a:off x="7989882" y="4898462"/>
            <a:ext cx="1268532" cy="2080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증명서발급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7974861" y="5153905"/>
          <a:ext cx="1311165" cy="535872"/>
        </p:xfrm>
        <a:graphic>
          <a:graphicData uri="http://schemas.openxmlformats.org/drawingml/2006/table">
            <a:tbl>
              <a:tblPr/>
              <a:tblGrid>
                <a:gridCol w="1311165"/>
              </a:tblGrid>
              <a:tr h="442933">
                <a:tc>
                  <a:txBody>
                    <a:bodyPr/>
                    <a:lstStyle/>
                    <a:p>
                      <a:pPr marL="0" marR="0" lvl="0" indent="0" algn="l" defTabSz="99695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Char char="-"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기업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└은행조회서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└잔액조회서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  <a:p>
                      <a:pPr marL="0" marR="0" lvl="0" indent="0" algn="l" defTabSz="99695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 └원천징수영수증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51" name="직사각형 250"/>
          <p:cNvSpPr/>
          <p:nvPr/>
        </p:nvSpPr>
        <p:spPr>
          <a:xfrm>
            <a:off x="9315192" y="1475581"/>
            <a:ext cx="1287298" cy="216301"/>
          </a:xfrm>
          <a:prstGeom prst="rect">
            <a:avLst/>
          </a:prstGeom>
          <a:solidFill>
            <a:srgbClr val="FFCC66"/>
          </a:solidFill>
          <a:ln w="3175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6950">
              <a:defRPr/>
            </a:pPr>
            <a:r>
              <a:rPr lang="ko-KR" altLang="en-US" sz="800" b="1" dirty="0" smtClean="0">
                <a:solidFill>
                  <a:schemeClr val="tx1"/>
                </a:solidFill>
              </a:rPr>
              <a:t>예금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조회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21728" y="1115541"/>
            <a:ext cx="1800242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조회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1752047" y="1750541"/>
            <a:ext cx="1031048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약정계좌조회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2861710" y="1750541"/>
            <a:ext cx="103104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전계좌조회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3953272" y="1750541"/>
            <a:ext cx="103104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거래내역조회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3" name="직사각형 20"/>
          <p:cNvSpPr>
            <a:spLocks noChangeArrowheads="1"/>
          </p:cNvSpPr>
          <p:nvPr/>
        </p:nvSpPr>
        <p:spPr bwMode="auto">
          <a:xfrm>
            <a:off x="5038079" y="1750541"/>
            <a:ext cx="1031048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계좌관련조회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5038079" y="2125191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중도해약조회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56" name="꺾인 연결선 355"/>
          <p:cNvCxnSpPr>
            <a:stCxn id="349" idx="2"/>
            <a:endCxn id="357" idx="0"/>
          </p:cNvCxnSpPr>
          <p:nvPr/>
        </p:nvCxnSpPr>
        <p:spPr bwMode="auto">
          <a:xfrm rot="16200000" flipH="1">
            <a:off x="6327306" y="175208"/>
            <a:ext cx="272147" cy="288306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직사각형 25"/>
          <p:cNvSpPr>
            <a:spLocks noChangeArrowheads="1"/>
          </p:cNvSpPr>
          <p:nvPr/>
        </p:nvSpPr>
        <p:spPr bwMode="auto">
          <a:xfrm>
            <a:off x="7214606" y="1752813"/>
            <a:ext cx="1380608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인터넷예금수령계좌변경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3509773" y="238464"/>
            <a:ext cx="269875" cy="27542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0" name="꺾인 연결선 359"/>
          <p:cNvCxnSpPr>
            <a:stCxn id="349" idx="2"/>
            <a:endCxn id="353" idx="0"/>
          </p:cNvCxnSpPr>
          <p:nvPr/>
        </p:nvCxnSpPr>
        <p:spPr bwMode="auto">
          <a:xfrm rot="16200000" flipH="1">
            <a:off x="5152789" y="1349726"/>
            <a:ext cx="269875" cy="5317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5400000">
            <a:off x="4610385" y="1339076"/>
            <a:ext cx="269875" cy="55305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4064604" y="793295"/>
            <a:ext cx="269875" cy="164461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직사각형 25"/>
          <p:cNvSpPr>
            <a:spLocks noChangeArrowheads="1"/>
          </p:cNvSpPr>
          <p:nvPr/>
        </p:nvSpPr>
        <p:spPr bwMode="auto">
          <a:xfrm>
            <a:off x="6123056" y="1754318"/>
            <a:ext cx="1031048" cy="277813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수표조회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3953272" y="2133128"/>
            <a:ext cx="103104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최근거래내역조회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73" name="꺾인 연결선 372"/>
          <p:cNvCxnSpPr>
            <a:stCxn id="349" idx="2"/>
            <a:endCxn id="366" idx="0"/>
          </p:cNvCxnSpPr>
          <p:nvPr/>
        </p:nvCxnSpPr>
        <p:spPr bwMode="auto">
          <a:xfrm rot="16200000" flipH="1">
            <a:off x="5693388" y="809126"/>
            <a:ext cx="273652" cy="161673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1" name="직사각형 400"/>
          <p:cNvSpPr/>
          <p:nvPr/>
        </p:nvSpPr>
        <p:spPr>
          <a:xfrm>
            <a:off x="6119881" y="2122618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자기앞수표조회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953272" y="2417381"/>
            <a:ext cx="103104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과거거래내역조회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38079" y="2426889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만기수령액조회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38079" y="2728789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월부금산정조회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38079" y="3029652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신계좌번호조회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038079" y="3331350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휴먼예금조회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8079" y="3633250"/>
            <a:ext cx="103104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만기계좌조회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이체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553818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이체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307172" y="1750541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즉시이체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1576637" y="1750541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다계좌이체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2855436" y="1750541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예약이체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3" name="직사각형 20"/>
          <p:cNvSpPr>
            <a:spLocks noChangeArrowheads="1"/>
          </p:cNvSpPr>
          <p:nvPr/>
        </p:nvSpPr>
        <p:spPr bwMode="auto">
          <a:xfrm>
            <a:off x="4118563" y="1750541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자동이체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4118563" y="2125191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자동이체등록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56" name="꺾인 연결선 355"/>
          <p:cNvCxnSpPr>
            <a:stCxn id="349" idx="2"/>
            <a:endCxn id="357" idx="0"/>
          </p:cNvCxnSpPr>
          <p:nvPr/>
        </p:nvCxnSpPr>
        <p:spPr bwMode="auto">
          <a:xfrm rot="16200000" flipH="1">
            <a:off x="6154679" y="665617"/>
            <a:ext cx="273400" cy="19034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7" name="직사각형 25"/>
          <p:cNvSpPr>
            <a:spLocks noChangeArrowheads="1"/>
          </p:cNvSpPr>
          <p:nvPr/>
        </p:nvSpPr>
        <p:spPr bwMode="auto">
          <a:xfrm>
            <a:off x="6639971" y="1754066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다</a:t>
            </a: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량이체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2990043" y="-599048"/>
            <a:ext cx="269875" cy="442930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9" name="직사각형 358"/>
          <p:cNvSpPr/>
          <p:nvPr/>
        </p:nvSpPr>
        <p:spPr>
          <a:xfrm>
            <a:off x="1573084" y="2109865"/>
            <a:ext cx="1198974" cy="266151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다계좌이체등록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0" name="꺾인 연결선 359"/>
          <p:cNvCxnSpPr>
            <a:stCxn id="349" idx="2"/>
            <a:endCxn id="353" idx="0"/>
          </p:cNvCxnSpPr>
          <p:nvPr/>
        </p:nvCxnSpPr>
        <p:spPr bwMode="auto">
          <a:xfrm rot="5400000">
            <a:off x="4895739" y="1306648"/>
            <a:ext cx="269875" cy="61791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5400000">
            <a:off x="4264175" y="675084"/>
            <a:ext cx="269875" cy="18810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3624776" y="35685"/>
            <a:ext cx="269875" cy="315983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3" name="직사각형 66"/>
          <p:cNvSpPr>
            <a:spLocks noChangeArrowheads="1"/>
          </p:cNvSpPr>
          <p:nvPr/>
        </p:nvSpPr>
        <p:spPr bwMode="auto">
          <a:xfrm>
            <a:off x="7905315" y="1753803"/>
            <a:ext cx="1206314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CMS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계</a:t>
            </a:r>
            <a:r>
              <a:rPr lang="ko-KR" altLang="en-US" sz="900" kern="0" dirty="0" err="1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좌이체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64" name="꺾인 연결선 363"/>
          <p:cNvCxnSpPr>
            <a:stCxn id="349" idx="2"/>
            <a:endCxn id="363" idx="0"/>
          </p:cNvCxnSpPr>
          <p:nvPr/>
        </p:nvCxnSpPr>
        <p:spPr bwMode="auto">
          <a:xfrm rot="16200000" flipH="1">
            <a:off x="6787483" y="32813"/>
            <a:ext cx="273137" cy="31688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6" name="직사각형 25"/>
          <p:cNvSpPr>
            <a:spLocks noChangeArrowheads="1"/>
          </p:cNvSpPr>
          <p:nvPr/>
        </p:nvSpPr>
        <p:spPr bwMode="auto">
          <a:xfrm>
            <a:off x="5386472" y="1755390"/>
            <a:ext cx="1206314" cy="277813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급여이체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0" name="직사각형 369"/>
          <p:cNvSpPr/>
          <p:nvPr/>
        </p:nvSpPr>
        <p:spPr>
          <a:xfrm>
            <a:off x="1573084" y="2417379"/>
            <a:ext cx="1198974" cy="266151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다계좌이체결과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1" name="직사각형 370"/>
          <p:cNvSpPr/>
          <p:nvPr/>
        </p:nvSpPr>
        <p:spPr>
          <a:xfrm>
            <a:off x="2855436" y="2133128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예약이체등록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73" name="꺾인 연결선 372"/>
          <p:cNvCxnSpPr>
            <a:stCxn id="349" idx="2"/>
            <a:endCxn id="366" idx="0"/>
          </p:cNvCxnSpPr>
          <p:nvPr/>
        </p:nvCxnSpPr>
        <p:spPr bwMode="auto">
          <a:xfrm rot="16200000" flipH="1">
            <a:off x="5527268" y="1293029"/>
            <a:ext cx="274724" cy="64999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4" name="꺾인 연결선 393"/>
          <p:cNvCxnSpPr>
            <a:stCxn id="349" idx="2"/>
            <a:endCxn id="411" idx="0"/>
          </p:cNvCxnSpPr>
          <p:nvPr/>
        </p:nvCxnSpPr>
        <p:spPr bwMode="auto">
          <a:xfrm rot="16200000" flipH="1">
            <a:off x="7421023" y="-600726"/>
            <a:ext cx="273509" cy="443629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5" name="직사각형 394"/>
          <p:cNvSpPr/>
          <p:nvPr/>
        </p:nvSpPr>
        <p:spPr>
          <a:xfrm>
            <a:off x="6639971" y="2113530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량이체등록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6" name="직사각형 395"/>
          <p:cNvSpPr/>
          <p:nvPr/>
        </p:nvSpPr>
        <p:spPr>
          <a:xfrm>
            <a:off x="6639971" y="2434278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량이체결과조회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6639971" y="2752127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kumimoji="1" lang="ko-KR" alt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량수취인조회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1" name="직사각형 400"/>
          <p:cNvSpPr/>
          <p:nvPr/>
        </p:nvSpPr>
        <p:spPr>
          <a:xfrm>
            <a:off x="5383297" y="2123690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급여이체등록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11" name="직사각형 66"/>
          <p:cNvSpPr>
            <a:spLocks noChangeArrowheads="1"/>
          </p:cNvSpPr>
          <p:nvPr/>
        </p:nvSpPr>
        <p:spPr bwMode="auto">
          <a:xfrm>
            <a:off x="9172766" y="1754175"/>
            <a:ext cx="1206314" cy="277813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이체결과조회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55436" y="2417381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예약이체조회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118563" y="2426889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자동이체조회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변경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18563" y="2728789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자동이체결과조회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388405" y="2436580"/>
            <a:ext cx="1206314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급여이체조회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취소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예금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34321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예금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2393578" y="1750541"/>
            <a:ext cx="1183088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예금상품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3689722" y="1750541"/>
            <a:ext cx="118308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굴림" pitchFamily="50" charset="-127"/>
                <a:ea typeface="굴림" pitchFamily="50" charset="-127"/>
              </a:rPr>
              <a:t>예금신규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2" name="직사각형 17"/>
          <p:cNvSpPr>
            <a:spLocks noChangeArrowheads="1"/>
          </p:cNvSpPr>
          <p:nvPr/>
        </p:nvSpPr>
        <p:spPr bwMode="auto">
          <a:xfrm>
            <a:off x="4985866" y="1750541"/>
            <a:ext cx="1183086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예금해지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3" name="직사각형 20"/>
          <p:cNvSpPr>
            <a:spLocks noChangeArrowheads="1"/>
          </p:cNvSpPr>
          <p:nvPr/>
        </p:nvSpPr>
        <p:spPr bwMode="auto">
          <a:xfrm>
            <a:off x="6251050" y="1750541"/>
            <a:ext cx="1183088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예금가이드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6251050" y="2125191"/>
            <a:ext cx="118308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예금금리안내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3817691" y="648097"/>
            <a:ext cx="269875" cy="193501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0" name="꺾인 연결선 359"/>
          <p:cNvCxnSpPr>
            <a:stCxn id="349" idx="2"/>
            <a:endCxn id="353" idx="0"/>
          </p:cNvCxnSpPr>
          <p:nvPr/>
        </p:nvCxnSpPr>
        <p:spPr bwMode="auto">
          <a:xfrm rot="16200000" flipH="1">
            <a:off x="5746427" y="654373"/>
            <a:ext cx="269875" cy="19224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1" name="꺾인 연결선 360"/>
          <p:cNvCxnSpPr>
            <a:stCxn id="349" idx="2"/>
            <a:endCxn id="352" idx="0"/>
          </p:cNvCxnSpPr>
          <p:nvPr/>
        </p:nvCxnSpPr>
        <p:spPr bwMode="auto">
          <a:xfrm rot="16200000" flipH="1">
            <a:off x="5113834" y="1286965"/>
            <a:ext cx="269875" cy="6572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5400000">
            <a:off x="4465763" y="1296169"/>
            <a:ext cx="269875" cy="63886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직사각형 370"/>
          <p:cNvSpPr/>
          <p:nvPr/>
        </p:nvSpPr>
        <p:spPr>
          <a:xfrm>
            <a:off x="4985866" y="2133128"/>
            <a:ext cx="11830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예금해지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985866" y="2417381"/>
            <a:ext cx="11830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예금해지예상조회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251050" y="2426889"/>
            <a:ext cx="118308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예금관련수수료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403201" y="2133128"/>
            <a:ext cx="1183086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전체상품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 Box 122"/>
          <p:cNvSpPr txBox="1">
            <a:spLocks noChangeArrowheads="1"/>
          </p:cNvSpPr>
          <p:nvPr/>
        </p:nvSpPr>
        <p:spPr bwMode="auto">
          <a:xfrm>
            <a:off x="250554" y="-6377"/>
            <a:ext cx="6118093" cy="30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51" tIns="49775" rIns="99551" bIns="49775" anchor="ctr"/>
          <a:lstStyle/>
          <a:p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IA (Information Architecture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기업뱅킹</a:t>
            </a:r>
            <a:r>
              <a:rPr lang="en-US" altLang="ko-KR" sz="1300" b="1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300" b="1" dirty="0" smtClean="0">
                <a:latin typeface="맑은 고딕" pitchFamily="50" charset="-127"/>
                <a:ea typeface="맑은 고딕" pitchFamily="50" charset="-127"/>
              </a:rPr>
              <a:t>외환</a:t>
            </a:r>
            <a:endParaRPr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9" name="AutoShape 178"/>
          <p:cNvSpPr>
            <a:spLocks noChangeArrowheads="1"/>
          </p:cNvSpPr>
          <p:nvPr/>
        </p:nvSpPr>
        <p:spPr bwMode="auto">
          <a:xfrm>
            <a:off x="4102100" y="1115541"/>
            <a:ext cx="1571625" cy="365125"/>
          </a:xfrm>
          <a:prstGeom prst="rect">
            <a:avLst/>
          </a:prstGeom>
          <a:gradFill rotWithShape="1">
            <a:gsLst>
              <a:gs pos="0">
                <a:srgbClr val="D2D8E0"/>
              </a:gs>
              <a:gs pos="50000">
                <a:srgbClr val="BCC5D2"/>
              </a:gs>
              <a:gs pos="100000">
                <a:srgbClr val="D2D8E0"/>
              </a:gs>
            </a:gsLst>
            <a:lin ang="5400000" scaled="1"/>
          </a:gradFill>
          <a:ln w="9525" algn="ctr">
            <a:solidFill>
              <a:srgbClr val="96A5B8"/>
            </a:solidFill>
            <a:miter lim="800000"/>
            <a:headEnd/>
            <a:tailEnd/>
          </a:ln>
        </p:spPr>
        <p:txBody>
          <a:bodyPr lIns="39193" tIns="39193" rIns="39193" bIns="39193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185622" latinLnBrk="0">
              <a:defRPr/>
            </a:pPr>
            <a:r>
              <a:rPr lang="ko-KR" altLang="en-US" sz="9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외환</a:t>
            </a:r>
            <a:endParaRPr lang="ko-KR" altLang="en-US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50" name="직사각형 8"/>
          <p:cNvSpPr>
            <a:spLocks noChangeArrowheads="1"/>
          </p:cNvSpPr>
          <p:nvPr/>
        </p:nvSpPr>
        <p:spPr bwMode="auto">
          <a:xfrm>
            <a:off x="3384331" y="1750541"/>
            <a:ext cx="1389801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환율조회</a:t>
            </a:r>
          </a:p>
        </p:txBody>
      </p:sp>
      <p:sp>
        <p:nvSpPr>
          <p:cNvPr id="351" name="직사각형 11"/>
          <p:cNvSpPr>
            <a:spLocks noChangeArrowheads="1"/>
          </p:cNvSpPr>
          <p:nvPr/>
        </p:nvSpPr>
        <p:spPr bwMode="auto">
          <a:xfrm>
            <a:off x="4879842" y="1750541"/>
            <a:ext cx="1402167" cy="277812"/>
          </a:xfrm>
          <a:prstGeom prst="rect">
            <a:avLst/>
          </a:prstGeom>
          <a:solidFill>
            <a:srgbClr val="808080"/>
          </a:solidFill>
          <a:ln w="3175">
            <a:solidFill>
              <a:srgbClr val="B2B2B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96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해외송금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4" name="직사각형 353"/>
          <p:cNvSpPr/>
          <p:nvPr/>
        </p:nvSpPr>
        <p:spPr>
          <a:xfrm>
            <a:off x="4867985" y="2699717"/>
            <a:ext cx="1402169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99551" tIns="49775" rIns="99551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SWIFT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송금조회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endParaRPr lang="ko-KR" altLang="en-US" sz="9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8" name="꺾인 연결선 357"/>
          <p:cNvCxnSpPr>
            <a:stCxn id="349" idx="2"/>
            <a:endCxn id="350" idx="0"/>
          </p:cNvCxnSpPr>
          <p:nvPr/>
        </p:nvCxnSpPr>
        <p:spPr bwMode="auto">
          <a:xfrm rot="5400000">
            <a:off x="4348636" y="1211263"/>
            <a:ext cx="269875" cy="80868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2" name="꺾인 연결선 361"/>
          <p:cNvCxnSpPr>
            <a:stCxn id="349" idx="2"/>
            <a:endCxn id="351" idx="0"/>
          </p:cNvCxnSpPr>
          <p:nvPr/>
        </p:nvCxnSpPr>
        <p:spPr bwMode="auto">
          <a:xfrm rot="16200000" flipH="1">
            <a:off x="5099482" y="1269096"/>
            <a:ext cx="269875" cy="69301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1" name="직사각형 370"/>
          <p:cNvSpPr/>
          <p:nvPr/>
        </p:nvSpPr>
        <p:spPr>
          <a:xfrm>
            <a:off x="4867985" y="2133128"/>
            <a:ext cx="1402167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송금안내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67985" y="2417381"/>
            <a:ext cx="1402167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인터넷</a:t>
            </a:r>
            <a:r>
              <a:rPr kumimoji="1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SWIFT</a:t>
            </a: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송금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93955" y="2133128"/>
            <a:ext cx="1389798" cy="250825"/>
          </a:xfrm>
          <a:prstGeom prst="rect">
            <a:avLst/>
          </a:prstGeom>
          <a:solidFill>
            <a:srgbClr val="2D2DB9">
              <a:lumMod val="40000"/>
              <a:lumOff val="60000"/>
            </a:srgbClr>
          </a:solidFill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lIns="36000" tIns="49775" rIns="36000" bIns="49775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해외송금 적용환율조회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_Contents&amp;Title">
  <a:themeElements>
    <a:clrScheme name="16_Contents&amp;Tit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6_Contents&amp;Title">
      <a:majorFont>
        <a:latin typeface="맑은 고딕"/>
        <a:ea typeface="맑은 고딕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6_Contents&amp;Tit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6_Contents&amp;Tit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Contents&amp;Tit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Contents&amp;Tit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Contents&amp;Tit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Contents&amp;Tit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Contents&amp;Tit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페이지-Path,로고">
  <a:themeElements>
    <a:clrScheme name="기본페이지-Path,로고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페이지-Path,로고">
      <a:majorFont>
        <a:latin typeface="돋움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페이지-Path,로고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페이지-Path,로고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페이지-Path,로고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페이지-Path,로고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페이지-Path,로고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페이지-Path,로고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페이지-Path,로고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20536</TotalTime>
  <Words>1851</Words>
  <Application>Microsoft Office PowerPoint</Application>
  <PresentationFormat>사용자 지정</PresentationFormat>
  <Paragraphs>1004</Paragraphs>
  <Slides>22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Office 테마</vt:lpstr>
      <vt:lpstr>18_Contents&amp;Title</vt:lpstr>
      <vt:lpstr>기본페이지-Path,로고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사용자2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</dc:title>
  <cp:lastModifiedBy>SUNGWOO</cp:lastModifiedBy>
  <cp:revision>1222</cp:revision>
  <dcterms:created xsi:type="dcterms:W3CDTF">2012-03-26T08:20:44Z</dcterms:created>
  <dcterms:modified xsi:type="dcterms:W3CDTF">2019-08-21T06:13:10Z</dcterms:modified>
</cp:coreProperties>
</file>