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1" r:id="rId3"/>
    <p:sldId id="263" r:id="rId4"/>
    <p:sldId id="259" r:id="rId5"/>
    <p:sldId id="262" r:id="rId6"/>
    <p:sldId id="260" r:id="rId7"/>
    <p:sldId id="257" r:id="rId8"/>
    <p:sldId id="256" r:id="rId9"/>
    <p:sldId id="2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게시판 제공 플랫폼" id="{9F934EF4-E223-45FF-A426-EB43F3087DBF}">
          <p14:sldIdLst>
            <p14:sldId id="264"/>
            <p14:sldId id="261"/>
            <p14:sldId id="263"/>
            <p14:sldId id="259"/>
            <p14:sldId id="262"/>
            <p14:sldId id="260"/>
          </p14:sldIdLst>
        </p14:section>
        <p14:section name="대화형 검색 엔진" id="{0261CAA2-F41E-4270-B940-63CC518E5FA6}">
          <p14:sldIdLst>
            <p14:sldId id="257"/>
            <p14:sldId id="256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302" autoAdjust="0"/>
  </p:normalViewPr>
  <p:slideViewPr>
    <p:cSldViewPr snapToGrid="0">
      <p:cViewPr varScale="1">
        <p:scale>
          <a:sx n="86" d="100"/>
          <a:sy n="86" d="100"/>
        </p:scale>
        <p:origin x="108" y="5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19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4A100-FEF8-46C4-839A-44946F0EDBCF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2DBF7-3DB7-4BFD-9F6F-64EBFC31E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8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2DBF7-3DB7-4BFD-9F6F-64EBFC31E8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2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2DBF7-3DB7-4BFD-9F6F-64EBFC31E8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46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74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43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5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98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14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7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03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67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0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8EEBA-FE8C-4D22-A460-5EB7F8D26B67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79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87700" y="2435225"/>
            <a:ext cx="5842000" cy="1325563"/>
          </a:xfrm>
        </p:spPr>
        <p:txBody>
          <a:bodyPr/>
          <a:lstStyle/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구성요소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42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869369"/>
              </p:ext>
            </p:extLst>
          </p:nvPr>
        </p:nvGraphicFramePr>
        <p:xfrm>
          <a:off x="1390981" y="840508"/>
          <a:ext cx="1955799" cy="117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799"/>
              </a:tblGrid>
              <a:tr h="138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/>
                </a:tc>
              </a:tr>
              <a:tr h="421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</a:t>
                      </a:r>
                      <a:endParaRPr lang="ko-KR" altLang="en-US" dirty="0"/>
                    </a:p>
                  </a:txBody>
                  <a:tcPr/>
                </a:tc>
              </a:tr>
              <a:tr h="387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관리자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77297"/>
              </p:ext>
            </p:extLst>
          </p:nvPr>
        </p:nvGraphicFramePr>
        <p:xfrm>
          <a:off x="5296863" y="840508"/>
          <a:ext cx="3263900" cy="5595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900"/>
              </a:tblGrid>
              <a:tr h="345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Usecase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/>
                        <a:t>회원가입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회원확인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 선택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저장된 게시판 확인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태그별</a:t>
                      </a:r>
                      <a:r>
                        <a:rPr lang="ko-KR" altLang="en-US" dirty="0" smtClean="0"/>
                        <a:t> 게시판 검색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공유게시판 등록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공유게시판 저장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 게시판에 저장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 정보 입력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9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87700" y="2435225"/>
            <a:ext cx="6692900" cy="1325563"/>
          </a:xfrm>
        </p:spPr>
        <p:txBody>
          <a:bodyPr/>
          <a:lstStyle/>
          <a:p>
            <a:r>
              <a:rPr lang="ko-KR" altLang="en-US" err="1" smtClean="0"/>
              <a:t>유스케이스</a:t>
            </a:r>
            <a:r>
              <a:rPr lang="ko-KR" altLang="en-US" dirty="0" smtClean="0"/>
              <a:t> 다이어그램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45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184400" y="-2349500"/>
            <a:ext cx="5588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4" idx="4"/>
          </p:cNvCxnSpPr>
          <p:nvPr/>
        </p:nvCxnSpPr>
        <p:spPr>
          <a:xfrm>
            <a:off x="2463800" y="-1790700"/>
            <a:ext cx="0" cy="74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2057400" y="-1041400"/>
            <a:ext cx="406400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63800" y="-1041400"/>
            <a:ext cx="393700" cy="39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92325" y="-1517650"/>
            <a:ext cx="742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284995" y="2568546"/>
            <a:ext cx="1143000" cy="1262818"/>
            <a:chOff x="1310114" y="1620597"/>
            <a:chExt cx="1143000" cy="1262818"/>
          </a:xfrm>
        </p:grpSpPr>
        <p:sp>
          <p:nvSpPr>
            <p:cNvPr id="48" name="TextBox 47"/>
            <p:cNvSpPr txBox="1"/>
            <p:nvPr/>
          </p:nvSpPr>
          <p:spPr>
            <a:xfrm>
              <a:off x="1310114" y="2514083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사용자</a:t>
              </a:r>
              <a:endParaRPr lang="en-US" altLang="ko-KR" dirty="0" smtClean="0"/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5829" y="1620597"/>
              <a:ext cx="351571" cy="756410"/>
            </a:xfrm>
            <a:prstGeom prst="rect">
              <a:avLst/>
            </a:prstGeom>
          </p:spPr>
        </p:pic>
      </p:grpSp>
      <p:grpSp>
        <p:nvGrpSpPr>
          <p:cNvPr id="50" name="그룹 49"/>
          <p:cNvGrpSpPr/>
          <p:nvPr/>
        </p:nvGrpSpPr>
        <p:grpSpPr>
          <a:xfrm>
            <a:off x="10807672" y="4094575"/>
            <a:ext cx="1143000" cy="1262818"/>
            <a:chOff x="1310114" y="1620597"/>
            <a:chExt cx="1143000" cy="1262818"/>
          </a:xfrm>
        </p:grpSpPr>
        <p:sp>
          <p:nvSpPr>
            <p:cNvPr id="51" name="TextBox 50"/>
            <p:cNvSpPr txBox="1"/>
            <p:nvPr/>
          </p:nvSpPr>
          <p:spPr>
            <a:xfrm>
              <a:off x="1310114" y="2514083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관리자</a:t>
              </a:r>
              <a:endParaRPr lang="ko-KR" altLang="en-US" dirty="0"/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5829" y="1620597"/>
              <a:ext cx="351571" cy="75641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668809" y="680851"/>
            <a:ext cx="8830236" cy="5028573"/>
            <a:chOff x="1577788" y="89210"/>
            <a:chExt cx="8830236" cy="6568067"/>
          </a:xfrm>
        </p:grpSpPr>
        <p:sp>
          <p:nvSpPr>
            <p:cNvPr id="53" name="직사각형 52"/>
            <p:cNvSpPr/>
            <p:nvPr/>
          </p:nvSpPr>
          <p:spPr>
            <a:xfrm>
              <a:off x="1577788" y="89210"/>
              <a:ext cx="8830236" cy="656806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70989" y="140038"/>
              <a:ext cx="5443834" cy="494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&lt;&lt;</a:t>
              </a:r>
              <a:r>
                <a:rPr lang="ko-KR" altLang="en-US" dirty="0" smtClean="0"/>
                <a:t>게시판 제공 플랫폼</a:t>
              </a:r>
              <a:r>
                <a:rPr lang="en-US" altLang="ko-KR" dirty="0" smtClean="0"/>
                <a:t>&gt;&gt;</a:t>
              </a:r>
              <a:endParaRPr lang="ko-KR" altLang="en-US" dirty="0"/>
            </a:p>
          </p:txBody>
        </p:sp>
      </p:grpSp>
      <p:sp>
        <p:nvSpPr>
          <p:cNvPr id="55" name="타원 54"/>
          <p:cNvSpPr/>
          <p:nvPr/>
        </p:nvSpPr>
        <p:spPr>
          <a:xfrm>
            <a:off x="4406795" y="1160606"/>
            <a:ext cx="1444210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사용자 정보 입력</a:t>
            </a:r>
          </a:p>
        </p:txBody>
      </p:sp>
      <p:sp>
        <p:nvSpPr>
          <p:cNvPr id="56" name="타원 55"/>
          <p:cNvSpPr/>
          <p:nvPr/>
        </p:nvSpPr>
        <p:spPr>
          <a:xfrm>
            <a:off x="8577532" y="3937555"/>
            <a:ext cx="1584818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241789" y="4632842"/>
            <a:ext cx="1619012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공유게시판 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3" name="직선 연결선 62"/>
          <p:cNvCxnSpPr>
            <a:stCxn id="49" idx="3"/>
            <a:endCxn id="75" idx="2"/>
          </p:cNvCxnSpPr>
          <p:nvPr/>
        </p:nvCxnSpPr>
        <p:spPr>
          <a:xfrm flipV="1">
            <a:off x="1032281" y="1405084"/>
            <a:ext cx="1209508" cy="1541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8556100" y="4848557"/>
            <a:ext cx="1627683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저장된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게시판 확</a:t>
            </a:r>
            <a:r>
              <a:rPr lang="ko-KR" altLang="en-US" sz="1400" dirty="0">
                <a:solidFill>
                  <a:schemeClr val="tx1"/>
                </a:solidFill>
              </a:rPr>
              <a:t>인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49" idx="3"/>
            <a:endCxn id="57" idx="2"/>
          </p:cNvCxnSpPr>
          <p:nvPr/>
        </p:nvCxnSpPr>
        <p:spPr>
          <a:xfrm>
            <a:off x="1032281" y="2946751"/>
            <a:ext cx="1209508" cy="1940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2241789" y="2941305"/>
            <a:ext cx="1636356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태그별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게시판 검색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>
            <a:stCxn id="49" idx="3"/>
            <a:endCxn id="68" idx="2"/>
          </p:cNvCxnSpPr>
          <p:nvPr/>
        </p:nvCxnSpPr>
        <p:spPr>
          <a:xfrm>
            <a:off x="1032281" y="2946751"/>
            <a:ext cx="1209508" cy="248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52" idx="1"/>
            <a:endCxn id="56" idx="6"/>
          </p:cNvCxnSpPr>
          <p:nvPr/>
        </p:nvCxnSpPr>
        <p:spPr>
          <a:xfrm flipH="1" flipV="1">
            <a:off x="10162350" y="4191598"/>
            <a:ext cx="1041037" cy="2811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5731727" y="2624481"/>
            <a:ext cx="1444210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게시판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/>
          <p:cNvCxnSpPr>
            <a:stCxn id="52" idx="1"/>
            <a:endCxn id="65" idx="6"/>
          </p:cNvCxnSpPr>
          <p:nvPr/>
        </p:nvCxnSpPr>
        <p:spPr>
          <a:xfrm flipH="1">
            <a:off x="10183783" y="4472780"/>
            <a:ext cx="1019604" cy="629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2241789" y="1151041"/>
            <a:ext cx="1387813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6" name="직선 연결선 75"/>
          <p:cNvCxnSpPr>
            <a:stCxn id="55" idx="2"/>
            <a:endCxn id="75" idx="6"/>
          </p:cNvCxnSpPr>
          <p:nvPr/>
        </p:nvCxnSpPr>
        <p:spPr>
          <a:xfrm flipH="1" flipV="1">
            <a:off x="3629602" y="1405084"/>
            <a:ext cx="777193" cy="9565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2241789" y="1749569"/>
            <a:ext cx="1421674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>
            <a:stCxn id="49" idx="3"/>
            <a:endCxn id="77" idx="2"/>
          </p:cNvCxnSpPr>
          <p:nvPr/>
        </p:nvCxnSpPr>
        <p:spPr>
          <a:xfrm flipV="1">
            <a:off x="1032281" y="2003612"/>
            <a:ext cx="1209508" cy="943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68" idx="6"/>
            <a:endCxn id="73" idx="2"/>
          </p:cNvCxnSpPr>
          <p:nvPr/>
        </p:nvCxnSpPr>
        <p:spPr>
          <a:xfrm flipV="1">
            <a:off x="3878145" y="2878524"/>
            <a:ext cx="1853582" cy="316824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613699" y="2146688"/>
            <a:ext cx="108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&lt;&lt;extend&gt;&gt;</a:t>
            </a:r>
            <a:endParaRPr lang="ko-KR" altLang="en-US" sz="1200" dirty="0"/>
          </a:p>
        </p:txBody>
      </p:sp>
      <p:sp>
        <p:nvSpPr>
          <p:cNvPr id="83" name="타원 82"/>
          <p:cNvSpPr/>
          <p:nvPr/>
        </p:nvSpPr>
        <p:spPr>
          <a:xfrm>
            <a:off x="7711244" y="2624481"/>
            <a:ext cx="1444210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게시판에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저장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84" name="직선 연결선 83"/>
          <p:cNvCxnSpPr>
            <a:stCxn id="83" idx="2"/>
            <a:endCxn id="73" idx="6"/>
          </p:cNvCxnSpPr>
          <p:nvPr/>
        </p:nvCxnSpPr>
        <p:spPr>
          <a:xfrm flipH="1">
            <a:off x="7175937" y="2878524"/>
            <a:ext cx="53530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4406795" y="4642153"/>
            <a:ext cx="1444210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공유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게시판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저</a:t>
            </a:r>
            <a:r>
              <a:rPr lang="ko-KR" altLang="en-US" sz="1400" dirty="0">
                <a:solidFill>
                  <a:schemeClr val="tx1"/>
                </a:solidFill>
              </a:rPr>
              <a:t>장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554872" y="1063429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&lt;&lt;include&gt;&gt;</a:t>
            </a:r>
            <a:endParaRPr lang="ko-KR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6881455" y="2434690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&lt;&lt;include&gt;&gt;</a:t>
            </a:r>
            <a:endParaRPr lang="ko-KR" altLang="en-US" sz="1200" dirty="0"/>
          </a:p>
        </p:txBody>
      </p:sp>
      <p:cxnSp>
        <p:nvCxnSpPr>
          <p:cNvPr id="90" name="직선 연결선 89"/>
          <p:cNvCxnSpPr>
            <a:stCxn id="85" idx="2"/>
            <a:endCxn id="57" idx="6"/>
          </p:cNvCxnSpPr>
          <p:nvPr/>
        </p:nvCxnSpPr>
        <p:spPr>
          <a:xfrm flipH="1" flipV="1">
            <a:off x="3860801" y="4886885"/>
            <a:ext cx="545994" cy="9311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597028" y="4502559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&lt;&lt;include&gt;&gt;</a:t>
            </a:r>
            <a:endParaRPr lang="ko-KR" altLang="en-US" sz="1200" dirty="0"/>
          </a:p>
        </p:txBody>
      </p:sp>
      <p:sp>
        <p:nvSpPr>
          <p:cNvPr id="42" name="타원 41"/>
          <p:cNvSpPr/>
          <p:nvPr/>
        </p:nvSpPr>
        <p:spPr>
          <a:xfrm>
            <a:off x="2241789" y="2351648"/>
            <a:ext cx="1636356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게시판 기본 유형 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/>
          <p:cNvCxnSpPr>
            <a:stCxn id="42" idx="6"/>
            <a:endCxn id="73" idx="2"/>
          </p:cNvCxnSpPr>
          <p:nvPr/>
        </p:nvCxnSpPr>
        <p:spPr>
          <a:xfrm>
            <a:off x="3878145" y="2605691"/>
            <a:ext cx="1853582" cy="272833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9" idx="3"/>
            <a:endCxn id="42" idx="2"/>
          </p:cNvCxnSpPr>
          <p:nvPr/>
        </p:nvCxnSpPr>
        <p:spPr>
          <a:xfrm flipV="1">
            <a:off x="1032281" y="2605691"/>
            <a:ext cx="1209508" cy="341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2241789" y="3689331"/>
            <a:ext cx="1636356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나만의 게시판 만들기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/>
          <p:cNvCxnSpPr>
            <a:stCxn id="49" idx="3"/>
            <a:endCxn id="59" idx="2"/>
          </p:cNvCxnSpPr>
          <p:nvPr/>
        </p:nvCxnSpPr>
        <p:spPr>
          <a:xfrm>
            <a:off x="1032281" y="2946751"/>
            <a:ext cx="1209508" cy="9966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4360775" y="3683512"/>
            <a:ext cx="1370952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게시판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요소 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>
            <a:stCxn id="61" idx="2"/>
            <a:endCxn id="59" idx="6"/>
          </p:cNvCxnSpPr>
          <p:nvPr/>
        </p:nvCxnSpPr>
        <p:spPr>
          <a:xfrm flipH="1">
            <a:off x="3878145" y="3937555"/>
            <a:ext cx="482630" cy="5819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597028" y="3507985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&lt;&lt;include&gt;&gt;</a:t>
            </a:r>
            <a:endParaRPr lang="ko-KR" altLang="en-US" sz="1200" dirty="0"/>
          </a:p>
        </p:txBody>
      </p:sp>
      <p:cxnSp>
        <p:nvCxnSpPr>
          <p:cNvPr id="71" name="직선 연결선 70"/>
          <p:cNvCxnSpPr>
            <a:stCxn id="61" idx="0"/>
            <a:endCxn id="73" idx="2"/>
          </p:cNvCxnSpPr>
          <p:nvPr/>
        </p:nvCxnSpPr>
        <p:spPr>
          <a:xfrm flipV="1">
            <a:off x="5046251" y="2878524"/>
            <a:ext cx="685476" cy="804988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6255700" y="3692158"/>
            <a:ext cx="1370952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게시판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>
          <a:xfrm flipH="1">
            <a:off x="5720393" y="3946201"/>
            <a:ext cx="535307" cy="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73" idx="4"/>
          </p:cNvCxnSpPr>
          <p:nvPr/>
        </p:nvCxnSpPr>
        <p:spPr>
          <a:xfrm flipH="1" flipV="1">
            <a:off x="6453832" y="3132567"/>
            <a:ext cx="228775" cy="55959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83" idx="4"/>
            <a:endCxn id="78" idx="6"/>
          </p:cNvCxnSpPr>
          <p:nvPr/>
        </p:nvCxnSpPr>
        <p:spPr>
          <a:xfrm flipH="1">
            <a:off x="7626652" y="3132567"/>
            <a:ext cx="806697" cy="813634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067845" y="3230986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&lt;&lt;include&gt;&gt;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469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87700" y="2435225"/>
            <a:ext cx="5842000" cy="1325563"/>
          </a:xfrm>
        </p:spPr>
        <p:txBody>
          <a:bodyPr/>
          <a:lstStyle/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명세서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88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0394" y="406400"/>
            <a:ext cx="3956692" cy="1938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명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태그별</a:t>
            </a:r>
            <a:r>
              <a:rPr lang="ko-KR" altLang="en-US" sz="1200" dirty="0" smtClean="0"/>
              <a:t> 게시판 검색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액터명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개요 및 설정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태그를 검색하여 충족된 </a:t>
            </a:r>
            <a:r>
              <a:rPr lang="ko-KR" altLang="en-US" sz="1200" dirty="0" smtClean="0"/>
              <a:t>태그를 </a:t>
            </a:r>
            <a:r>
              <a:rPr lang="ko-KR" altLang="en-US" sz="1200" dirty="0" smtClean="0"/>
              <a:t>찾는 행위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사전 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게시판 요소 인지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작업흐름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err="1" smtClean="0"/>
              <a:t>검색란에</a:t>
            </a:r>
            <a:r>
              <a:rPr lang="ko-KR" altLang="en-US" sz="1200" dirty="0" smtClean="0"/>
              <a:t> 태그 요소를 기입하여 검색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검색 후 나열된 게시판 확인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요건에 충족된 게시판 선택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사후조건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다중 태그를 판단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52068" y="406400"/>
            <a:ext cx="4116039" cy="24929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공유게시판 등록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액터명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개요 및 설정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직접 만든 게시판을 등록한다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사전 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로그인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작업흐름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공유게시판에 상단 오른쪽 등록하기 클릭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등록하는 과정에서 파일 첨부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체크박스 선택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공개여부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상세설명 등 기입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등록하는 과정 중 </a:t>
            </a:r>
            <a:r>
              <a:rPr lang="ko-KR" altLang="en-US" sz="1200" dirty="0" err="1" smtClean="0"/>
              <a:t>미리보기</a:t>
            </a:r>
            <a:r>
              <a:rPr lang="ko-KR" altLang="en-US" sz="1200" dirty="0" smtClean="0"/>
              <a:t> 가능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등록하기 누르면 전 페이지에서 등록된 게시물을 볼 수 있다</a:t>
            </a:r>
            <a:r>
              <a:rPr lang="en-US" altLang="ko-KR" sz="12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사후조건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공개여부 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210394" y="2948878"/>
            <a:ext cx="3956692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나만의 게시판 만들기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액터명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개요 및 설정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err="1" smtClean="0"/>
              <a:t>커스터마이징</a:t>
            </a:r>
            <a:r>
              <a:rPr lang="ko-KR" altLang="en-US" sz="1200" dirty="0" smtClean="0"/>
              <a:t> 기능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사전 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요소 선택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태그 기입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작업흐름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요소를 선택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선택 결과 요소 태그와 관련된 게시판 나열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나열된 게시판 중 하나를 선택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선택된 게시판을 상세페이지로 이동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수정 후 등록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사후조건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마이페이지에서</a:t>
            </a:r>
            <a:r>
              <a:rPr lang="ko-KR" altLang="en-US" sz="1200" dirty="0" smtClean="0"/>
              <a:t> 다운로드 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2949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31926"/>
              </p:ext>
            </p:extLst>
          </p:nvPr>
        </p:nvGraphicFramePr>
        <p:xfrm>
          <a:off x="1390981" y="1790700"/>
          <a:ext cx="1955799" cy="117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799"/>
              </a:tblGrid>
              <a:tr h="138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/>
                </a:tc>
              </a:tr>
              <a:tr h="421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</a:tr>
              <a:tr h="387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Manage</a:t>
                      </a:r>
                      <a:r>
                        <a:rPr lang="en-US" altLang="ko-KR" baseline="0" dirty="0" smtClean="0"/>
                        <a:t> system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790321"/>
              </p:ext>
            </p:extLst>
          </p:nvPr>
        </p:nvGraphicFramePr>
        <p:xfrm>
          <a:off x="6782130" y="729890"/>
          <a:ext cx="3263900" cy="4026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900"/>
              </a:tblGrid>
              <a:tr h="345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Usecase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/>
                        <a:t>사용자 등록 및 업데이트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음성 인식</a:t>
                      </a:r>
                      <a:r>
                        <a:rPr lang="ko-KR" altLang="en-US" baseline="0" dirty="0" smtClean="0"/>
                        <a:t> 스캐너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음성 스캔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음성 검색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 정보 구축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사용자 중심 데이터 구축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음성 문자 일치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60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184400" y="-2349500"/>
            <a:ext cx="5588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4" idx="4"/>
          </p:cNvCxnSpPr>
          <p:nvPr/>
        </p:nvCxnSpPr>
        <p:spPr>
          <a:xfrm>
            <a:off x="2463800" y="-1790700"/>
            <a:ext cx="0" cy="74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2057400" y="-1041400"/>
            <a:ext cx="406400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63800" y="-1041400"/>
            <a:ext cx="393700" cy="39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92325" y="-1517650"/>
            <a:ext cx="742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196599" y="3805467"/>
            <a:ext cx="1143000" cy="1262818"/>
            <a:chOff x="1310114" y="1620597"/>
            <a:chExt cx="1143000" cy="1262818"/>
          </a:xfrm>
        </p:grpSpPr>
        <p:sp>
          <p:nvSpPr>
            <p:cNvPr id="14" name="TextBox 13"/>
            <p:cNvSpPr txBox="1"/>
            <p:nvPr/>
          </p:nvSpPr>
          <p:spPr>
            <a:xfrm>
              <a:off x="1310114" y="2514083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User</a:t>
              </a: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5829" y="1620597"/>
              <a:ext cx="351571" cy="75641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206203" y="1548232"/>
            <a:ext cx="1143000" cy="1539817"/>
            <a:chOff x="1310114" y="1620597"/>
            <a:chExt cx="1143000" cy="1539817"/>
          </a:xfrm>
        </p:grpSpPr>
        <p:sp>
          <p:nvSpPr>
            <p:cNvPr id="23" name="TextBox 22"/>
            <p:cNvSpPr txBox="1"/>
            <p:nvPr/>
          </p:nvSpPr>
          <p:spPr>
            <a:xfrm>
              <a:off x="1310114" y="2514083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Manager</a:t>
              </a:r>
              <a:br>
                <a:rPr lang="en-US" altLang="ko-KR" dirty="0" smtClean="0"/>
              </a:br>
              <a:r>
                <a:rPr lang="en-US" altLang="ko-KR" dirty="0" smtClean="0"/>
                <a:t>system</a:t>
              </a:r>
              <a:endParaRPr lang="ko-KR" altLang="en-US" dirty="0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5829" y="1620597"/>
              <a:ext cx="351571" cy="75641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1914042" y="815897"/>
            <a:ext cx="6982308" cy="4906536"/>
            <a:chOff x="1914042" y="815897"/>
            <a:chExt cx="5592337" cy="4906536"/>
          </a:xfrm>
        </p:grpSpPr>
        <p:sp>
          <p:nvSpPr>
            <p:cNvPr id="42" name="직사각형 41"/>
            <p:cNvSpPr/>
            <p:nvPr/>
          </p:nvSpPr>
          <p:spPr>
            <a:xfrm>
              <a:off x="1914042" y="815897"/>
              <a:ext cx="5592337" cy="490653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30146" y="853867"/>
              <a:ext cx="4360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&lt;&lt;</a:t>
              </a:r>
              <a:r>
                <a:rPr lang="ko-KR" altLang="en-US" dirty="0" smtClean="0"/>
                <a:t>대화형 검색 엔진</a:t>
              </a:r>
              <a:r>
                <a:rPr lang="en-US" altLang="ko-KR" dirty="0" smtClean="0"/>
                <a:t>&gt;&gt;</a:t>
              </a:r>
              <a:endParaRPr lang="ko-KR" altLang="en-US" dirty="0"/>
            </a:p>
          </p:txBody>
        </p:sp>
      </p:grpSp>
      <p:sp>
        <p:nvSpPr>
          <p:cNvPr id="44" name="타원 43"/>
          <p:cNvSpPr/>
          <p:nvPr/>
        </p:nvSpPr>
        <p:spPr>
          <a:xfrm>
            <a:off x="2444811" y="1420602"/>
            <a:ext cx="1784194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회원가입처리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444811" y="2050599"/>
            <a:ext cx="1784194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 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444811" y="3580905"/>
            <a:ext cx="1784194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Plug-in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000940" y="2452797"/>
            <a:ext cx="1784194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사용자서버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정보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ko-KR" altLang="en-US" sz="1100" dirty="0" smtClean="0">
                <a:solidFill>
                  <a:schemeClr val="tx1"/>
                </a:solidFill>
              </a:rPr>
              <a:t> 등록 및 갱신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060198" y="1336063"/>
            <a:ext cx="1784194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사용자 정보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966686" y="3244397"/>
            <a:ext cx="1784194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시스템 구동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777703" y="3129935"/>
            <a:ext cx="0" cy="511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216936" y="1947462"/>
            <a:ext cx="1227875" cy="357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44" idx="2"/>
          </p:cNvCxnSpPr>
          <p:nvPr/>
        </p:nvCxnSpPr>
        <p:spPr>
          <a:xfrm flipV="1">
            <a:off x="1184723" y="1674645"/>
            <a:ext cx="1260088" cy="2728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 flipV="1">
            <a:off x="4253975" y="1725382"/>
            <a:ext cx="712711" cy="783567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4324373" y="1585605"/>
            <a:ext cx="695284" cy="23349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6358849" y="2169675"/>
            <a:ext cx="633477" cy="283122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2435527" y="2717696"/>
            <a:ext cx="1784194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음성스캔</a:t>
            </a:r>
          </a:p>
        </p:txBody>
      </p:sp>
      <p:cxnSp>
        <p:nvCxnSpPr>
          <p:cNvPr id="62" name="직선 연결선 61"/>
          <p:cNvCxnSpPr>
            <a:endCxn id="60" idx="2"/>
          </p:cNvCxnSpPr>
          <p:nvPr/>
        </p:nvCxnSpPr>
        <p:spPr>
          <a:xfrm>
            <a:off x="1175439" y="2019931"/>
            <a:ext cx="1260088" cy="951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 flipV="1">
            <a:off x="4229006" y="2234485"/>
            <a:ext cx="650270" cy="437218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 flipV="1">
            <a:off x="4265090" y="2999818"/>
            <a:ext cx="614186" cy="374231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4265090" y="3572093"/>
            <a:ext cx="542539" cy="198956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3473973" y="4846132"/>
            <a:ext cx="1784194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음성 검색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466752" y="4847215"/>
            <a:ext cx="1784194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음성 문자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 일치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4432129" y="3829992"/>
            <a:ext cx="1015362" cy="957197"/>
          </a:xfrm>
          <a:prstGeom prst="line">
            <a:avLst/>
          </a:prstGeom>
          <a:ln w="34925" cmpd="sng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H="1" flipV="1">
            <a:off x="7804945" y="1391387"/>
            <a:ext cx="28444" cy="516621"/>
          </a:xfrm>
          <a:prstGeom prst="line">
            <a:avLst/>
          </a:prstGeom>
          <a:ln w="34925" cmpd="sng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/>
          <p:cNvGrpSpPr/>
          <p:nvPr/>
        </p:nvGrpSpPr>
        <p:grpSpPr>
          <a:xfrm>
            <a:off x="9046514" y="2810996"/>
            <a:ext cx="1143000" cy="1539817"/>
            <a:chOff x="1310114" y="1620597"/>
            <a:chExt cx="1143000" cy="1539817"/>
          </a:xfrm>
        </p:grpSpPr>
        <p:sp>
          <p:nvSpPr>
            <p:cNvPr id="91" name="TextBox 90"/>
            <p:cNvSpPr txBox="1"/>
            <p:nvPr/>
          </p:nvSpPr>
          <p:spPr>
            <a:xfrm>
              <a:off x="1310114" y="2514083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Server DB</a:t>
              </a:r>
              <a:endParaRPr lang="ko-KR" altLang="en-US" dirty="0"/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5829" y="1620597"/>
              <a:ext cx="351571" cy="756410"/>
            </a:xfrm>
            <a:prstGeom prst="rect">
              <a:avLst/>
            </a:prstGeom>
          </p:spPr>
        </p:pic>
      </p:grpSp>
      <p:cxnSp>
        <p:nvCxnSpPr>
          <p:cNvPr id="93" name="직선 연결선 92"/>
          <p:cNvCxnSpPr/>
          <p:nvPr/>
        </p:nvCxnSpPr>
        <p:spPr>
          <a:xfrm>
            <a:off x="6785134" y="2739948"/>
            <a:ext cx="2492216" cy="528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51" idx="6"/>
          </p:cNvCxnSpPr>
          <p:nvPr/>
        </p:nvCxnSpPr>
        <p:spPr>
          <a:xfrm>
            <a:off x="6750880" y="3498440"/>
            <a:ext cx="2425076" cy="24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/>
          <p:cNvGrpSpPr/>
          <p:nvPr/>
        </p:nvGrpSpPr>
        <p:grpSpPr>
          <a:xfrm>
            <a:off x="206203" y="-197339"/>
            <a:ext cx="1143000" cy="1262818"/>
            <a:chOff x="1310114" y="1620597"/>
            <a:chExt cx="1143000" cy="1262818"/>
          </a:xfrm>
        </p:grpSpPr>
        <p:sp>
          <p:nvSpPr>
            <p:cNvPr id="96" name="TextBox 95"/>
            <p:cNvSpPr txBox="1"/>
            <p:nvPr/>
          </p:nvSpPr>
          <p:spPr>
            <a:xfrm>
              <a:off x="1310114" y="2514083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Mic.</a:t>
              </a:r>
              <a:endParaRPr lang="ko-KR" altLang="en-US" dirty="0"/>
            </a:p>
          </p:txBody>
        </p:sp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5829" y="1620597"/>
              <a:ext cx="351571" cy="756410"/>
            </a:xfrm>
            <a:prstGeom prst="rect">
              <a:avLst/>
            </a:prstGeom>
          </p:spPr>
        </p:pic>
      </p:grpSp>
      <p:cxnSp>
        <p:nvCxnSpPr>
          <p:cNvPr id="98" name="직선 연결선 97"/>
          <p:cNvCxnSpPr>
            <a:stCxn id="96" idx="2"/>
            <a:endCxn id="24" idx="0"/>
          </p:cNvCxnSpPr>
          <p:nvPr/>
        </p:nvCxnSpPr>
        <p:spPr>
          <a:xfrm>
            <a:off x="777703" y="1065479"/>
            <a:ext cx="1" cy="482753"/>
          </a:xfrm>
          <a:prstGeom prst="line">
            <a:avLst/>
          </a:prstGeom>
          <a:ln w="34925" cmpd="sng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6972975" y="1867787"/>
            <a:ext cx="1596070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관련 검색 횟수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1191892" y="1999195"/>
            <a:ext cx="1260088" cy="1781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7157779" y="887569"/>
            <a:ext cx="1341007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음성인식 </a:t>
            </a:r>
            <a:r>
              <a:rPr lang="en-US" altLang="ko-KR" sz="1050" dirty="0" smtClean="0">
                <a:solidFill>
                  <a:schemeClr val="tx1"/>
                </a:solidFill>
              </a:rPr>
              <a:t/>
            </a:r>
            <a:br>
              <a:rPr lang="en-US" altLang="ko-KR" sz="1050" dirty="0" smtClean="0">
                <a:solidFill>
                  <a:schemeClr val="tx1"/>
                </a:solidFill>
              </a:rPr>
            </a:br>
            <a:r>
              <a:rPr lang="ko-KR" altLang="en-US" sz="1050" dirty="0" err="1" smtClean="0">
                <a:solidFill>
                  <a:schemeClr val="tx1"/>
                </a:solidFill>
              </a:rPr>
              <a:t>오픈소스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 flipH="1" flipV="1">
            <a:off x="6021934" y="3798375"/>
            <a:ext cx="204722" cy="1006357"/>
          </a:xfrm>
          <a:prstGeom prst="line">
            <a:avLst/>
          </a:prstGeom>
          <a:ln w="34925" cmpd="sng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H="1">
            <a:off x="4341385" y="2810996"/>
            <a:ext cx="549006" cy="112957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0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664820" cy="24929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명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대화형 검색 엔진</a:t>
            </a:r>
            <a:r>
              <a:rPr lang="en-US" altLang="ko-KR" sz="12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액터명</a:t>
            </a:r>
            <a:r>
              <a:rPr lang="en-US" altLang="ko-KR" sz="1200" dirty="0" smtClean="0"/>
              <a:t>: user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개요 및 설정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사용자를 등록 후 </a:t>
            </a:r>
            <a:r>
              <a:rPr lang="en-US" altLang="ko-KR" sz="1200" dirty="0" smtClean="0"/>
              <a:t>Plug-in</a:t>
            </a:r>
            <a:r>
              <a:rPr lang="ko-KR" altLang="en-US" sz="1200" dirty="0" smtClean="0"/>
              <a:t>을 구동 시켜 음성으로 웹 검색을 한다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사전 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 등록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작업흐름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사용자를 </a:t>
            </a:r>
            <a:r>
              <a:rPr lang="ko-KR" altLang="en-US" sz="1200" dirty="0"/>
              <a:t>등록 후 </a:t>
            </a:r>
            <a:r>
              <a:rPr lang="en-US" altLang="ko-KR" sz="1200" dirty="0"/>
              <a:t>Plug-in</a:t>
            </a:r>
            <a:r>
              <a:rPr lang="ko-KR" altLang="en-US" sz="1200" dirty="0"/>
              <a:t>을 구동 시켜 음성으로 웹 검색을 한다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시스템에 의해 검색된 문자를 확인한다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문자목록이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개면 검색을 바로 진행한다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문자 입력이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 이상이면 순차적을 확인 받음 또는 목록 번호로 음성을 인식 확인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검색 진행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사후조건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음성으로 검색을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133171" y="0"/>
            <a:ext cx="6058829" cy="24929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명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대화형 검색 엔진</a:t>
            </a:r>
            <a:r>
              <a:rPr lang="en-US" altLang="ko-KR" sz="12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액터명</a:t>
            </a:r>
            <a:r>
              <a:rPr lang="en-US" altLang="ko-KR" sz="1200" dirty="0" smtClean="0"/>
              <a:t>: Manager system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개요 및 설정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시스템 구동을 위해 사용자를 도와준다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사전 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 등록 및 </a:t>
            </a:r>
            <a:r>
              <a:rPr lang="en-US" altLang="ko-KR" sz="1200" dirty="0" smtClean="0"/>
              <a:t>plug-in </a:t>
            </a:r>
            <a:r>
              <a:rPr lang="ko-KR" altLang="en-US" sz="1200" dirty="0" smtClean="0"/>
              <a:t>실행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작업흐름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사용자를 등록 후 </a:t>
            </a:r>
            <a:r>
              <a:rPr lang="en-US" altLang="ko-KR" sz="1200" dirty="0" smtClean="0"/>
              <a:t>Plug-in</a:t>
            </a:r>
            <a:r>
              <a:rPr lang="ko-KR" altLang="en-US" sz="1200" dirty="0" smtClean="0"/>
              <a:t>을 구동 시켜 음성 입력 대기 상태로 만든다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음성인식 </a:t>
            </a:r>
            <a:r>
              <a:rPr lang="ko-KR" altLang="en-US" sz="1200" dirty="0" err="1" smtClean="0"/>
              <a:t>오픈소스</a:t>
            </a:r>
            <a:r>
              <a:rPr lang="ko-KR" altLang="en-US" sz="1200" dirty="0" smtClean="0"/>
              <a:t> 데이터를 상속한 각 </a:t>
            </a:r>
            <a:r>
              <a:rPr lang="ko-KR" altLang="en-US" sz="1200" dirty="0" err="1" smtClean="0"/>
              <a:t>사용자별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구축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사용자의 음성 데이터를 사용할 때마다 갱신</a:t>
            </a:r>
            <a:endParaRPr lang="en-US" altLang="ko-KR" sz="12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입력된 음성 데이터를 웹 상의 문자 데이터와 비교 후 리스트화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사용자에게 리스트 </a:t>
            </a:r>
            <a:r>
              <a:rPr lang="en-US" altLang="ko-KR" sz="1200" dirty="0" smtClean="0"/>
              <a:t>pop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사용자의 결정 대기 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사후조건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사용자의 목적에 맞는 음성검색 실시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46667" y="2956897"/>
            <a:ext cx="8610600" cy="21236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명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대화형 검색 엔진</a:t>
            </a:r>
            <a:r>
              <a:rPr lang="en-US" altLang="ko-KR" sz="12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액터명</a:t>
            </a:r>
            <a:r>
              <a:rPr lang="en-US" altLang="ko-KR" sz="1200" dirty="0" smtClean="0"/>
              <a:t>:  Server DB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개요 및 설정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err="1" smtClean="0"/>
              <a:t>오픈소스를</a:t>
            </a:r>
            <a:r>
              <a:rPr lang="ko-KR" altLang="en-US" sz="1200" dirty="0" smtClean="0"/>
              <a:t> 기본 음성 데이터 베이스로 저장 및 사용자 음성데이터 갱신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사전 조건</a:t>
            </a:r>
            <a:r>
              <a:rPr lang="en-US" altLang="ko-KR" sz="1200" dirty="0" smtClean="0"/>
              <a:t>: Python</a:t>
            </a:r>
            <a:r>
              <a:rPr lang="ko-KR" altLang="en-US" sz="1200" dirty="0" smtClean="0"/>
              <a:t>을 이용하여 음성 인식 데이터 구축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작업흐름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기본 데이터 구축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기본 데이터를 상속한 사용자의 데이터 개별 구축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사용자 </a:t>
            </a:r>
            <a:r>
              <a:rPr lang="ko-KR" altLang="en-US" sz="1200" smtClean="0"/>
              <a:t>데이터를 갱신 및 최적화 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사후조건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사용자에게 기본데이터 및 사용자 맞춤 데이터 제공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351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517</Words>
  <Application>Microsoft Office PowerPoint</Application>
  <PresentationFormat>와이드스크린</PresentationFormat>
  <Paragraphs>142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유스케이스 구성요소</vt:lpstr>
      <vt:lpstr>PowerPoint 프레젠테이션</vt:lpstr>
      <vt:lpstr>유스케이스 다이어그램</vt:lpstr>
      <vt:lpstr>PowerPoint 프레젠테이션</vt:lpstr>
      <vt:lpstr>유스케이스 명세서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55</cp:revision>
  <dcterms:created xsi:type="dcterms:W3CDTF">2019-07-24T01:43:54Z</dcterms:created>
  <dcterms:modified xsi:type="dcterms:W3CDTF">2019-08-23T06:09:02Z</dcterms:modified>
</cp:coreProperties>
</file>