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242488-F3AB-4D78-95C9-D24BE66AF8A3}">
  <a:tblStyle styleId="{5E242488-F3AB-4D78-95C9-D24BE66AF8A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290002" y="1668953"/>
            <a:ext cx="1456800" cy="69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762230" y="1668952"/>
            <a:ext cx="1456800" cy="69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항공예약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762235" y="4849627"/>
            <a:ext cx="1456800" cy="69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90001" y="4849614"/>
            <a:ext cx="1456800" cy="69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759054" y="1579793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759056" y="4671305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 rot="5398817">
            <a:off x="7380915" y="3312538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3"/>
          <p:cNvCxnSpPr>
            <a:stCxn id="88" idx="6"/>
            <a:endCxn id="89" idx="2"/>
          </p:cNvCxnSpPr>
          <p:nvPr/>
        </p:nvCxnSpPr>
        <p:spPr>
          <a:xfrm>
            <a:off x="3746802" y="2014553"/>
            <a:ext cx="30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endCxn id="90" idx="2"/>
          </p:cNvCxnSpPr>
          <p:nvPr/>
        </p:nvCxnSpPr>
        <p:spPr>
          <a:xfrm>
            <a:off x="3746935" y="5195227"/>
            <a:ext cx="30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endCxn id="90" idx="0"/>
          </p:cNvCxnSpPr>
          <p:nvPr/>
        </p:nvCxnSpPr>
        <p:spPr>
          <a:xfrm flipH="1">
            <a:off x="7490635" y="2377927"/>
            <a:ext cx="18900" cy="24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22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NO.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속성명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컬럼명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크기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NULL 허용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키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디폴트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비고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1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호텔코드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hotel_code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number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NO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PK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2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이름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hotel_name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varchar2(20)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3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도시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city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4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주소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address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varcar2(250)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5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연락처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contact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varchar2(13)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6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방번호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room_num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varchar2(5)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7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홈페이지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homepage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varchar2(30)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8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숙소유형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type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char(1)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9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시설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facility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varchar2(100)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10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가격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hotel_price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number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0" name="Google Shape;270;p22"/>
          <p:cNvSpPr txBox="1"/>
          <p:nvPr/>
        </p:nvSpPr>
        <p:spPr>
          <a:xfrm>
            <a:off x="234176" y="211873"/>
            <a:ext cx="3808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호텔, 테이블명: hotels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3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661550"/>
                <a:gridCol w="1152525"/>
                <a:gridCol w="2493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NO.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속성명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컬럼명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크기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NULL 허용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키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디폴트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비고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1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호텔예약코드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h_reserve_code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number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NO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PK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hotel_reserve_code</a:t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2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체크인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checkin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3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체크인 시간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checkin_date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varchar2(10)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4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체크아웃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checkout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5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기타의견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h_comment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varchar2(300)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6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조식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breakfast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char(1)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breakfast</a:t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7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아이디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id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varchar2(20)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FK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8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호텔코드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hotel_code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number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FK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6" name="Google Shape;276;p23"/>
          <p:cNvSpPr txBox="1"/>
          <p:nvPr/>
        </p:nvSpPr>
        <p:spPr>
          <a:xfrm>
            <a:off x="234176" y="211873"/>
            <a:ext cx="5118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호텔예약, 테이블명: hotel_reserve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4"/>
          <p:cNvGraphicFramePr/>
          <p:nvPr/>
        </p:nvGraphicFramePr>
        <p:xfrm>
          <a:off x="244243" y="126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회원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#아이디(PK)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2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비밀번호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성 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이름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영문 성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영문 이름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성별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국적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전화번호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주소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이메일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3" name="Google Shape;103;p14"/>
          <p:cNvGraphicFramePr/>
          <p:nvPr/>
        </p:nvGraphicFramePr>
        <p:xfrm>
          <a:off x="7584711" y="49769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관리자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비밀번호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관리자 아이디(PK)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4" name="Google Shape;104;p14"/>
          <p:cNvGraphicFramePr/>
          <p:nvPr/>
        </p:nvGraphicFramePr>
        <p:xfrm>
          <a:off x="5162894" y="12203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항공편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#항공편(PK)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항공사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출발도시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도착도시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출발날짜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도착날짜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출발시간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도착시간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5" name="Google Shape;105;p14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4"/>
          <p:cNvCxnSpPr/>
          <p:nvPr/>
        </p:nvCxnSpPr>
        <p:spPr>
          <a:xfrm flipH="1" rot="10800000">
            <a:off x="9513840" y="-399797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4"/>
          <p:cNvCxnSpPr/>
          <p:nvPr/>
        </p:nvCxnSpPr>
        <p:spPr>
          <a:xfrm flipH="1" rot="10800000">
            <a:off x="8342881" y="-449419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4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7" name="Google Shape;117;p14"/>
          <p:cNvGraphicFramePr/>
          <p:nvPr/>
        </p:nvGraphicFramePr>
        <p:xfrm>
          <a:off x="2642361" y="12813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항공편예약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#예약코드(PK)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예약자명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예약날짜 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여권번호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기타의견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좌석등급 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좌석번호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36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아이디(FK)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항공편(FK)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8" name="Google Shape;118;p14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4"/>
          <p:cNvCxnSpPr/>
          <p:nvPr/>
        </p:nvCxnSpPr>
        <p:spPr>
          <a:xfrm flipH="1" rot="10800000">
            <a:off x="8495281" y="-297019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4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5" name="Google Shape;125;p14"/>
          <p:cNvGraphicFramePr/>
          <p:nvPr/>
        </p:nvGraphicFramePr>
        <p:xfrm>
          <a:off x="7561012" y="3539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주소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07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우편번호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시,도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구, 군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동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우편 코드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분, 지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6" name="Google Shape;126;p14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4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" name="Google Shape;131;p14"/>
          <p:cNvGraphicFramePr/>
          <p:nvPr/>
        </p:nvGraphicFramePr>
        <p:xfrm>
          <a:off x="7561012" y="344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항공편예약(view)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224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예약자명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예약날짜 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여권번호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기타의견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항공편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항공사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출발도시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도착도시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출발날짜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도착날짜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출발시간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도착시간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좌석코드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좌석타입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가격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좌석번호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32" name="Google Shape;132;p14"/>
          <p:cNvGrpSpPr/>
          <p:nvPr/>
        </p:nvGrpSpPr>
        <p:grpSpPr>
          <a:xfrm>
            <a:off x="3022756" y="-346639"/>
            <a:ext cx="808500" cy="198600"/>
            <a:chOff x="3022756" y="-346639"/>
            <a:chExt cx="808500" cy="198600"/>
          </a:xfrm>
        </p:grpSpPr>
        <p:cxnSp>
          <p:nvCxnSpPr>
            <p:cNvPr id="133" name="Google Shape;133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4"/>
            <p:cNvCxnSpPr/>
            <p:nvPr/>
          </p:nvCxnSpPr>
          <p:spPr>
            <a:xfrm flipH="1" rot="10800000">
              <a:off x="3022756" y="-247449"/>
              <a:ext cx="111600" cy="9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8" name="Google Shape;138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9" name="Google Shape;139;p14"/>
          <p:cNvSpPr txBox="1"/>
          <p:nvPr/>
        </p:nvSpPr>
        <p:spPr>
          <a:xfrm>
            <a:off x="0" y="221118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ERD</a:t>
            </a:r>
            <a:endParaRPr/>
          </a:p>
        </p:txBody>
      </p:sp>
      <p:graphicFrame>
        <p:nvGraphicFramePr>
          <p:cNvPr id="140" name="Google Shape;140;p14"/>
          <p:cNvGraphicFramePr/>
          <p:nvPr/>
        </p:nvGraphicFramePr>
        <p:xfrm>
          <a:off x="5170458" y="39819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#좌석코드(PK)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좌석등급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좌석번호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가격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예약여부(Y/N)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항공편(FK)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387515" y="3390165"/>
            <a:ext cx="816935" cy="20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9359943" y="929974"/>
            <a:ext cx="3767033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b.항공사 as 항공사,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c.좌석등급 as 좌석등급,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c.가격 as 가격 ,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b.출발시간 as 출발시간,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b.도착시간 as 도착시간,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(select count(좌석번호)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항공편 d, 좌석 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d.항공편 = e.항공편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e.좌석등급=‘좌석등급’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e.예약여부=‘n’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) as 좌석수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항공편 b, 좌석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b.항공편 = c.항공편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b.출발날짜=‘출발날짜’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b.출발도시=‘출발도시’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b.도착도시=‘도착도시’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c.좌석등급=‘좌석등급’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c.예약여부=‘n’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>
            <a:off x="4227544" y="2256061"/>
            <a:ext cx="808500" cy="198600"/>
            <a:chOff x="3022756" y="-346639"/>
            <a:chExt cx="808500" cy="198600"/>
          </a:xfrm>
        </p:grpSpPr>
        <p:cxnSp>
          <p:nvCxnSpPr>
            <p:cNvPr id="144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4"/>
            <p:cNvCxnSpPr/>
            <p:nvPr/>
          </p:nvCxnSpPr>
          <p:spPr>
            <a:xfrm flipH="1" rot="10800000">
              <a:off x="3022756" y="-247449"/>
              <a:ext cx="111600" cy="9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8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9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0" name="Google Shape;150;p14"/>
          <p:cNvGrpSpPr/>
          <p:nvPr/>
        </p:nvGrpSpPr>
        <p:grpSpPr>
          <a:xfrm rot="10800000">
            <a:off x="1768206" y="2322736"/>
            <a:ext cx="808500" cy="198600"/>
            <a:chOff x="3022756" y="-346639"/>
            <a:chExt cx="808500" cy="198600"/>
          </a:xfrm>
        </p:grpSpPr>
        <p:cxnSp>
          <p:nvCxnSpPr>
            <p:cNvPr id="151" name="Google Shape;151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4"/>
            <p:cNvCxnSpPr/>
            <p:nvPr/>
          </p:nvCxnSpPr>
          <p:spPr>
            <a:xfrm flipH="1" rot="10800000">
              <a:off x="3022756" y="-247449"/>
              <a:ext cx="111600" cy="9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5" name="Google Shape;155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6" name="Google Shape;156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/>
          <p:nvPr/>
        </p:nvSpPr>
        <p:spPr>
          <a:xfrm>
            <a:off x="6033977" y="4017703"/>
            <a:ext cx="1456660" cy="69111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3434317" y="1645239"/>
            <a:ext cx="1456660" cy="69111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452885" y="1645239"/>
            <a:ext cx="1456660" cy="69111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15"/>
          <p:cNvGrpSpPr/>
          <p:nvPr/>
        </p:nvGrpSpPr>
        <p:grpSpPr>
          <a:xfrm>
            <a:off x="7006856" y="-111642"/>
            <a:ext cx="967563" cy="441251"/>
            <a:chOff x="4444409" y="1275907"/>
            <a:chExt cx="967563" cy="441251"/>
          </a:xfrm>
        </p:grpSpPr>
        <p:cxnSp>
          <p:nvCxnSpPr>
            <p:cNvPr id="165" name="Google Shape;165;p15"/>
            <p:cNvCxnSpPr/>
            <p:nvPr/>
          </p:nvCxnSpPr>
          <p:spPr>
            <a:xfrm>
              <a:off x="4444409" y="1717158"/>
              <a:ext cx="967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6" name="Google Shape;166;p15"/>
            <p:cNvSpPr txBox="1"/>
            <p:nvPr/>
          </p:nvSpPr>
          <p:spPr>
            <a:xfrm>
              <a:off x="4497572" y="1275907"/>
              <a:ext cx="86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7" name="Google Shape;167;p15"/>
          <p:cNvSpPr/>
          <p:nvPr/>
        </p:nvSpPr>
        <p:spPr>
          <a:xfrm>
            <a:off x="5943601" y="1645239"/>
            <a:ext cx="1456660" cy="69111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 rot="-3212140">
            <a:off x="7708605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5071731" y="618093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4981354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7602281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 rot="3381265">
            <a:off x="4720858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583173" y="5181921"/>
            <a:ext cx="1456660" cy="69111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 rot="-2447724">
            <a:off x="4996095" y="476406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1945760" y="5373355"/>
            <a:ext cx="1137682" cy="43110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2296635" y="5873037"/>
            <a:ext cx="1137682" cy="43110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354575" y="6274706"/>
            <a:ext cx="1137682" cy="43110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15"/>
          <p:cNvCxnSpPr/>
          <p:nvPr/>
        </p:nvCxnSpPr>
        <p:spPr>
          <a:xfrm>
            <a:off x="3093192" y="5527479"/>
            <a:ext cx="5227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15"/>
          <p:cNvCxnSpPr/>
          <p:nvPr/>
        </p:nvCxnSpPr>
        <p:spPr>
          <a:xfrm flipH="1" rot="10800000">
            <a:off x="3354574" y="5804461"/>
            <a:ext cx="377454" cy="1246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15"/>
          <p:cNvCxnSpPr/>
          <p:nvPr/>
        </p:nvCxnSpPr>
        <p:spPr>
          <a:xfrm flipH="1" rot="10800000">
            <a:off x="4040372" y="5954234"/>
            <a:ext cx="122275" cy="13435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5"/>
          <p:cNvSpPr txBox="1"/>
          <p:nvPr/>
        </p:nvSpPr>
        <p:spPr>
          <a:xfrm>
            <a:off x="-462515" y="1441265"/>
            <a:ext cx="29771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자연키,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인조키(시퀀스)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6"/>
          <p:cNvGraphicFramePr/>
          <p:nvPr/>
        </p:nvGraphicFramePr>
        <p:xfrm>
          <a:off x="196939" y="16971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회원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#아이디(PK)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2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비밀번호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성 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이름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영문 성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영문 이름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성별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국적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전화번호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주소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이메일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7" name="Google Shape;187;p16"/>
          <p:cNvGraphicFramePr/>
          <p:nvPr/>
        </p:nvGraphicFramePr>
        <p:xfrm>
          <a:off x="10322303" y="5472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관리자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비밀번호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관리자 아이디(PK)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88" name="Google Shape;188;p16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6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16"/>
          <p:cNvCxnSpPr/>
          <p:nvPr/>
        </p:nvCxnSpPr>
        <p:spPr>
          <a:xfrm flipH="1" rot="10800000">
            <a:off x="9513840" y="-399797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16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6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16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16"/>
          <p:cNvCxnSpPr/>
          <p:nvPr/>
        </p:nvCxnSpPr>
        <p:spPr>
          <a:xfrm flipH="1" rot="10800000">
            <a:off x="8342881" y="-449419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16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6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p16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16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16"/>
          <p:cNvCxnSpPr/>
          <p:nvPr/>
        </p:nvCxnSpPr>
        <p:spPr>
          <a:xfrm flipH="1" rot="10800000">
            <a:off x="8495281" y="-297019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16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206;p16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7" name="Google Shape;2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000000">
            <a:off x="1766963" y="3457812"/>
            <a:ext cx="816935" cy="20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871116" y="1860534"/>
            <a:ext cx="604498" cy="284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16"/>
          <p:cNvGraphicFramePr/>
          <p:nvPr/>
        </p:nvGraphicFramePr>
        <p:xfrm>
          <a:off x="8553649" y="54085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주소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07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우편번호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시,도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구, 군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동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우편 코드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분, 지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0" name="Google Shape;210;p16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16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16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596274" y="4896470"/>
            <a:ext cx="816935" cy="2072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16"/>
          <p:cNvCxnSpPr/>
          <p:nvPr/>
        </p:nvCxnSpPr>
        <p:spPr>
          <a:xfrm>
            <a:off x="8647681" y="-144619"/>
            <a:ext cx="8084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8647681" y="-243864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16"/>
          <p:cNvCxnSpPr/>
          <p:nvPr/>
        </p:nvCxnSpPr>
        <p:spPr>
          <a:xfrm flipH="1" rot="10800000">
            <a:off x="8647681" y="-144619"/>
            <a:ext cx="111513" cy="992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16"/>
          <p:cNvCxnSpPr/>
          <p:nvPr/>
        </p:nvCxnSpPr>
        <p:spPr>
          <a:xfrm>
            <a:off x="9347843" y="-243864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16"/>
          <p:cNvSpPr/>
          <p:nvPr/>
        </p:nvSpPr>
        <p:spPr>
          <a:xfrm>
            <a:off x="8759194" y="-194242"/>
            <a:ext cx="99245" cy="9924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16"/>
          <p:cNvCxnSpPr/>
          <p:nvPr/>
        </p:nvCxnSpPr>
        <p:spPr>
          <a:xfrm>
            <a:off x="8759194" y="-243864"/>
            <a:ext cx="0" cy="1984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2" name="Google Shape;2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227657" y="1653251"/>
            <a:ext cx="816935" cy="20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227657" y="3800259"/>
            <a:ext cx="816935" cy="20728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-216927" y="276291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ERD</a:t>
            </a:r>
            <a:endParaRPr/>
          </a:p>
        </p:txBody>
      </p:sp>
      <p:graphicFrame>
        <p:nvGraphicFramePr>
          <p:cNvPr id="225" name="Google Shape;225;p16"/>
          <p:cNvGraphicFramePr/>
          <p:nvPr/>
        </p:nvGraphicFramePr>
        <p:xfrm>
          <a:off x="6093232" y="15783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호텔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#</a:t>
                      </a:r>
                      <a:r>
                        <a:rPr lang="ko-KR" sz="1000"/>
                        <a:t>호텔코드</a:t>
                      </a:r>
                      <a:r>
                        <a:rPr b="0" lang="ko-KR" sz="1000" u="none" cap="none" strike="noStrike"/>
                        <a:t>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호텔이름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체크인날짜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체크아웃날짜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도시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주소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전화번호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이메일</a:t>
                      </a:r>
                      <a:endParaRPr sz="1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6" name="Google Shape;226;p16"/>
          <p:cNvGraphicFramePr/>
          <p:nvPr/>
        </p:nvGraphicFramePr>
        <p:xfrm>
          <a:off x="2475636" y="1209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호텔</a:t>
                      </a:r>
                      <a:r>
                        <a:rPr b="0" lang="ko-KR" sz="1000" u="none" cap="none" strike="noStrike"/>
                        <a:t>예약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#예약코드(PK)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예약자명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예약날짜 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여권번호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기타의견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좌석등급 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좌석번호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36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아이디(FK)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항공편(FK)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7" name="Google Shape;227;p16"/>
          <p:cNvGraphicFramePr/>
          <p:nvPr/>
        </p:nvGraphicFramePr>
        <p:xfrm>
          <a:off x="10387974" y="12094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항공편예약(view)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224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예약자명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예약날짜 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여권번호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기타의견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항공편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항공사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출발도시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도착도시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출발날짜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도착날짜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출발시간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도착시간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좌석코드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좌석타입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가격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/>
                        <a:t>좌석번호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8" name="Google Shape;228;p16"/>
          <p:cNvGraphicFramePr/>
          <p:nvPr/>
        </p:nvGraphicFramePr>
        <p:xfrm>
          <a:off x="6069970" y="3800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방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#</a:t>
                      </a:r>
                      <a:r>
                        <a:rPr lang="ko-KR" sz="1000"/>
                        <a:t>방번호</a:t>
                      </a:r>
                      <a:r>
                        <a:rPr b="0" lang="ko-KR" sz="1000" u="none" cap="none" strike="noStrike"/>
                        <a:t>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방이름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가격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숙소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시설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이미지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예약여부(Y/N)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항공편(FK)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9" name="Google Shape;229;p16"/>
          <p:cNvGraphicFramePr/>
          <p:nvPr/>
        </p:nvGraphicFramePr>
        <p:xfrm>
          <a:off x="8167758" y="2560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68130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이미지</a:t>
                      </a:r>
                      <a:endParaRPr b="0"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#</a:t>
                      </a:r>
                      <a:r>
                        <a:rPr lang="ko-KR" sz="1000"/>
                        <a:t>방번호</a:t>
                      </a:r>
                      <a:r>
                        <a:rPr b="0" lang="ko-KR" sz="1000" u="none" cap="none" strike="noStrike"/>
                        <a:t>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방이름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가격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숙소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시설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/>
                        <a:t>이미지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호텔_방확인</a:t>
                      </a:r>
                      <a:r>
                        <a:rPr b="0" lang="ko-KR" sz="1000" u="none" cap="none" strike="noStrike"/>
                        <a:t>(</a:t>
                      </a:r>
                      <a:r>
                        <a:rPr lang="ko-KR" sz="1000"/>
                        <a:t>hotel</a:t>
                      </a:r>
                      <a:r>
                        <a:rPr b="0" lang="ko-KR" sz="1000" u="none" cap="none" strike="noStrike"/>
                        <a:t>/</a:t>
                      </a:r>
                      <a:r>
                        <a:rPr lang="ko-KR" sz="1000"/>
                        <a:t>room</a:t>
                      </a:r>
                      <a:r>
                        <a:rPr b="0" lang="ko-KR" sz="1000" u="none" cap="none" strike="noStrike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/>
                        <a:t>항공편(FK)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17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NO.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/>
                        <a:t>속성명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/>
                        <a:t>컬럼명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/>
                        <a:t>크기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/>
                        <a:t>NULL 허용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/>
                        <a:t>키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/>
                        <a:t>디폴트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/>
                        <a:t>비고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1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회원아이디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id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VARCHAR2(20)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N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PK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2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회원암호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pwd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VARCHAR2(20)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3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국문 성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fname_ko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VARCHAR2(20)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4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국문 이름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 u="none" cap="none" strike="noStrike"/>
                        <a:t>lname_ko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VARCHAR2(20)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5</a:t>
                      </a:r>
                      <a:endParaRPr b="0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영문 성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fname_en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VARCHAR2(20)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6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영문 이름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lname_en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VARCHAR2(20)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7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주소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address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VARCHAR2(100)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8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국적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nationality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VARCHAR2(10)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9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이메일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email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VARCHAR2(40)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10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전화번호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phone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VARCHAR2(20)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44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11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탈퇴여부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useyn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CHAR(1)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CHECK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Y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Y: 가능</a:t>
                      </a:r>
                      <a:endParaRPr b="0"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N: 탈퇴</a:t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가입일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regdate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sysdate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16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13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권한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authority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CHAR(1)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CHECK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‘0’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1: 관리자</a:t>
                      </a:r>
                      <a:endParaRPr b="0"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0:</a:t>
                      </a:r>
                      <a:r>
                        <a:rPr b="0" lang="ko-KR" sz="1200"/>
                        <a:t> 사용자</a:t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5" name="Google Shape;235;p17"/>
          <p:cNvSpPr txBox="1"/>
          <p:nvPr/>
        </p:nvSpPr>
        <p:spPr>
          <a:xfrm>
            <a:off x="234176" y="211873"/>
            <a:ext cx="4155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회원, 테이블명: members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6" name="Google Shape;236;p17"/>
          <p:cNvGraphicFramePr/>
          <p:nvPr/>
        </p:nvGraphicFramePr>
        <p:xfrm>
          <a:off x="10472526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회원</a:t>
                      </a:r>
                      <a:endParaRPr b="0" sz="1000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#아이디(PK)</a:t>
                      </a:r>
                      <a:endParaRPr b="0" sz="1000"/>
                    </a:p>
                  </a:txBody>
                  <a:tcPr marT="45725" marB="45725" marR="91450" marL="91450"/>
                </a:tc>
              </a:tr>
              <a:tr h="2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비밀번호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성 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이름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영문 성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영문 이름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성별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국적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전화번호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주소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이메일</a:t>
                      </a:r>
                      <a:endParaRPr b="0" sz="1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18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NO.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속성명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컬럼명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크기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NULL 허용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키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디폴트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비고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1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우편번호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zip_num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VARCHAR2(7)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check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2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시,도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sido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VARCHAR2(30)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3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구, 군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gugun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VARCHAR2(30)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4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동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dong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VARCHAR2(100)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5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우편 코드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zip_code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VARCHAR2(30)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check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6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분, 지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bunji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VARCHAR2(30)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2" name="Google Shape;242;p18"/>
          <p:cNvSpPr txBox="1"/>
          <p:nvPr/>
        </p:nvSpPr>
        <p:spPr>
          <a:xfrm>
            <a:off x="234176" y="211873"/>
            <a:ext cx="3980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주소, 테이블명: address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3" name="Google Shape;243;p18"/>
          <p:cNvGraphicFramePr/>
          <p:nvPr/>
        </p:nvGraphicFramePr>
        <p:xfrm>
          <a:off x="234176" y="3744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주소</a:t>
                      </a:r>
                      <a:endParaRPr b="0" sz="1000"/>
                    </a:p>
                  </a:txBody>
                  <a:tcPr marT="45725" marB="45725" marR="91450" marL="91450"/>
                </a:tc>
              </a:tr>
              <a:tr h="107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우편번호</a:t>
                      </a:r>
                      <a:endParaRPr b="0"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시,도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구, 군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동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우편 코드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분, 지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19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NO.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속성명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컬럼명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크기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NULL 허용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키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디폴트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비고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1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항공편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flight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VARCHAR2(15)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NO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PK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2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항공사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airline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VARCHAR2(30)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3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출발도시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departure_city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VARCHAR2(20)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4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도착도시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arrival_city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VARCHAR2(20)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5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출발날짜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departure_date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6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도착날짜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arrival_date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7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출발시간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departure_time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VARCHAR2(10)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8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도착시간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arrival_time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VARCHAR2(10)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9" name="Google Shape;249;p19"/>
          <p:cNvSpPr txBox="1"/>
          <p:nvPr/>
        </p:nvSpPr>
        <p:spPr>
          <a:xfrm>
            <a:off x="234176" y="211873"/>
            <a:ext cx="4049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항공편, 테이블명: flights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p19"/>
          <p:cNvGraphicFramePr/>
          <p:nvPr/>
        </p:nvGraphicFramePr>
        <p:xfrm>
          <a:off x="234176" y="44337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항공편</a:t>
                      </a:r>
                      <a:endParaRPr b="0" sz="1000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#항공편(PK)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항공사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출발도시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도착도시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출발날짜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도착날짜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출발시간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도착시간</a:t>
                      </a:r>
                      <a:endParaRPr b="0" sz="1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20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NO.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속성명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컬럼명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크기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NULL 허용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키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디폴트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비고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1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좌석코드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seat_code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VARCHAR2(10)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NO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PK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2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좌석등급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seat_type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VARCHAR2(22)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3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좌석번호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seat_num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VARCHAR2(10)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4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가격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f_price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NUMBER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5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예약여부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reserve_yn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CHAR(1)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CHECK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‘N’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‘Y’, ’N’</a:t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6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항공편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flight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VARCHAR2(15)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6" name="Google Shape;256;p20"/>
          <p:cNvSpPr txBox="1"/>
          <p:nvPr/>
        </p:nvSpPr>
        <p:spPr>
          <a:xfrm>
            <a:off x="234176" y="211873"/>
            <a:ext cx="3703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좌석, 테이블명: seats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20"/>
          <p:cNvGraphicFramePr/>
          <p:nvPr/>
        </p:nvGraphicFramePr>
        <p:xfrm>
          <a:off x="234176" y="40902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좌석</a:t>
                      </a:r>
                      <a:endParaRPr b="0" sz="1000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#좌석코드(PK)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좌석등급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좌석번호</a:t>
                      </a:r>
                      <a:endParaRPr b="0"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가격</a:t>
                      </a:r>
                      <a:endParaRPr b="0"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예약여부(Y/N)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항공편(FK)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21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NO.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속성명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컬럼명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크기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NULL 허용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키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디폴트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/>
                        <a:t>비고</a:t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1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예약코드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f_reserve_code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NUMBER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NO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PK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reserve_seq</a:t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2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예약자명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f_reserve_name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VARCHAR2(20)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3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예약날짜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f_reserve_date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DATE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4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여권번호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passport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VARCHAR2(30)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5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기타의견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f_comment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VARCHAR2(300)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6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좌석등급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seat_type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VARCHAR2(22)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7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좌석번호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seat_num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NUMBER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8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아이디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id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VARCHAR2(20)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9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항공편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flight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ko-KR" sz="1200"/>
                        <a:t>VARCHAR2(15)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/>
                        <a:t>FK</a:t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3" name="Google Shape;263;p21"/>
          <p:cNvSpPr txBox="1"/>
          <p:nvPr/>
        </p:nvSpPr>
        <p:spPr>
          <a:xfrm>
            <a:off x="234176" y="211873"/>
            <a:ext cx="5260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항공편예약, 테이블명: flight_reserve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4" name="Google Shape;264;p21"/>
          <p:cNvGraphicFramePr/>
          <p:nvPr/>
        </p:nvGraphicFramePr>
        <p:xfrm>
          <a:off x="136292" y="4577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항공편예약</a:t>
                      </a:r>
                      <a:endParaRPr b="0" sz="1000"/>
                    </a:p>
                  </a:txBody>
                  <a:tcPr marT="45725" marB="45725" marR="91450" marL="91450"/>
                </a:tc>
              </a:tr>
              <a:tr h="12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#예약코드(PK)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예약자명</a:t>
                      </a:r>
                      <a:endParaRPr b="0"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예약날짜 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여권번호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기타의견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좌석등급 </a:t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/>
                        <a:t>좌석번호</a:t>
                      </a:r>
                      <a:endParaRPr b="0" sz="1000"/>
                    </a:p>
                  </a:txBody>
                  <a:tcPr marT="45725" marB="45725" marR="91450" marL="91450"/>
                </a:tc>
              </a:tr>
              <a:tr h="36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아이디(FK)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/>
                        <a:t>항공편(FK)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