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42488-F3AB-4D78-95C9-D24BE66AF8A3}">
  <a:tblStyle styleId="{5E242488-F3AB-4D78-95C9-D24BE66AF8A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0232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471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55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75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2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56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03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82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6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36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743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0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290002" y="1668953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762230" y="1668952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항공예약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762235" y="4849627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90001" y="4849614"/>
            <a:ext cx="1456800" cy="691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759054" y="1579793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759056" y="4671305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 rot="5398817">
            <a:off x="7380915" y="3312538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3"/>
          <p:cNvCxnSpPr>
            <a:stCxn id="88" idx="6"/>
            <a:endCxn id="89" idx="2"/>
          </p:cNvCxnSpPr>
          <p:nvPr/>
        </p:nvCxnSpPr>
        <p:spPr>
          <a:xfrm>
            <a:off x="3746802" y="2014553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endCxn id="90" idx="2"/>
          </p:cNvCxnSpPr>
          <p:nvPr/>
        </p:nvCxnSpPr>
        <p:spPr>
          <a:xfrm>
            <a:off x="3746935" y="5195227"/>
            <a:ext cx="301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endCxn id="90" idx="0"/>
          </p:cNvCxnSpPr>
          <p:nvPr/>
        </p:nvCxnSpPr>
        <p:spPr>
          <a:xfrm flipH="1">
            <a:off x="7490635" y="2377927"/>
            <a:ext cx="18900" cy="24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22"/>
          <p:cNvGraphicFramePr/>
          <p:nvPr/>
        </p:nvGraphicFramePr>
        <p:xfrm>
          <a:off x="136292" y="615052"/>
          <a:ext cx="11215675" cy="40793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이름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hotel_name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주소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address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varcar2(250)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연락처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contact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varchar2(13)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방번호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room_num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varchar2(5)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홈페이지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homepage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숙소유형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9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시설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facility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10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가격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hotel_price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0" name="Google Shape;270;p22"/>
          <p:cNvSpPr txBox="1"/>
          <p:nvPr/>
        </p:nvSpPr>
        <p:spPr>
          <a:xfrm>
            <a:off x="234176" y="211873"/>
            <a:ext cx="3808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호텔, 테이블명: hotels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3"/>
          <p:cNvGraphicFramePr/>
          <p:nvPr/>
        </p:nvGraphicFramePr>
        <p:xfrm>
          <a:off x="136292" y="615052"/>
          <a:ext cx="11215675" cy="33376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661550"/>
                <a:gridCol w="1152525"/>
                <a:gridCol w="24937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NO.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1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호텔예약코드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PK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hotel_reserve_code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체크인 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checkin_date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체크아웃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checkout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기타의견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h_comment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조식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breakfast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아이디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id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호텔코드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hotel_code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76" name="Google Shape;276;p23"/>
          <p:cNvSpPr txBox="1"/>
          <p:nvPr/>
        </p:nvSpPr>
        <p:spPr>
          <a:xfrm>
            <a:off x="234176" y="211873"/>
            <a:ext cx="511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호텔예약, 테이블명: hotel_reserve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4"/>
          <p:cNvGraphicFramePr/>
          <p:nvPr>
            <p:extLst>
              <p:ext uri="{D42A27DB-BD31-4B8C-83A1-F6EECF244321}">
                <p14:modId xmlns:p14="http://schemas.microsoft.com/office/powerpoint/2010/main" val="4071799899"/>
              </p:ext>
            </p:extLst>
          </p:nvPr>
        </p:nvGraphicFramePr>
        <p:xfrm>
          <a:off x="244243" y="1261400"/>
          <a:ext cx="1458325" cy="2865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#아이디(PK)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 smtClean="0"/>
                        <a:t>이메일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여권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탈퇴여부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가입일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권한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관리자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4" name="Google Shape;104;p14"/>
          <p:cNvGraphicFramePr/>
          <p:nvPr/>
        </p:nvGraphicFramePr>
        <p:xfrm>
          <a:off x="5162894" y="1220354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항공사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도착도시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도착날짜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출발시간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도착시간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05" name="Google Shape;105;p14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4"/>
          <p:cNvCxnSpPr/>
          <p:nvPr/>
        </p:nvCxnSpPr>
        <p:spPr>
          <a:xfrm rot="10800000" flipH="1">
            <a:off x="9513840" y="-399797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4"/>
          <p:cNvCxnSpPr/>
          <p:nvPr/>
        </p:nvCxnSpPr>
        <p:spPr>
          <a:xfrm rot="10800000" flipH="1">
            <a:off x="8342881" y="-4494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4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4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4"/>
          <p:cNvCxnSpPr/>
          <p:nvPr/>
        </p:nvCxnSpPr>
        <p:spPr>
          <a:xfrm rot="10800000" flipH="1">
            <a:off x="8495281" y="-2970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4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5" name="Google Shape;125;p14"/>
          <p:cNvGraphicFramePr/>
          <p:nvPr>
            <p:extLst>
              <p:ext uri="{D42A27DB-BD31-4B8C-83A1-F6EECF244321}">
                <p14:modId xmlns:p14="http://schemas.microsoft.com/office/powerpoint/2010/main" val="2045383901"/>
              </p:ext>
            </p:extLst>
          </p:nvPr>
        </p:nvGraphicFramePr>
        <p:xfrm>
          <a:off x="7572180" y="4377087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우편번호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6" name="Google Shape;126;p14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4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1" name="Google Shape;131;p14"/>
          <p:cNvGraphicFramePr/>
          <p:nvPr>
            <p:extLst>
              <p:ext uri="{D42A27DB-BD31-4B8C-83A1-F6EECF244321}">
                <p14:modId xmlns:p14="http://schemas.microsoft.com/office/powerpoint/2010/main" val="2667818326"/>
              </p:ext>
            </p:extLst>
          </p:nvPr>
        </p:nvGraphicFramePr>
        <p:xfrm>
          <a:off x="7572180" y="1181543"/>
          <a:ext cx="1458325" cy="30785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항공편예약(view)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예약자명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예약날짜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여권번호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기타의견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항공사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출발도시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도착도시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출발날짜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도착날짜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출발시간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도착시간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좌석코드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좌석타입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가격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좌석번호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33" name="Google Shape;133;p14"/>
          <p:cNvCxnSpPr/>
          <p:nvPr/>
        </p:nvCxnSpPr>
        <p:spPr>
          <a:xfrm>
            <a:off x="3022756" y="-247394"/>
            <a:ext cx="8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3022756" y="-346639"/>
            <a:ext cx="111600" cy="9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4"/>
          <p:cNvCxnSpPr/>
          <p:nvPr/>
        </p:nvCxnSpPr>
        <p:spPr>
          <a:xfrm rot="10800000" flipH="1">
            <a:off x="3022756" y="-247449"/>
            <a:ext cx="111600" cy="9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4"/>
          <p:cNvCxnSpPr/>
          <p:nvPr/>
        </p:nvCxnSpPr>
        <p:spPr>
          <a:xfrm>
            <a:off x="3722918" y="-34663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4"/>
          <p:cNvSpPr/>
          <p:nvPr/>
        </p:nvSpPr>
        <p:spPr>
          <a:xfrm>
            <a:off x="3134269" y="-297017"/>
            <a:ext cx="99300" cy="9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" name="Google Shape;138;p14"/>
          <p:cNvCxnSpPr/>
          <p:nvPr/>
        </p:nvCxnSpPr>
        <p:spPr>
          <a:xfrm>
            <a:off x="3134269" y="-34663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14"/>
          <p:cNvSpPr txBox="1"/>
          <p:nvPr/>
        </p:nvSpPr>
        <p:spPr>
          <a:xfrm>
            <a:off x="0" y="221118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ERD</a:t>
            </a:r>
            <a:endParaRPr/>
          </a:p>
        </p:txBody>
      </p:sp>
      <p:graphicFrame>
        <p:nvGraphicFramePr>
          <p:cNvPr id="140" name="Google Shape;140;p14"/>
          <p:cNvGraphicFramePr/>
          <p:nvPr>
            <p:extLst>
              <p:ext uri="{D42A27DB-BD31-4B8C-83A1-F6EECF244321}">
                <p14:modId xmlns:p14="http://schemas.microsoft.com/office/powerpoint/2010/main" val="279123091"/>
              </p:ext>
            </p:extLst>
          </p:nvPr>
        </p:nvGraphicFramePr>
        <p:xfrm>
          <a:off x="5170458" y="3981972"/>
          <a:ext cx="1458325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좌석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sz="1000" b="0" u="none" strike="noStrike" cap="none" dirty="0" smtClean="0"/>
                        <a:t>#</a:t>
                      </a:r>
                      <a:r>
                        <a:rPr lang="ko-KR" altLang="en-US" sz="1000" b="0" u="none" strike="noStrike" cap="none" dirty="0" smtClean="0"/>
                        <a:t>좌석번호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좌석등급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가격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예약여부</a:t>
                      </a:r>
                      <a:r>
                        <a:rPr lang="ko-KR" sz="1000" b="0" u="none" strike="noStrike" cap="none" dirty="0"/>
                        <a:t>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항공편(FK)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43" name="Google Shape;143;p14"/>
          <p:cNvGrpSpPr/>
          <p:nvPr/>
        </p:nvGrpSpPr>
        <p:grpSpPr>
          <a:xfrm>
            <a:off x="4227544" y="2256061"/>
            <a:ext cx="808500" cy="198600"/>
            <a:chOff x="3022756" y="-346639"/>
            <a:chExt cx="808500" cy="198600"/>
          </a:xfrm>
        </p:grpSpPr>
        <p:cxnSp>
          <p:nvCxnSpPr>
            <p:cNvPr id="144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" name="Google Shape;146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9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0" name="Google Shape;150;p14"/>
          <p:cNvGrpSpPr/>
          <p:nvPr/>
        </p:nvGrpSpPr>
        <p:grpSpPr>
          <a:xfrm rot="10800000">
            <a:off x="1768206" y="2322736"/>
            <a:ext cx="808500" cy="198600"/>
            <a:chOff x="3022756" y="-346639"/>
            <a:chExt cx="808500" cy="198600"/>
          </a:xfrm>
        </p:grpSpPr>
        <p:cxnSp>
          <p:nvCxnSpPr>
            <p:cNvPr id="151" name="Google Shape;151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" name="Google Shape;152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" name="Google Shape;155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6" name="Google Shape;156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7" name="Google Shape;143;p14"/>
          <p:cNvGrpSpPr/>
          <p:nvPr/>
        </p:nvGrpSpPr>
        <p:grpSpPr>
          <a:xfrm rot="16200000">
            <a:off x="5477964" y="3324838"/>
            <a:ext cx="808500" cy="198600"/>
            <a:chOff x="3022756" y="-346639"/>
            <a:chExt cx="808500" cy="198600"/>
          </a:xfrm>
        </p:grpSpPr>
        <p:cxnSp>
          <p:nvCxnSpPr>
            <p:cNvPr id="58" name="Google Shape;144;p14"/>
            <p:cNvCxnSpPr/>
            <p:nvPr/>
          </p:nvCxnSpPr>
          <p:spPr>
            <a:xfrm>
              <a:off x="3022756" y="-247394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145;p14"/>
            <p:cNvCxnSpPr/>
            <p:nvPr/>
          </p:nvCxnSpPr>
          <p:spPr>
            <a:xfrm>
              <a:off x="3022756" y="-34663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146;p14"/>
            <p:cNvCxnSpPr/>
            <p:nvPr/>
          </p:nvCxnSpPr>
          <p:spPr>
            <a:xfrm rot="10800000" flipH="1">
              <a:off x="3022756" y="-247449"/>
              <a:ext cx="111600" cy="9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147;p14"/>
            <p:cNvCxnSpPr/>
            <p:nvPr/>
          </p:nvCxnSpPr>
          <p:spPr>
            <a:xfrm>
              <a:off x="3722918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" name="Google Shape;148;p14"/>
            <p:cNvSpPr/>
            <p:nvPr/>
          </p:nvSpPr>
          <p:spPr>
            <a:xfrm>
              <a:off x="3134269" y="-297017"/>
              <a:ext cx="99300" cy="99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" name="Google Shape;149;p14"/>
            <p:cNvCxnSpPr/>
            <p:nvPr/>
          </p:nvCxnSpPr>
          <p:spPr>
            <a:xfrm>
              <a:off x="3134269" y="-346639"/>
              <a:ext cx="0" cy="19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71" name="Google Shape;133;p14"/>
          <p:cNvCxnSpPr/>
          <p:nvPr/>
        </p:nvCxnSpPr>
        <p:spPr>
          <a:xfrm>
            <a:off x="3629857" y="248424"/>
            <a:ext cx="8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4" name="Google Shape;136;p14"/>
          <p:cNvCxnSpPr/>
          <p:nvPr/>
        </p:nvCxnSpPr>
        <p:spPr>
          <a:xfrm>
            <a:off x="4330019" y="14917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" name="Google Shape;138;p14"/>
          <p:cNvCxnSpPr/>
          <p:nvPr/>
        </p:nvCxnSpPr>
        <p:spPr>
          <a:xfrm>
            <a:off x="3741370" y="14917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133;p14"/>
          <p:cNvCxnSpPr/>
          <p:nvPr/>
        </p:nvCxnSpPr>
        <p:spPr>
          <a:xfrm>
            <a:off x="3782257" y="400824"/>
            <a:ext cx="8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136;p14"/>
          <p:cNvCxnSpPr/>
          <p:nvPr/>
        </p:nvCxnSpPr>
        <p:spPr>
          <a:xfrm>
            <a:off x="4482419" y="30157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138;p14"/>
          <p:cNvCxnSpPr/>
          <p:nvPr/>
        </p:nvCxnSpPr>
        <p:spPr>
          <a:xfrm>
            <a:off x="3893770" y="301579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4168179" y="3681233"/>
            <a:ext cx="816935" cy="207282"/>
          </a:xfrm>
          <a:prstGeom prst="rect">
            <a:avLst/>
          </a:prstGeom>
        </p:spPr>
      </p:pic>
      <p:graphicFrame>
        <p:nvGraphicFramePr>
          <p:cNvPr id="81" name="Google Shape;117;p14"/>
          <p:cNvGraphicFramePr/>
          <p:nvPr>
            <p:extLst>
              <p:ext uri="{D42A27DB-BD31-4B8C-83A1-F6EECF244321}">
                <p14:modId xmlns:p14="http://schemas.microsoft.com/office/powerpoint/2010/main" val="2287671880"/>
              </p:ext>
            </p:extLst>
          </p:nvPr>
        </p:nvGraphicFramePr>
        <p:xfrm>
          <a:off x="2656852" y="1261400"/>
          <a:ext cx="1458325" cy="3566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#예약코드(PK)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예약자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예약자명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예약자연락처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 smtClean="0"/>
                        <a:t>예약자이메일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예약날짜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여권번호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한국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이름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성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성별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탑승자연락처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기타의견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멤버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회원유무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항공편</a:t>
                      </a:r>
                      <a:r>
                        <a:rPr lang="ko-KR" sz="1000" b="0" u="none" strike="noStrike" cap="none" dirty="0"/>
                        <a:t>(FK</a:t>
                      </a:r>
                      <a:r>
                        <a:rPr lang="ko-KR" sz="1000" b="0" u="none" strike="noStrike" cap="none" dirty="0" smtClean="0"/>
                        <a:t>)</a:t>
                      </a:r>
                      <a:endParaRPr lang="en-US" altLang="ko-KR" sz="14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좌석번호</a:t>
                      </a:r>
                      <a:r>
                        <a:rPr lang="en-US" altLang="ko-KR" sz="1000" b="0" u="none" strike="noStrike" cap="none" dirty="0" smtClean="0"/>
                        <a:t>(FK)</a:t>
                      </a:r>
                      <a:endParaRPr lang="en-US" altLang="ko-KR" sz="600" b="0" u="none" strike="noStrike" cap="none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/>
          <p:nvPr/>
        </p:nvSpPr>
        <p:spPr>
          <a:xfrm>
            <a:off x="6033977" y="4017703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3434317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452885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항공편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15"/>
          <p:cNvGrpSpPr/>
          <p:nvPr/>
        </p:nvGrpSpPr>
        <p:grpSpPr>
          <a:xfrm>
            <a:off x="7006856" y="-111642"/>
            <a:ext cx="967563" cy="441251"/>
            <a:chOff x="4444409" y="1275907"/>
            <a:chExt cx="967563" cy="441251"/>
          </a:xfrm>
        </p:grpSpPr>
        <p:cxnSp>
          <p:nvCxnSpPr>
            <p:cNvPr id="165" name="Google Shape;165;p15"/>
            <p:cNvCxnSpPr/>
            <p:nvPr/>
          </p:nvCxnSpPr>
          <p:spPr>
            <a:xfrm>
              <a:off x="4444409" y="1717158"/>
              <a:ext cx="96756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" name="Google Shape;166;p15"/>
            <p:cNvSpPr txBox="1"/>
            <p:nvPr/>
          </p:nvSpPr>
          <p:spPr>
            <a:xfrm>
              <a:off x="4497572" y="1275907"/>
              <a:ext cx="86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7" name="Google Shape;167;p15"/>
          <p:cNvSpPr/>
          <p:nvPr/>
        </p:nvSpPr>
        <p:spPr>
          <a:xfrm>
            <a:off x="5943601" y="1645239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 rot="-3212140">
            <a:off x="7708605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5071731" y="618093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4981354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7602281" y="182990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 rot="3381265">
            <a:off x="4720858" y="308735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3583173" y="5181921"/>
            <a:ext cx="1456660" cy="69111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 rot="-2447724">
            <a:off x="4996095" y="4764065"/>
            <a:ext cx="8718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N:1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1945760" y="5373355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2296635" y="5873037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354575" y="6274706"/>
            <a:ext cx="1137682" cy="4311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15"/>
          <p:cNvCxnSpPr/>
          <p:nvPr/>
        </p:nvCxnSpPr>
        <p:spPr>
          <a:xfrm>
            <a:off x="3093192" y="5527479"/>
            <a:ext cx="5227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5"/>
          <p:cNvCxnSpPr/>
          <p:nvPr/>
        </p:nvCxnSpPr>
        <p:spPr>
          <a:xfrm rot="10800000" flipH="1">
            <a:off x="3354574" y="5804461"/>
            <a:ext cx="377454" cy="1246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5"/>
          <p:cNvCxnSpPr/>
          <p:nvPr/>
        </p:nvCxnSpPr>
        <p:spPr>
          <a:xfrm rot="10800000" flipH="1">
            <a:off x="4040372" y="5954234"/>
            <a:ext cx="122275" cy="1343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5"/>
          <p:cNvSpPr txBox="1"/>
          <p:nvPr/>
        </p:nvSpPr>
        <p:spPr>
          <a:xfrm>
            <a:off x="-462515" y="1441265"/>
            <a:ext cx="29771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자연키,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인조키(시퀀스)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6"/>
          <p:cNvGraphicFramePr/>
          <p:nvPr/>
        </p:nvGraphicFramePr>
        <p:xfrm>
          <a:off x="196939" y="1697139"/>
          <a:ext cx="1458325" cy="2103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#아이디(PK)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/>
                        <a:t>이메일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87" name="Google Shape;187;p16"/>
          <p:cNvGraphicFramePr/>
          <p:nvPr/>
        </p:nvGraphicFramePr>
        <p:xfrm>
          <a:off x="10322303" y="5472575"/>
          <a:ext cx="1458325" cy="7315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관리자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비밀번호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관리자 아이디(PK)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88" name="Google Shape;188;p16"/>
          <p:cNvCxnSpPr/>
          <p:nvPr/>
        </p:nvCxnSpPr>
        <p:spPr>
          <a:xfrm>
            <a:off x="9513840" y="-399797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6"/>
          <p:cNvCxnSpPr/>
          <p:nvPr/>
        </p:nvCxnSpPr>
        <p:spPr>
          <a:xfrm>
            <a:off x="9513840" y="-499042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6"/>
          <p:cNvCxnSpPr/>
          <p:nvPr/>
        </p:nvCxnSpPr>
        <p:spPr>
          <a:xfrm rot="10800000" flipH="1">
            <a:off x="9513840" y="-399797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6"/>
          <p:cNvCxnSpPr/>
          <p:nvPr/>
        </p:nvCxnSpPr>
        <p:spPr>
          <a:xfrm>
            <a:off x="10214002" y="-499042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6"/>
          <p:cNvCxnSpPr/>
          <p:nvPr/>
        </p:nvCxnSpPr>
        <p:spPr>
          <a:xfrm>
            <a:off x="8342881" y="-4494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6"/>
          <p:cNvCxnSpPr/>
          <p:nvPr/>
        </p:nvCxnSpPr>
        <p:spPr>
          <a:xfrm>
            <a:off x="8342881" y="-5486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6"/>
          <p:cNvCxnSpPr/>
          <p:nvPr/>
        </p:nvCxnSpPr>
        <p:spPr>
          <a:xfrm rot="10800000" flipH="1">
            <a:off x="8342881" y="-4494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6"/>
          <p:cNvCxnSpPr/>
          <p:nvPr/>
        </p:nvCxnSpPr>
        <p:spPr>
          <a:xfrm>
            <a:off x="9043043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6"/>
          <p:cNvSpPr/>
          <p:nvPr/>
        </p:nvSpPr>
        <p:spPr>
          <a:xfrm>
            <a:off x="8454394" y="-4990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p16"/>
          <p:cNvCxnSpPr/>
          <p:nvPr/>
        </p:nvCxnSpPr>
        <p:spPr>
          <a:xfrm>
            <a:off x="5820383" y="-5486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16"/>
          <p:cNvCxnSpPr/>
          <p:nvPr/>
        </p:nvCxnSpPr>
        <p:spPr>
          <a:xfrm>
            <a:off x="6503353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5934641" y="-6479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8454394" y="-5486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8495281" y="-2970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8495281" y="-3962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6"/>
          <p:cNvCxnSpPr/>
          <p:nvPr/>
        </p:nvCxnSpPr>
        <p:spPr>
          <a:xfrm rot="10800000" flipH="1">
            <a:off x="8495281" y="-2970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9195443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16"/>
          <p:cNvSpPr/>
          <p:nvPr/>
        </p:nvSpPr>
        <p:spPr>
          <a:xfrm>
            <a:off x="8606794" y="-3466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206;p16"/>
          <p:cNvCxnSpPr/>
          <p:nvPr/>
        </p:nvCxnSpPr>
        <p:spPr>
          <a:xfrm>
            <a:off x="8606794" y="-3962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09" name="Google Shape;209;p16"/>
          <p:cNvGraphicFramePr/>
          <p:nvPr/>
        </p:nvGraphicFramePr>
        <p:xfrm>
          <a:off x="8553649" y="5408585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주소</a:t>
                      </a:r>
                      <a:endParaRPr sz="1000" b="0" u="none" strike="noStrike" cap="none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/>
                        <a:t>우편번호</a:t>
                      </a:r>
                      <a:endParaRPr sz="1000" b="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10" name="Google Shape;210;p16"/>
          <p:cNvSpPr/>
          <p:nvPr/>
        </p:nvSpPr>
        <p:spPr>
          <a:xfrm>
            <a:off x="5940816" y="-5982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1" name="Google Shape;211;p16"/>
          <p:cNvCxnSpPr/>
          <p:nvPr/>
        </p:nvCxnSpPr>
        <p:spPr>
          <a:xfrm>
            <a:off x="5972783" y="-396264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6"/>
          <p:cNvCxnSpPr/>
          <p:nvPr/>
        </p:nvCxnSpPr>
        <p:spPr>
          <a:xfrm>
            <a:off x="6655753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16"/>
          <p:cNvCxnSpPr/>
          <p:nvPr/>
        </p:nvCxnSpPr>
        <p:spPr>
          <a:xfrm>
            <a:off x="6087041" y="-495509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16"/>
          <p:cNvSpPr/>
          <p:nvPr/>
        </p:nvSpPr>
        <p:spPr>
          <a:xfrm>
            <a:off x="6093216" y="-445887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6" name="Google Shape;216;p16"/>
          <p:cNvCxnSpPr/>
          <p:nvPr/>
        </p:nvCxnSpPr>
        <p:spPr>
          <a:xfrm>
            <a:off x="8647681" y="-144619"/>
            <a:ext cx="808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8647681" y="-243864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6"/>
          <p:cNvCxnSpPr/>
          <p:nvPr/>
        </p:nvCxnSpPr>
        <p:spPr>
          <a:xfrm rot="10800000" flipH="1">
            <a:off x="8647681" y="-144619"/>
            <a:ext cx="111513" cy="992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6"/>
          <p:cNvCxnSpPr/>
          <p:nvPr/>
        </p:nvCxnSpPr>
        <p:spPr>
          <a:xfrm>
            <a:off x="9347843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16"/>
          <p:cNvSpPr/>
          <p:nvPr/>
        </p:nvSpPr>
        <p:spPr>
          <a:xfrm>
            <a:off x="8759194" y="-194242"/>
            <a:ext cx="99245" cy="9924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16"/>
          <p:cNvCxnSpPr/>
          <p:nvPr/>
        </p:nvCxnSpPr>
        <p:spPr>
          <a:xfrm>
            <a:off x="8759194" y="-243864"/>
            <a:ext cx="0" cy="198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8186" y="1795427"/>
            <a:ext cx="816935" cy="207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760310" y="2174378"/>
            <a:ext cx="816935" cy="20728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-216927" y="276291"/>
            <a:ext cx="29771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 ERD</a:t>
            </a:r>
            <a:endParaRPr/>
          </a:p>
        </p:txBody>
      </p:sp>
      <p:graphicFrame>
        <p:nvGraphicFramePr>
          <p:cNvPr id="225" name="Google Shape;225;p16"/>
          <p:cNvGraphicFramePr/>
          <p:nvPr>
            <p:extLst>
              <p:ext uri="{D42A27DB-BD31-4B8C-83A1-F6EECF244321}">
                <p14:modId xmlns:p14="http://schemas.microsoft.com/office/powerpoint/2010/main" val="74378845"/>
              </p:ext>
            </p:extLst>
          </p:nvPr>
        </p:nvGraphicFramePr>
        <p:xfrm>
          <a:off x="5387331" y="1179734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호텔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</a:t>
                      </a:r>
                      <a:r>
                        <a:rPr lang="ko-KR" sz="1000" dirty="0"/>
                        <a:t>호텔코드</a:t>
                      </a:r>
                      <a:r>
                        <a:rPr lang="ko-KR" sz="1000" b="0" u="none" strike="noStrike" cap="none" dirty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호텔이름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smtClean="0"/>
                        <a:t>도시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주소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전화번호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 err="1" smtClean="0"/>
                        <a:t>이메일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홈페이지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호텔이미지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6" name="Google Shape;226;p16"/>
          <p:cNvGraphicFramePr/>
          <p:nvPr>
            <p:extLst>
              <p:ext uri="{D42A27DB-BD31-4B8C-83A1-F6EECF244321}">
                <p14:modId xmlns:p14="http://schemas.microsoft.com/office/powerpoint/2010/main" val="2980891582"/>
              </p:ext>
            </p:extLst>
          </p:nvPr>
        </p:nvGraphicFramePr>
        <p:xfrm>
          <a:off x="2708510" y="1305678"/>
          <a:ext cx="1458325" cy="2042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호텔</a:t>
                      </a:r>
                      <a:r>
                        <a:rPr lang="ko-KR" sz="1000" b="0" u="none" strike="noStrike" cap="none" dirty="0"/>
                        <a:t>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#</a:t>
                      </a:r>
                      <a:r>
                        <a:rPr lang="ko-KR" altLang="en-US" sz="1000" b="0" u="none" strike="noStrike" cap="none" dirty="0" smtClean="0"/>
                        <a:t>예약코드</a:t>
                      </a:r>
                      <a:r>
                        <a:rPr lang="en-US" altLang="ko-KR" sz="1000" b="0" u="none" strike="noStrike" cap="none" dirty="0" smtClean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예약자명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예약날짜 </a:t>
                      </a:r>
                      <a:endParaRPr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기타의견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체크인날짜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체크아웃날짜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예약인원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 smtClean="0"/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아이디(FK)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7" name="Google Shape;227;p16"/>
          <p:cNvGraphicFramePr/>
          <p:nvPr>
            <p:extLst>
              <p:ext uri="{D42A27DB-BD31-4B8C-83A1-F6EECF244321}">
                <p14:modId xmlns:p14="http://schemas.microsoft.com/office/powerpoint/2010/main" val="3640458381"/>
              </p:ext>
            </p:extLst>
          </p:nvPr>
        </p:nvGraphicFramePr>
        <p:xfrm>
          <a:off x="10011974" y="737956"/>
          <a:ext cx="1458325" cy="33833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20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호텔</a:t>
                      </a:r>
                      <a:r>
                        <a:rPr lang="ko-KR" sz="1000" b="0" u="none" strike="noStrike" cap="none" dirty="0" smtClean="0"/>
                        <a:t>예약</a:t>
                      </a:r>
                      <a:r>
                        <a:rPr lang="ko-KR" sz="1000" b="0" u="none" strike="noStrike" cap="none" dirty="0"/>
                        <a:t>(view)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24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예약자명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예약날짜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기타의견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체크인날짜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체크아웃날짜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예약인원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호텔이름</a:t>
                      </a:r>
                      <a:endParaRPr lang="ko-KR" altLang="en-US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도시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주소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전화번호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 smtClean="0"/>
                        <a:t>이메일</a:t>
                      </a:r>
                      <a:endParaRPr lang="ko-KR" altLang="en-US" sz="10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홈페이지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호텔이미지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err="1" smtClean="0"/>
                        <a:t>방이름</a:t>
                      </a:r>
                      <a:endParaRPr lang="ko-KR" altLang="en-US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룸타입</a:t>
                      </a:r>
                      <a:endParaRPr lang="ko-KR" altLang="en-US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smtClean="0"/>
                        <a:t>가격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smtClean="0"/>
                        <a:t>시설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err="1" smtClean="0"/>
                        <a:t>방이미지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28" name="Google Shape;228;p16"/>
          <p:cNvGraphicFramePr/>
          <p:nvPr>
            <p:extLst>
              <p:ext uri="{D42A27DB-BD31-4B8C-83A1-F6EECF244321}">
                <p14:modId xmlns:p14="http://schemas.microsoft.com/office/powerpoint/2010/main" val="1796923072"/>
              </p:ext>
            </p:extLst>
          </p:nvPr>
        </p:nvGraphicFramePr>
        <p:xfrm>
          <a:off x="5387330" y="3644727"/>
          <a:ext cx="1458325" cy="18898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방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</a:t>
                      </a:r>
                      <a:r>
                        <a:rPr lang="ko-KR" sz="1000" dirty="0" err="1"/>
                        <a:t>방번호</a:t>
                      </a:r>
                      <a:r>
                        <a:rPr lang="ko-KR" sz="1000" b="0" u="none" strike="noStrike" cap="none" dirty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 err="1" smtClean="0"/>
                        <a:t>방이름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룸타입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dirty="0" smtClean="0"/>
                        <a:t>수용인원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/>
                        <a:t>가격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dirty="0" smtClean="0"/>
                        <a:t>시설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00" dirty="0" err="1" smtClean="0"/>
                        <a:t>방</a:t>
                      </a:r>
                      <a:r>
                        <a:rPr lang="ko-KR" sz="1000" dirty="0" err="1" smtClean="0"/>
                        <a:t>이미지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예약여부(Y/N)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656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sz="1000" b="0" u="none" strike="noStrike" cap="none" dirty="0" smtClean="0"/>
                        <a:t>(</a:t>
                      </a:r>
                      <a:r>
                        <a:rPr lang="ko-KR" sz="1000" b="0" u="none" strike="noStrike" cap="none" dirty="0"/>
                        <a:t>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47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200000">
            <a:off x="5564316" y="3130510"/>
            <a:ext cx="816935" cy="2072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" name="Google Shape;229;p16"/>
          <p:cNvGraphicFramePr/>
          <p:nvPr>
            <p:extLst>
              <p:ext uri="{D42A27DB-BD31-4B8C-83A1-F6EECF244321}">
                <p14:modId xmlns:p14="http://schemas.microsoft.com/office/powerpoint/2010/main" val="1995159511"/>
              </p:ext>
            </p:extLst>
          </p:nvPr>
        </p:nvGraphicFramePr>
        <p:xfrm>
          <a:off x="7766144" y="3650809"/>
          <a:ext cx="1681300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6813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이미지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이미지코드</a:t>
                      </a:r>
                      <a:r>
                        <a:rPr lang="en-US" altLang="ko-KR" sz="1000" b="0" u="none" strike="noStrike" cap="none" dirty="0" smtClean="0"/>
                        <a:t>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 smtClean="0"/>
                        <a:t>이미지</a:t>
                      </a:r>
                      <a:r>
                        <a:rPr lang="ko-KR" altLang="en-US" sz="1000" dirty="0" smtClean="0"/>
                        <a:t>주소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호텔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err="1" smtClean="0"/>
                        <a:t>방확인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en-US" altLang="ko-KR" sz="1000" dirty="0" smtClean="0"/>
                        <a:t>hotel</a:t>
                      </a:r>
                      <a:r>
                        <a:rPr lang="en-US" altLang="ko-KR" sz="1000" b="0" u="none" strike="noStrike" cap="none" dirty="0" smtClean="0"/>
                        <a:t>/</a:t>
                      </a:r>
                      <a:r>
                        <a:rPr lang="en-US" altLang="ko-KR" sz="1000" dirty="0" smtClean="0"/>
                        <a:t>room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lang="en-US" altLang="ko-KR" sz="1000" dirty="0" smtClean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 smtClean="0"/>
                        <a:t>룸타입</a:t>
                      </a:r>
                      <a:r>
                        <a:rPr lang="ko-KR" sz="1000" b="0" u="none" strike="noStrike" cap="none" dirty="0" smtClean="0"/>
                        <a:t>(FK)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/>
                        <a:t>호텔코드</a:t>
                      </a:r>
                      <a:r>
                        <a:rPr lang="ko-KR" altLang="ko-KR" sz="1000" b="0" u="none" strike="noStrike" cap="none" dirty="0" smtClean="0"/>
                        <a:t>(FK)</a:t>
                      </a:r>
                      <a:endParaRPr lang="en-US" altLang="ko-KR" sz="1000" b="0" u="none" strike="noStrike" cap="none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49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6882716" y="4322142"/>
            <a:ext cx="816935" cy="207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17"/>
          <p:cNvGraphicFramePr/>
          <p:nvPr>
            <p:extLst>
              <p:ext uri="{D42A27DB-BD31-4B8C-83A1-F6EECF244321}">
                <p14:modId xmlns:p14="http://schemas.microsoft.com/office/powerpoint/2010/main" val="1128151263"/>
              </p:ext>
            </p:extLst>
          </p:nvPr>
        </p:nvGraphicFramePr>
        <p:xfrm>
          <a:off x="136292" y="615052"/>
          <a:ext cx="11215675" cy="656353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/>
                        <a:t>NO.</a:t>
                      </a:r>
                      <a:endParaRPr sz="1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속성명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컬럼명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크기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NULL 허용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키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디폴트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u="none" strike="noStrike" cap="none"/>
                        <a:t>비고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1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회원아이디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id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VARCHAR2(20)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N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PK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2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/>
                        <a:t>비밀번호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pwd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3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국문 성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fname_ko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4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/>
                        <a:t>국문 이름</a:t>
                      </a:r>
                      <a:endParaRPr sz="12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/>
                        <a:t>lname_ko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VARCHAR2(20)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/>
                        <a:t>5</a:t>
                      </a:r>
                      <a:endParaRPr sz="12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영문 성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fname_en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6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영문 이름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lname_en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7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생일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birth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DATE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8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성별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gender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char(1)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200" dirty="0" smtClean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M:</a:t>
                      </a:r>
                      <a:r>
                        <a:rPr lang="ko-KR" altLang="en-US" sz="1200" b="0" dirty="0" smtClean="0"/>
                        <a:t>남</a:t>
                      </a:r>
                      <a:endParaRPr lang="en-US" altLang="ko-KR" sz="1200" b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W:</a:t>
                      </a:r>
                      <a:r>
                        <a:rPr lang="ko-KR" altLang="en-US" sz="1200" b="0" dirty="0" smtClean="0"/>
                        <a:t>여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9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국적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nationality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10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전화번호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phone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VARCHAR2(20)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11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주소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address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VARCHAR2(100)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12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 err="1"/>
                        <a:t>이메일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email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VARCHAR2(40)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13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여권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phone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VARCHAR2(20)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44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smtClean="0"/>
                        <a:t>1</a:t>
                      </a:r>
                      <a:r>
                        <a:rPr lang="en-US" altLang="ko-KR" sz="1200" dirty="0" smtClean="0"/>
                        <a:t>4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탈퇴여부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useyn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/>
                        <a:t>CHECK</a:t>
                      </a:r>
                      <a:endParaRPr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Y: 가능</a:t>
                      </a:r>
                      <a:endParaRPr sz="12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N: 탈퇴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가입일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regdate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sysdate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1690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권한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authority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CHAR(1)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CHECK</a:t>
                      </a:r>
                      <a:endParaRPr sz="1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‘0’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 smtClean="0"/>
                        <a:t>1</a:t>
                      </a:r>
                      <a:r>
                        <a:rPr lang="ko-KR" sz="1200" b="0" dirty="0" smtClean="0"/>
                        <a:t>: </a:t>
                      </a:r>
                      <a:r>
                        <a:rPr lang="ko-KR" sz="1200" b="0" dirty="0"/>
                        <a:t>관리자</a:t>
                      </a:r>
                      <a:endParaRPr sz="1200" b="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 smtClean="0"/>
                        <a:t>0</a:t>
                      </a:r>
                      <a:r>
                        <a:rPr lang="ko-KR" sz="1200" b="0" dirty="0" smtClean="0"/>
                        <a:t>: </a:t>
                      </a:r>
                      <a:r>
                        <a:rPr lang="ko-KR" sz="1200" b="0" dirty="0"/>
                        <a:t>사용자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35" name="Google Shape;235;p17"/>
          <p:cNvSpPr txBox="1"/>
          <p:nvPr/>
        </p:nvSpPr>
        <p:spPr>
          <a:xfrm>
            <a:off x="234176" y="211873"/>
            <a:ext cx="4155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회원, 테이블명: members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102;p14"/>
          <p:cNvGraphicFramePr/>
          <p:nvPr>
            <p:extLst>
              <p:ext uri="{D42A27DB-BD31-4B8C-83A1-F6EECF244321}">
                <p14:modId xmlns:p14="http://schemas.microsoft.com/office/powerpoint/2010/main" val="3235180105"/>
              </p:ext>
            </p:extLst>
          </p:nvPr>
        </p:nvGraphicFramePr>
        <p:xfrm>
          <a:off x="7788043" y="0"/>
          <a:ext cx="1458325" cy="28651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회원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#아이디(PK)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23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비밀번호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 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이름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성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영문 </a:t>
                      </a:r>
                      <a:r>
                        <a:rPr lang="ko-KR" sz="1000" b="0" u="none" strike="noStrike" cap="none" dirty="0" smtClean="0"/>
                        <a:t>이름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성별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국적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전화번호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주소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err="1" smtClean="0"/>
                        <a:t>이메일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여권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탈퇴여부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가입일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권한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관리자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18"/>
          <p:cNvGraphicFramePr/>
          <p:nvPr/>
        </p:nvGraphicFramePr>
        <p:xfrm>
          <a:off x="136292" y="615052"/>
          <a:ext cx="11215675" cy="259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우편번호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zip_num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VARCHAR2(7)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시,도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sido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구, 군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gugun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동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dong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VARCHAR2(100)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우편 코드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zip_code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check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분, 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bunji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2" name="Google Shape;242;p18"/>
          <p:cNvSpPr txBox="1"/>
          <p:nvPr/>
        </p:nvSpPr>
        <p:spPr>
          <a:xfrm>
            <a:off x="234176" y="211873"/>
            <a:ext cx="3980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주소, 테이블명: address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3" name="Google Shape;243;p18"/>
          <p:cNvGraphicFramePr/>
          <p:nvPr/>
        </p:nvGraphicFramePr>
        <p:xfrm>
          <a:off x="234176" y="3744341"/>
          <a:ext cx="1458325" cy="1320125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8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주소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07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우편번호</a:t>
                      </a:r>
                      <a:endParaRPr sz="1000" b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시,도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구, 군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우편 코드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분, 지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19"/>
          <p:cNvGraphicFramePr/>
          <p:nvPr>
            <p:extLst>
              <p:ext uri="{D42A27DB-BD31-4B8C-83A1-F6EECF244321}">
                <p14:modId xmlns:p14="http://schemas.microsoft.com/office/powerpoint/2010/main" val="2746935482"/>
              </p:ext>
            </p:extLst>
          </p:nvPr>
        </p:nvGraphicFramePr>
        <p:xfrm>
          <a:off x="136292" y="615052"/>
          <a:ext cx="11215675" cy="33376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1435925"/>
                <a:gridCol w="1435925"/>
                <a:gridCol w="143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항공편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flight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VARCHAR2(15)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NO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항공사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airline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VARCHAR2(30)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도착도시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arrival_city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6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도착날짜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DATE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7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출발시간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departure_time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8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도착시간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arrival_time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/>
                        <a:t>VARCHAR2(10)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49" name="Google Shape;249;p19"/>
          <p:cNvSpPr txBox="1"/>
          <p:nvPr/>
        </p:nvSpPr>
        <p:spPr>
          <a:xfrm>
            <a:off x="234176" y="211873"/>
            <a:ext cx="4049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항공편, 테이블명: flights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p19"/>
          <p:cNvGraphicFramePr/>
          <p:nvPr/>
        </p:nvGraphicFramePr>
        <p:xfrm>
          <a:off x="234176" y="4433717"/>
          <a:ext cx="1458325" cy="164595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항공편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/>
                        <a:t>#항공편(PK)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항공사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도착도시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도착날짜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출발시간</a:t>
                      </a:r>
                      <a:endParaRPr sz="10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/>
                        <a:t>도착시간</a:t>
                      </a:r>
                      <a:endParaRPr sz="1000" b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20"/>
          <p:cNvGraphicFramePr/>
          <p:nvPr>
            <p:extLst>
              <p:ext uri="{D42A27DB-BD31-4B8C-83A1-F6EECF244321}">
                <p14:modId xmlns:p14="http://schemas.microsoft.com/office/powerpoint/2010/main" val="1124951389"/>
              </p:ext>
            </p:extLst>
          </p:nvPr>
        </p:nvGraphicFramePr>
        <p:xfrm>
          <a:off x="136292" y="615052"/>
          <a:ext cx="11215675" cy="22251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좌석번호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seat_num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VARCHAR2(10)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NO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좌석등급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seat_type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VARCHAR2(22)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3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가격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f_price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NUMBER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예약여부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reserve_yn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CHAR(1)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‘N’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‘Y’, ’N’</a:t>
                      </a:r>
                      <a:endParaRPr sz="1200" b="0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5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항공편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flight</a:t>
                      </a:r>
                      <a:endParaRPr sz="1200"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VARCHAR2(15)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FK</a:t>
                      </a: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56" name="Google Shape;256;p20"/>
          <p:cNvSpPr txBox="1"/>
          <p:nvPr/>
        </p:nvSpPr>
        <p:spPr>
          <a:xfrm>
            <a:off x="234176" y="211873"/>
            <a:ext cx="3703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좌석, 테이블명: seats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20"/>
          <p:cNvGraphicFramePr/>
          <p:nvPr>
            <p:extLst>
              <p:ext uri="{D42A27DB-BD31-4B8C-83A1-F6EECF244321}">
                <p14:modId xmlns:p14="http://schemas.microsoft.com/office/powerpoint/2010/main" val="748254079"/>
              </p:ext>
            </p:extLst>
          </p:nvPr>
        </p:nvGraphicFramePr>
        <p:xfrm>
          <a:off x="234176" y="4090257"/>
          <a:ext cx="1458325" cy="1280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좌석</a:t>
                      </a:r>
                      <a:endParaRPr sz="1000" b="0"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sz="1000" b="0" dirty="0" smtClean="0"/>
                        <a:t>#</a:t>
                      </a:r>
                      <a:r>
                        <a:rPr lang="ko-KR" altLang="en-US" sz="1000" b="0" dirty="0" smtClean="0"/>
                        <a:t>좌석번호</a:t>
                      </a:r>
                      <a:r>
                        <a:rPr lang="ko-KR" sz="1000" b="0" dirty="0" smtClean="0"/>
                        <a:t>(</a:t>
                      </a:r>
                      <a:r>
                        <a:rPr lang="ko-KR" sz="1000" b="0" dirty="0"/>
                        <a:t>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dirty="0"/>
                        <a:t>좌석등급</a:t>
                      </a:r>
                      <a:endParaRPr sz="1000" b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dirty="0" smtClean="0"/>
                        <a:t>가격</a:t>
                      </a:r>
                      <a:endParaRPr sz="1000" b="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dirty="0"/>
                        <a:t>예약여부(Y/N)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dirty="0"/>
                        <a:t>항공편(FK)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21"/>
          <p:cNvGraphicFramePr/>
          <p:nvPr>
            <p:extLst>
              <p:ext uri="{D42A27DB-BD31-4B8C-83A1-F6EECF244321}">
                <p14:modId xmlns:p14="http://schemas.microsoft.com/office/powerpoint/2010/main" val="488213764"/>
              </p:ext>
            </p:extLst>
          </p:nvPr>
        </p:nvGraphicFramePr>
        <p:xfrm>
          <a:off x="136292" y="615052"/>
          <a:ext cx="11215675" cy="676166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715475"/>
                <a:gridCol w="1525675"/>
                <a:gridCol w="1817350"/>
                <a:gridCol w="1413475"/>
                <a:gridCol w="1435925"/>
                <a:gridCol w="899675"/>
                <a:gridCol w="1190625"/>
                <a:gridCol w="221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NO.</a:t>
                      </a:r>
                      <a:endParaRPr sz="18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속성명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컬럼명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크기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NULL 허용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키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디폴트</a:t>
                      </a:r>
                      <a:endParaRPr sz="18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/>
                        <a:t>비고</a:t>
                      </a: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예약코드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f_reserve_code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NUMBER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NO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reserve_seq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2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예약자명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f_reserve_name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VARCHAR2(20)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3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예약자생일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f_reserve_birth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/>
                        <a:t>4</a:t>
                      </a: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예약자연락처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f_reserve_phone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5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예약자이메일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f_reserve_email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VARCHAR2(40)</a:t>
                      </a:r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6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예약날짜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f_reserve_date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DATE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7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여권번호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passport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VARCHAR2(30)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8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탑승자</a:t>
                      </a:r>
                      <a:r>
                        <a:rPr lang="en-US" altLang="ko-KR" sz="1200" b="0" dirty="0" smtClean="0"/>
                        <a:t>_</a:t>
                      </a:r>
                      <a:r>
                        <a:rPr lang="ko-KR" altLang="en-US" sz="1200" b="0" dirty="0" smtClean="0"/>
                        <a:t>한국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passenger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VARCHAR2(30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dirty="0" smtClean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9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탑승자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영문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lname_en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10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탑승자</a:t>
                      </a:r>
                      <a:r>
                        <a:rPr lang="en-US" altLang="ko-KR" sz="1200" dirty="0" smtClean="0"/>
                        <a:t>_</a:t>
                      </a:r>
                      <a:r>
                        <a:rPr lang="ko-KR" altLang="en-US" sz="1200" dirty="0" smtClean="0"/>
                        <a:t>영문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성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 err="1" smtClean="0"/>
                        <a:t>fname_en</a:t>
                      </a:r>
                      <a:endParaRPr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11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passenger_birth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12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성별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gender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CAHR(1)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CHECK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M:</a:t>
                      </a:r>
                      <a:r>
                        <a:rPr lang="ko-KR" altLang="en-US" sz="1200" b="0" dirty="0" smtClean="0"/>
                        <a:t>남</a:t>
                      </a:r>
                      <a:endParaRPr lang="en-US" sz="1200" b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W:</a:t>
                      </a:r>
                      <a:r>
                        <a:rPr lang="ko-KR" altLang="en-US" sz="1200" b="0" dirty="0" smtClean="0"/>
                        <a:t>여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탑승자연락처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 smtClean="0"/>
                        <a:t>passenger_phone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기타의견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f_comment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VARCHAR2(300)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멤버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회원유무</a:t>
                      </a:r>
                      <a:r>
                        <a:rPr lang="en-US" altLang="ko-KR" sz="1200" b="0" dirty="0" smtClean="0"/>
                        <a:t>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member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VARCHAR2(20)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/>
                        <a:t>guest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항공편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flight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dirty="0"/>
                        <a:t>VARCHAR2(15)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dirty="0"/>
                        <a:t>FK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dirty="0" smtClean="0"/>
                        <a:t>좌석코드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 smtClean="0"/>
                        <a:t>seat_num</a:t>
                      </a: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VARCHAR2(10)</a:t>
                      </a:r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FK</a:t>
                      </a:r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21"/>
          <p:cNvSpPr txBox="1"/>
          <p:nvPr/>
        </p:nvSpPr>
        <p:spPr>
          <a:xfrm>
            <a:off x="234176" y="211873"/>
            <a:ext cx="5260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엔터티명: 항공편예약, 테이블명: flight_reserve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17;p14"/>
          <p:cNvGraphicFramePr/>
          <p:nvPr>
            <p:extLst>
              <p:ext uri="{D42A27DB-BD31-4B8C-83A1-F6EECF244321}">
                <p14:modId xmlns:p14="http://schemas.microsoft.com/office/powerpoint/2010/main" val="3821727007"/>
              </p:ext>
            </p:extLst>
          </p:nvPr>
        </p:nvGraphicFramePr>
        <p:xfrm>
          <a:off x="10352063" y="0"/>
          <a:ext cx="1458325" cy="3566200"/>
        </p:xfrm>
        <a:graphic>
          <a:graphicData uri="http://schemas.openxmlformats.org/drawingml/2006/table">
            <a:tbl>
              <a:tblPr firstRow="1" bandRow="1">
                <a:noFill/>
                <a:tableStyleId>{5E242488-F3AB-4D78-95C9-D24BE66AF8A3}</a:tableStyleId>
              </a:tblPr>
              <a:tblGrid>
                <a:gridCol w="1458325"/>
              </a:tblGrid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/>
                        <a:t>항공편예약</a:t>
                      </a:r>
                      <a:endParaRPr sz="1000" b="0" u="none" strike="noStrike" cap="none" dirty="0"/>
                    </a:p>
                  </a:txBody>
                  <a:tcPr marL="91450" marR="91450" marT="45725" marB="45725"/>
                </a:tc>
              </a:tr>
              <a:tr h="12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/>
                        <a:t>#예약코드(PK)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예약자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예약자명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예약자연락처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err="1" smtClean="0"/>
                        <a:t>예약자이메일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예약날짜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smtClean="0"/>
                        <a:t>---</a:t>
                      </a: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---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여권번호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한국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이름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/>
                        <a:t>탑승자</a:t>
                      </a:r>
                      <a:r>
                        <a:rPr lang="en-US" altLang="ko-KR" sz="1000" b="0" u="none" strike="noStrike" cap="none" dirty="0" smtClean="0"/>
                        <a:t>_</a:t>
                      </a:r>
                      <a:r>
                        <a:rPr lang="ko-KR" altLang="en-US" sz="1000" b="0" u="none" strike="noStrike" cap="none" dirty="0" smtClean="0"/>
                        <a:t>영문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성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생일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성별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탑승자연락처</a:t>
                      </a:r>
                      <a:endParaRPr sz="10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 smtClean="0"/>
                        <a:t>기타의견</a:t>
                      </a: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 smtClean="0"/>
                        <a:t>멤버</a:t>
                      </a:r>
                      <a:r>
                        <a:rPr lang="en-US" altLang="ko-KR" sz="1000" b="0" u="none" strike="noStrike" cap="none" dirty="0" smtClean="0"/>
                        <a:t>(</a:t>
                      </a:r>
                      <a:r>
                        <a:rPr lang="ko-KR" altLang="en-US" sz="1000" b="0" u="none" strike="noStrike" cap="none" dirty="0" smtClean="0"/>
                        <a:t>회원유무</a:t>
                      </a:r>
                      <a:r>
                        <a:rPr lang="en-US" altLang="ko-KR" sz="1000" b="0" u="none" strike="noStrike" cap="none" dirty="0" smtClean="0"/>
                        <a:t>)</a:t>
                      </a:r>
                    </a:p>
                  </a:txBody>
                  <a:tcPr marL="91450" marR="91450" marT="45725" marB="45725"/>
                </a:tc>
              </a:tr>
              <a:tr h="36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smtClean="0"/>
                        <a:t>항공편</a:t>
                      </a:r>
                      <a:r>
                        <a:rPr lang="ko-KR" sz="1000" b="0" u="none" strike="noStrike" cap="none" dirty="0"/>
                        <a:t>(FK</a:t>
                      </a:r>
                      <a:r>
                        <a:rPr lang="ko-KR" sz="1000" b="0" u="none" strike="noStrike" cap="none" dirty="0" smtClean="0"/>
                        <a:t>)</a:t>
                      </a:r>
                      <a:endParaRPr lang="en-US" altLang="ko-KR" sz="1400" b="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/>
                        <a:t>좌석번호</a:t>
                      </a:r>
                      <a:r>
                        <a:rPr lang="en-US" altLang="ko-KR" sz="1000" b="0" u="none" strike="noStrike" cap="none" dirty="0" smtClean="0"/>
                        <a:t>(FK)</a:t>
                      </a:r>
                      <a:endParaRPr lang="en-US" altLang="ko-KR" sz="600" b="0" u="none" strike="noStrike" cap="none" dirty="0" smtClean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971</Words>
  <Application>Microsoft Office PowerPoint</Application>
  <PresentationFormat>와이드스크린</PresentationFormat>
  <Paragraphs>629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44</cp:revision>
  <dcterms:modified xsi:type="dcterms:W3CDTF">2019-12-12T08:16:31Z</dcterms:modified>
</cp:coreProperties>
</file>