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B40D33-F998-40A1-B767-D6342A367448}" v="1" dt="2025-05-21T19:53:25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779616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773440" y="4140000"/>
            <a:ext cx="779616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2773440" y="4140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768360" y="4140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25102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409720" y="2052000"/>
            <a:ext cx="25102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45640" y="2052000"/>
            <a:ext cx="25102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2773440" y="4140000"/>
            <a:ext cx="25102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5409720" y="4140000"/>
            <a:ext cx="25102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45640" y="4140000"/>
            <a:ext cx="25102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2773440" y="2052000"/>
            <a:ext cx="7796160" cy="39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7796160" cy="399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399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399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2611800" y="808200"/>
            <a:ext cx="7957800" cy="4992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399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2773440" y="4140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2773440" y="2052000"/>
            <a:ext cx="7796160" cy="39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399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768360" y="4140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2773440" y="4140000"/>
            <a:ext cx="779616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779616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2773440" y="4140000"/>
            <a:ext cx="779616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2773440" y="4140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768360" y="4140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25102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409720" y="2052000"/>
            <a:ext cx="25102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45640" y="2052000"/>
            <a:ext cx="25102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2773440" y="4140000"/>
            <a:ext cx="25102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5409720" y="4140000"/>
            <a:ext cx="25102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45640" y="4140000"/>
            <a:ext cx="25102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7796160" cy="399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399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399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2611800" y="808200"/>
            <a:ext cx="7957800" cy="4992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399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773440" y="4140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399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68360" y="4140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773440" y="4140000"/>
            <a:ext cx="779616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7"/>
          <p:cNvPicPr/>
          <p:nvPr/>
        </p:nvPicPr>
        <p:blipFill>
          <a:blip r:embed="rId15"/>
          <a:stretch/>
        </p:blipFill>
        <p:spPr>
          <a:xfrm>
            <a:off x="2831760" y="2105280"/>
            <a:ext cx="9360000" cy="4752360"/>
          </a:xfrm>
          <a:prstGeom prst="rect">
            <a:avLst/>
          </a:prstGeom>
          <a:ln>
            <a:noFill/>
          </a:ln>
        </p:spPr>
      </p:pic>
      <p:pic>
        <p:nvPicPr>
          <p:cNvPr id="13" name="Picture 14"/>
          <p:cNvPicPr/>
          <p:nvPr/>
        </p:nvPicPr>
        <p:blipFill>
          <a:blip r:embed="rId16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961920" y="0"/>
            <a:ext cx="4536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3"/>
          <p:cNvSpPr/>
          <p:nvPr/>
        </p:nvSpPr>
        <p:spPr>
          <a:xfrm>
            <a:off x="1007640" y="0"/>
            <a:ext cx="7934040" cy="685764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4"/>
          <p:cNvSpPr/>
          <p:nvPr/>
        </p:nvSpPr>
        <p:spPr>
          <a:xfrm>
            <a:off x="8942040" y="0"/>
            <a:ext cx="2700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2611800" y="3429000"/>
            <a:ext cx="5517720" cy="22683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/>
          </p:nvPr>
        </p:nvSpPr>
        <p:spPr>
          <a:xfrm rot="5400000">
            <a:off x="-809640" y="5270400"/>
            <a:ext cx="2662200" cy="182520"/>
          </a:xfrm>
          <a:prstGeom prst="rect">
            <a:avLst/>
          </a:prstGeom>
        </p:spPr>
        <p:txBody>
          <a:bodyPr tIns="18360"/>
          <a:lstStyle/>
          <a:p>
            <a:pPr algn="r">
              <a:lnSpc>
                <a:spcPct val="100000"/>
              </a:lnSpc>
            </a:pPr>
            <a:fld id="{ABF8C3D7-0940-49D9-A1F3-016376EEEB4D}" type="datetime">
              <a:rPr lang="en-IN" sz="800" b="0" strike="noStrike" spc="-1">
                <a:solidFill>
                  <a:srgbClr val="FFFFFF"/>
                </a:solidFill>
                <a:latin typeface="Arial"/>
              </a:rPr>
              <a:t>21-05-2025</a:t>
            </a:fld>
            <a:endParaRPr lang="en-IN" sz="800" b="0" strike="noStrike" spc="-1"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ftr"/>
          </p:nvPr>
        </p:nvSpPr>
        <p:spPr>
          <a:xfrm rot="5400000">
            <a:off x="-2236680" y="3661200"/>
            <a:ext cx="5884920" cy="178920"/>
          </a:xfrm>
          <a:prstGeom prst="rect">
            <a:avLst/>
          </a:prstGeom>
        </p:spPr>
        <p:txBody>
          <a:bodyPr bIns="18360" anchor="b"/>
          <a:lstStyle/>
          <a:p>
            <a:pPr algn="ctr"/>
            <a:endParaRPr lang="en-IN" sz="14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IN" sz="800" b="0" strike="noStrike" spc="-1">
                <a:solidFill>
                  <a:srgbClr val="FFFFFF"/>
                </a:solidFill>
                <a:latin typeface="Arial"/>
              </a:rPr>
              <a:t>              </a:t>
            </a:r>
            <a:endParaRPr lang="en-IN" sz="800" b="0" strike="noStrike" spc="-1"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/>
          </p:nvPr>
        </p:nvSpPr>
        <p:spPr>
          <a:xfrm>
            <a:off x="158400" y="164520"/>
            <a:ext cx="636480" cy="322560"/>
          </a:xfrm>
          <a:prstGeom prst="rect">
            <a:avLst/>
          </a:prstGeom>
        </p:spPr>
        <p:txBody>
          <a:bodyPr rIns="45720" anchor="ctr"/>
          <a:lstStyle/>
          <a:p>
            <a:pPr algn="r">
              <a:lnSpc>
                <a:spcPct val="100000"/>
              </a:lnSpc>
            </a:pPr>
            <a:fld id="{414291A8-DB16-4ECD-84F8-ADD0654794A9}" type="slidenum">
              <a:rPr lang="en-IN" sz="18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10" name="CustomShape 9"/>
          <p:cNvSpPr/>
          <p:nvPr/>
        </p:nvSpPr>
        <p:spPr>
          <a:xfrm>
            <a:off x="2191320" y="3262680"/>
            <a:ext cx="415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A9ACEE"/>
                </a:solidFill>
                <a:latin typeface="Wingdings 3"/>
              </a:rPr>
              <a:t>z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1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7"/>
          <p:cNvPicPr/>
          <p:nvPr/>
        </p:nvPicPr>
        <p:blipFill>
          <a:blip r:embed="rId15"/>
          <a:stretch/>
        </p:blipFill>
        <p:spPr>
          <a:xfrm>
            <a:off x="2831760" y="2105280"/>
            <a:ext cx="9360000" cy="4752360"/>
          </a:xfrm>
          <a:prstGeom prst="rect">
            <a:avLst/>
          </a:prstGeom>
          <a:ln>
            <a:noFill/>
          </a:ln>
        </p:spPr>
      </p:pic>
      <p:pic>
        <p:nvPicPr>
          <p:cNvPr id="49" name="Picture 14"/>
          <p:cNvPicPr/>
          <p:nvPr/>
        </p:nvPicPr>
        <p:blipFill>
          <a:blip r:embed="rId16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961920" y="0"/>
            <a:ext cx="4536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1004400" y="0"/>
            <a:ext cx="10371960" cy="685764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4"/>
          <p:cNvSpPr/>
          <p:nvPr/>
        </p:nvSpPr>
        <p:spPr>
          <a:xfrm>
            <a:off x="11377440" y="0"/>
            <a:ext cx="2700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PlaceHolder 5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sz="3400" b="0" strike="noStrike" spc="-1">
                <a:solidFill>
                  <a:srgbClr val="FFFFFF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55" name="PlaceHolder 6"/>
          <p:cNvSpPr>
            <a:spLocks noGrp="1"/>
          </p:cNvSpPr>
          <p:nvPr>
            <p:ph type="body"/>
          </p:nvPr>
        </p:nvSpPr>
        <p:spPr>
          <a:xfrm>
            <a:off x="2773440" y="2052000"/>
            <a:ext cx="7796160" cy="3997440"/>
          </a:xfrm>
          <a:prstGeom prst="rect">
            <a:avLst/>
          </a:prstGeom>
        </p:spPr>
        <p:txBody>
          <a:bodyPr anchor="ctr"/>
          <a:lstStyle/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Edit Master text styles</a:t>
            </a:r>
          </a:p>
          <a:p>
            <a:pPr marL="795240" lvl="1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Second level</a:t>
            </a:r>
          </a:p>
          <a:p>
            <a:pPr marL="1258920" lvl="2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</a:rPr>
              <a:t>Third level</a:t>
            </a:r>
          </a:p>
          <a:p>
            <a:pPr marL="1709640" lvl="3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Fourth level</a:t>
            </a:r>
          </a:p>
          <a:p>
            <a:pPr marL="2173320" lvl="4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Fifth level</a:t>
            </a:r>
          </a:p>
        </p:txBody>
      </p:sp>
      <p:sp>
        <p:nvSpPr>
          <p:cNvPr id="56" name="PlaceHolder 7"/>
          <p:cNvSpPr>
            <a:spLocks noGrp="1"/>
          </p:cNvSpPr>
          <p:nvPr>
            <p:ph type="dt"/>
          </p:nvPr>
        </p:nvSpPr>
        <p:spPr>
          <a:xfrm rot="5400000">
            <a:off x="-809640" y="5270400"/>
            <a:ext cx="2662200" cy="182520"/>
          </a:xfrm>
          <a:prstGeom prst="rect">
            <a:avLst/>
          </a:prstGeom>
        </p:spPr>
        <p:txBody>
          <a:bodyPr tIns="18360"/>
          <a:lstStyle/>
          <a:p>
            <a:pPr algn="r">
              <a:lnSpc>
                <a:spcPct val="100000"/>
              </a:lnSpc>
            </a:pPr>
            <a:fld id="{4F03C290-B304-4ECB-95EB-06D5A74C56D3}" type="datetime">
              <a:rPr lang="en-IN" sz="800" b="0" strike="noStrike" spc="-1">
                <a:solidFill>
                  <a:srgbClr val="FFFFFF"/>
                </a:solidFill>
                <a:latin typeface="Arial"/>
              </a:rPr>
              <a:t>21-05-2025</a:t>
            </a:fld>
            <a:endParaRPr lang="en-IN" sz="800" b="0" strike="noStrike" spc="-1">
              <a:latin typeface="Times New Roman"/>
            </a:endParaRPr>
          </a:p>
        </p:txBody>
      </p:sp>
      <p:sp>
        <p:nvSpPr>
          <p:cNvPr id="57" name="PlaceHolder 8"/>
          <p:cNvSpPr>
            <a:spLocks noGrp="1"/>
          </p:cNvSpPr>
          <p:nvPr>
            <p:ph type="ftr"/>
          </p:nvPr>
        </p:nvSpPr>
        <p:spPr>
          <a:xfrm rot="5400000">
            <a:off x="-2236680" y="3661200"/>
            <a:ext cx="5884920" cy="178920"/>
          </a:xfrm>
          <a:prstGeom prst="rect">
            <a:avLst/>
          </a:prstGeom>
        </p:spPr>
        <p:txBody>
          <a:bodyPr bIns="18360" anchor="b"/>
          <a:lstStyle/>
          <a:p>
            <a:pPr algn="ctr"/>
            <a:endParaRPr lang="en-IN" sz="14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IN" sz="800" b="0" strike="noStrike" spc="-1">
                <a:solidFill>
                  <a:srgbClr val="FFFFFF"/>
                </a:solidFill>
                <a:latin typeface="Arial"/>
              </a:rPr>
              <a:t>              </a:t>
            </a:r>
            <a:endParaRPr lang="en-IN" sz="800" b="0" strike="noStrike" spc="-1">
              <a:latin typeface="Times New Roman"/>
            </a:endParaRPr>
          </a:p>
        </p:txBody>
      </p:sp>
      <p:sp>
        <p:nvSpPr>
          <p:cNvPr id="58" name="PlaceHolder 9"/>
          <p:cNvSpPr>
            <a:spLocks noGrp="1"/>
          </p:cNvSpPr>
          <p:nvPr>
            <p:ph type="sldNum"/>
          </p:nvPr>
        </p:nvSpPr>
        <p:spPr>
          <a:xfrm>
            <a:off x="158400" y="164520"/>
            <a:ext cx="636480" cy="322560"/>
          </a:xfrm>
          <a:prstGeom prst="rect">
            <a:avLst/>
          </a:prstGeom>
        </p:spPr>
        <p:txBody>
          <a:bodyPr rIns="45720" anchor="ctr"/>
          <a:lstStyle/>
          <a:p>
            <a:pPr algn="r">
              <a:lnSpc>
                <a:spcPct val="100000"/>
              </a:lnSpc>
            </a:pPr>
            <a:fld id="{FAAF0FE2-D790-442C-A4FB-1A7CAED44536}" type="slidenum">
              <a:rPr lang="en-IN" sz="18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59" name="CustomShape 10"/>
          <p:cNvSpPr/>
          <p:nvPr/>
        </p:nvSpPr>
        <p:spPr>
          <a:xfrm>
            <a:off x="2194920" y="641160"/>
            <a:ext cx="415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A9ACEE"/>
                </a:solidFill>
                <a:latin typeface="Wingdings 3"/>
              </a:rPr>
              <a:t>z</a:t>
            </a:r>
            <a:endParaRPr lang="en-IN" sz="18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0"/>
            <a:ext cx="121896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7" name="Picture 51"/>
          <p:cNvPicPr/>
          <p:nvPr/>
        </p:nvPicPr>
        <p:blipFill>
          <a:blip r:embed="rId2"/>
          <a:stretch/>
        </p:blipFill>
        <p:spPr>
          <a:xfrm>
            <a:off x="2831760" y="2105280"/>
            <a:ext cx="9360000" cy="4752360"/>
          </a:xfrm>
          <a:prstGeom prst="rect">
            <a:avLst/>
          </a:prstGeom>
          <a:ln>
            <a:noFill/>
          </a:ln>
        </p:spPr>
      </p:pic>
      <p:pic>
        <p:nvPicPr>
          <p:cNvPr id="98" name="Picture 4"/>
          <p:cNvPicPr/>
          <p:nvPr/>
        </p:nvPicPr>
        <p:blipFill>
          <a:blip r:embed="rId3"/>
          <a:srcRect t="12188" b="16829"/>
          <a:stretch/>
        </p:blipFill>
        <p:spPr>
          <a:xfrm>
            <a:off x="19800" y="52920"/>
            <a:ext cx="12191400" cy="685764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0" name="Picture 55"/>
          <p:cNvPicPr/>
          <p:nvPr/>
        </p:nvPicPr>
        <p:blipFill>
          <a:blip r:embed="rId4"/>
          <a:stretch/>
        </p:blipFill>
        <p:spPr>
          <a:xfrm>
            <a:off x="961920" y="0"/>
            <a:ext cx="11228400" cy="685764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961920" y="0"/>
            <a:ext cx="4536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4"/>
          <p:cNvSpPr/>
          <p:nvPr/>
        </p:nvSpPr>
        <p:spPr>
          <a:xfrm>
            <a:off x="1874160" y="3265560"/>
            <a:ext cx="415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r>
              <a:rPr lang="en-IN" sz="2400" b="0" strike="noStrike" spc="-1">
                <a:solidFill>
                  <a:srgbClr val="A9ACEE"/>
                </a:solidFill>
                <a:latin typeface="Wingdings 3"/>
              </a:rPr>
              <a:t>z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03" name="TextShape 5"/>
          <p:cNvSpPr txBox="1"/>
          <p:nvPr/>
        </p:nvSpPr>
        <p:spPr>
          <a:xfrm>
            <a:off x="1245960" y="1744920"/>
            <a:ext cx="9214200" cy="3041280"/>
          </a:xfrm>
          <a:prstGeom prst="rect">
            <a:avLst/>
          </a:prstGeom>
          <a:noFill/>
          <a:ln>
            <a:noFill/>
          </a:ln>
        </p:spPr>
        <p:txBody>
          <a:bodyPr tIns="0" anchor="b">
            <a:normAutofit/>
          </a:bodyPr>
          <a:lstStyle/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IN" sz="5400" b="1" strike="noStrike" spc="-1">
                <a:solidFill>
                  <a:srgbClr val="FFFFFF"/>
                </a:solidFill>
                <a:latin typeface="Bahnschrift SemiBold Condensed"/>
              </a:rPr>
              <a:t>City &amp; Cuisine-Based Restaurant Recommender Using Yelp Dataset</a:t>
            </a:r>
            <a:endParaRPr lang="en-IN" sz="5400" b="0" strike="noStrike" spc="-1">
              <a:latin typeface="Arial"/>
            </a:endParaRPr>
          </a:p>
          <a:p>
            <a:pPr algn="r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lang="en-IN" sz="5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0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81" name="TextShape 3"/>
          <p:cNvSpPr txBox="1"/>
          <p:nvPr/>
        </p:nvSpPr>
        <p:spPr>
          <a:xfrm>
            <a:off x="1258560" y="-7308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spc="-1">
                <a:solidFill>
                  <a:srgbClr val="1F2D29"/>
                </a:solidFill>
                <a:latin typeface="Bahnschrift SemiBold Condensed"/>
              </a:rPr>
              <a:t>Exploratory analysis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5"/>
          <p:cNvSpPr/>
          <p:nvPr/>
        </p:nvSpPr>
        <p:spPr>
          <a:xfrm>
            <a:off x="964080" y="1234080"/>
            <a:ext cx="8769960" cy="104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IN" sz="2400" b="0" strike="noStrike" spc="-1">
                <a:solidFill>
                  <a:srgbClr val="1F2D29"/>
                </a:solidFill>
                <a:latin typeface="Bahnschrift SemiBold Condensed"/>
              </a:rPr>
              <a:t>Majority of the food categories selected was restaurant 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lang="en-IN" sz="2400" b="0" strike="noStrike" spc="-1">
              <a:latin typeface="Arial"/>
            </a:endParaRPr>
          </a:p>
        </p:txBody>
      </p:sp>
      <p:pic>
        <p:nvPicPr>
          <p:cNvPr id="184" name="Picture 3"/>
          <p:cNvPicPr/>
          <p:nvPr/>
        </p:nvPicPr>
        <p:blipFill>
          <a:blip r:embed="rId3"/>
          <a:stretch/>
        </p:blipFill>
        <p:spPr>
          <a:xfrm>
            <a:off x="3872880" y="1815840"/>
            <a:ext cx="5812920" cy="505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7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88" name="TextShape 3"/>
          <p:cNvSpPr txBox="1"/>
          <p:nvPr/>
        </p:nvSpPr>
        <p:spPr>
          <a:xfrm>
            <a:off x="921600" y="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000000"/>
                </a:solidFill>
                <a:latin typeface="Bahnschrift SemiBold Condensed"/>
              </a:rPr>
              <a:t>Data Reduction</a:t>
            </a:r>
            <a:endParaRPr lang="en-US" sz="5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TextShape 5"/>
          <p:cNvSpPr txBox="1"/>
          <p:nvPr/>
        </p:nvSpPr>
        <p:spPr>
          <a:xfrm>
            <a:off x="1470960" y="1523880"/>
            <a:ext cx="8453160" cy="456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2800" b="0" strike="noStrike" spc="-1">
                <a:solidFill>
                  <a:srgbClr val="1F2D29"/>
                </a:solidFill>
                <a:latin typeface="Bahnschrift SemiBold Condensed"/>
              </a:rPr>
              <a:t>After exploratory analysis , we trimmed our dataset: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2800" b="0" strike="noStrike" spc="-1">
                <a:solidFill>
                  <a:srgbClr val="1F2D29"/>
                </a:solidFill>
                <a:latin typeface="Bahnschrift SemiBold Condensed"/>
              </a:rPr>
              <a:t>We selected instances with: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F2D29"/>
                </a:solidFill>
                <a:latin typeface="Bahnschrift SemiBold Condensed"/>
              </a:rPr>
              <a:t>Food related businesses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F2D29"/>
                </a:solidFill>
                <a:latin typeface="Bahnschrift SemiBold Condensed"/>
              </a:rPr>
              <a:t>State as  ‘ Ontario’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3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94" name="CustomShape 3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TextShape 4"/>
          <p:cNvSpPr txBox="1"/>
          <p:nvPr/>
        </p:nvSpPr>
        <p:spPr>
          <a:xfrm>
            <a:off x="958320" y="63720"/>
            <a:ext cx="7957800" cy="1076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Bahnschrift SemiBold Condensed"/>
              </a:rPr>
              <a:t>Methodology</a:t>
            </a:r>
            <a:endParaRPr lang="en-US" sz="40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6" name="Picture 3"/>
          <p:cNvPicPr/>
          <p:nvPr/>
        </p:nvPicPr>
        <p:blipFill>
          <a:blip r:embed="rId3"/>
          <a:stretch/>
        </p:blipFill>
        <p:spPr>
          <a:xfrm>
            <a:off x="3115440" y="788040"/>
            <a:ext cx="8769240" cy="595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9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00" name="TextShape 3"/>
          <p:cNvSpPr txBox="1"/>
          <p:nvPr/>
        </p:nvSpPr>
        <p:spPr>
          <a:xfrm>
            <a:off x="1173960" y="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Bahnschrift SemiBold Condensed"/>
              </a:rPr>
              <a:t>Pre processing 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TextShape 5"/>
          <p:cNvSpPr txBox="1"/>
          <p:nvPr/>
        </p:nvSpPr>
        <p:spPr>
          <a:xfrm>
            <a:off x="1905480" y="1594440"/>
            <a:ext cx="8815320" cy="447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3000" b="1" strike="noStrike" spc="-1">
                <a:solidFill>
                  <a:srgbClr val="C00000"/>
                </a:solidFill>
                <a:latin typeface="Bahnschrift SemiBold Condensed"/>
              </a:rPr>
              <a:t>Dropped  :</a:t>
            </a:r>
            <a:endParaRPr lang="en-US" sz="30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F2D29"/>
                </a:solidFill>
                <a:latin typeface="Bahnschrift SemiBold Condensed"/>
              </a:rPr>
              <a:t>    28 columns from business file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F2D29"/>
                </a:solidFill>
                <a:latin typeface="Bahnschrift SemiBold Condensed"/>
              </a:rPr>
              <a:t>    4 columns from review file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F2D29"/>
                </a:solidFill>
                <a:latin typeface="Bahnschrift SemiBold Condensed"/>
              </a:rPr>
              <a:t>Adding new columns:  senti-polarity and text clear 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2800" b="0" strike="noStrike" spc="-1">
                <a:solidFill>
                  <a:srgbClr val="C00000"/>
                </a:solidFill>
                <a:latin typeface="Bahnschrift SemiBold Condensed"/>
              </a:rPr>
              <a:t>Data integration: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F2D29"/>
                </a:solidFill>
                <a:latin typeface="Bahnschrift SemiBold Condensed"/>
              </a:rPr>
              <a:t>Combining the two dataset : business and the review the total no of columns after integration is 36 columns and  </a:t>
            </a:r>
            <a:r>
              <a:rPr lang="en-US" sz="1600" b="0" strike="noStrike" spc="-1">
                <a:solidFill>
                  <a:srgbClr val="000000"/>
                </a:solidFill>
                <a:latin typeface="Bahnschrift SemiBold Condensed"/>
              </a:rPr>
              <a:t>482384 </a:t>
            </a:r>
            <a:r>
              <a:rPr lang="en-US" sz="1800" b="0" strike="noStrike" spc="-1">
                <a:solidFill>
                  <a:srgbClr val="000000"/>
                </a:solidFill>
                <a:latin typeface="Bahnschrift SemiBold Condensed"/>
              </a:rPr>
              <a:t>rows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5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06" name="CustomShape 3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Shape 4"/>
          <p:cNvSpPr txBox="1"/>
          <p:nvPr/>
        </p:nvSpPr>
        <p:spPr>
          <a:xfrm>
            <a:off x="1118160" y="166680"/>
            <a:ext cx="7957800" cy="1076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000000"/>
                </a:solidFill>
                <a:latin typeface="Bahnschrift SemiBold Condensed"/>
              </a:rPr>
              <a:t>Predictive tasks</a:t>
            </a:r>
            <a:endParaRPr lang="en-US" sz="5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8" name="TextShape 5"/>
          <p:cNvSpPr txBox="1"/>
          <p:nvPr/>
        </p:nvSpPr>
        <p:spPr>
          <a:xfrm>
            <a:off x="1621800" y="887760"/>
            <a:ext cx="9562680" cy="5353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3600" b="0" strike="noStrike" spc="-1">
                <a:solidFill>
                  <a:srgbClr val="C00000"/>
                </a:solidFill>
                <a:latin typeface="Bahnschrift SemiBold Condensed"/>
              </a:rPr>
              <a:t>There are two major tasks in our project:</a:t>
            </a:r>
            <a:endParaRPr lang="en-US" sz="3600" b="0" strike="noStrike" spc="-1">
              <a:solidFill>
                <a:srgbClr val="FFFFFF"/>
              </a:solidFill>
              <a:latin typeface="Arial"/>
            </a:endParaRPr>
          </a:p>
          <a:p>
            <a:pPr marL="795240" lvl="1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latin typeface="Bahnschrift SemiBold Condensed"/>
              </a:rPr>
              <a:t>Predict rating from review text: 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4568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2800" b="0" strike="noStrike" spc="-1">
                <a:solidFill>
                  <a:srgbClr val="C00000"/>
                </a:solidFill>
                <a:latin typeface="Bahnschrift SemiBold Condensed"/>
              </a:rPr>
              <a:t>		  </a:t>
            </a:r>
            <a:r>
              <a:rPr lang="en-US" sz="2800" b="0" strike="noStrike" spc="-1">
                <a:solidFill>
                  <a:srgbClr val="000000"/>
                </a:solidFill>
                <a:latin typeface="Bahnschrift SemiBold Condensed"/>
              </a:rPr>
              <a:t>-</a:t>
            </a:r>
            <a:r>
              <a:rPr lang="en-US" sz="2800" b="0" strike="noStrike" spc="-1">
                <a:solidFill>
                  <a:srgbClr val="1F2D29"/>
                </a:solidFill>
                <a:latin typeface="Bahnschrift SemiBold Condensed"/>
              </a:rPr>
              <a:t> Linear support vector machine classifier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795240" lvl="1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latin typeface="Bahnschrift SemiBold Condensed"/>
              </a:rPr>
              <a:t>Find the sentiment polarity and recommend the top best restaurants for each cuisine type.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4568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2800" b="0" strike="noStrike" spc="-1">
                <a:solidFill>
                  <a:srgbClr val="000000"/>
                </a:solidFill>
                <a:latin typeface="Bahnschrift SemiBold Condensed"/>
              </a:rPr>
              <a:t>		  – Sentiment polarity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4568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2800" b="0" strike="noStrike" spc="-1">
                <a:solidFill>
                  <a:srgbClr val="000000"/>
                </a:solidFill>
                <a:latin typeface="Bahnschrift SemiBold Condensed"/>
              </a:rPr>
              <a:t>		  - Mean of star ratings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1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12" name="TextShape 3"/>
          <p:cNvSpPr txBox="1"/>
          <p:nvPr/>
        </p:nvSpPr>
        <p:spPr>
          <a:xfrm>
            <a:off x="964080" y="-38664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1F2D29"/>
                </a:solidFill>
                <a:latin typeface="Bahnschrift SemiBold Condensed"/>
              </a:rPr>
              <a:t>Linear support vector machine</a:t>
            </a:r>
            <a:endParaRPr lang="en-US" sz="5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TextShape 5"/>
          <p:cNvSpPr txBox="1"/>
          <p:nvPr/>
        </p:nvSpPr>
        <p:spPr>
          <a:xfrm>
            <a:off x="1429200" y="839520"/>
            <a:ext cx="10601280" cy="604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3300" b="0" strike="noStrike" spc="-1">
                <a:solidFill>
                  <a:srgbClr val="1F2D29"/>
                </a:solidFill>
                <a:latin typeface="Bahnschrift SemiBold Condensed"/>
              </a:rPr>
              <a:t>’ </a:t>
            </a:r>
            <a:r>
              <a:rPr lang="en-US" sz="3300" b="0" strike="noStrike" spc="-1">
                <a:solidFill>
                  <a:srgbClr val="C00000"/>
                </a:solidFill>
                <a:latin typeface="Bahnschrift SemiBold Condensed"/>
              </a:rPr>
              <a:t>Linear support vector machine classifier</a:t>
            </a:r>
            <a:endParaRPr lang="en-US" sz="3300" b="0" strike="noStrike" spc="-1">
              <a:solidFill>
                <a:srgbClr val="FFFFFF"/>
              </a:solidFill>
              <a:latin typeface="Arial"/>
            </a:endParaRPr>
          </a:p>
          <a:p>
            <a:pPr marL="795240" lvl="1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F2D29"/>
                </a:solidFill>
                <a:latin typeface="Bahnschrift SemiBold Condensed"/>
              </a:rPr>
              <a:t>text pre-processing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795240" lvl="1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F2D29"/>
                </a:solidFill>
                <a:latin typeface="Bahnschrift SemiBold Condensed"/>
              </a:rPr>
              <a:t>removed punctuations, stop words and tokenized the reviews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795240" lvl="1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F2D29"/>
                </a:solidFill>
                <a:latin typeface="Bahnschrift SemiBold Condensed"/>
              </a:rPr>
              <a:t>converted each review into a vector using tf-idf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3000" b="0" strike="noStrike" spc="-1">
                <a:solidFill>
                  <a:srgbClr val="C00000"/>
                </a:solidFill>
                <a:latin typeface="Bahnschrift SemiBold Condensed"/>
              </a:rPr>
              <a:t>Training the model</a:t>
            </a:r>
            <a:endParaRPr lang="en-US" sz="3000" b="0" strike="noStrike" spc="-1">
              <a:solidFill>
                <a:srgbClr val="FFFFFF"/>
              </a:solidFill>
              <a:latin typeface="Arial"/>
            </a:endParaRPr>
          </a:p>
          <a:p>
            <a:pPr marL="795240" lvl="1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200" b="0" strike="noStrike" spc="-1">
                <a:solidFill>
                  <a:srgbClr val="1F2D29"/>
                </a:solidFill>
                <a:latin typeface="Bahnschrift SemiBold Condensed"/>
              </a:rPr>
              <a:t>split the dataset into training and test set by 80:20 ratio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795240" lvl="1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200" b="0" strike="noStrike" spc="-1">
                <a:solidFill>
                  <a:srgbClr val="1F2D29"/>
                </a:solidFill>
                <a:latin typeface="Bahnschrift SemiBold Condensed"/>
              </a:rPr>
              <a:t>build a multiclass svm classifier and fit it to our training set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3000" b="0" strike="noStrike" spc="-1">
                <a:solidFill>
                  <a:srgbClr val="C00000"/>
                </a:solidFill>
                <a:latin typeface="Bahnschrift SemiBold Condensed"/>
              </a:rPr>
              <a:t>Test and evaluating the model</a:t>
            </a:r>
            <a:endParaRPr lang="en-US" sz="3000" b="0" strike="noStrike" spc="-1">
              <a:solidFill>
                <a:srgbClr val="FFFFFF"/>
              </a:solidFill>
              <a:latin typeface="Arial"/>
            </a:endParaRPr>
          </a:p>
          <a:p>
            <a:pPr marL="795240" lvl="1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200" b="0" strike="noStrike" spc="-1">
                <a:solidFill>
                  <a:srgbClr val="1F2D29"/>
                </a:solidFill>
                <a:latin typeface="Bahnschrift SemiBold Condensed"/>
              </a:rPr>
              <a:t>tested the model for 5 classes(1,2,3,4,5 rating)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795240" lvl="1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200" b="0" strike="noStrike" spc="-1">
                <a:solidFill>
                  <a:srgbClr val="1F2D29"/>
                </a:solidFill>
                <a:latin typeface="Bahnschrift SemiBold Condensed"/>
              </a:rPr>
              <a:t>using 5 classes(1,2,3,4,5)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7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18" name="CustomShape 3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TextShape 4"/>
          <p:cNvSpPr txBox="1"/>
          <p:nvPr/>
        </p:nvSpPr>
        <p:spPr>
          <a:xfrm>
            <a:off x="1484280" y="639720"/>
            <a:ext cx="8439840" cy="5444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1F2D29"/>
                </a:solidFill>
                <a:latin typeface="Arial"/>
              </a:rPr>
              <a:t>’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0" name="Picture 8"/>
          <p:cNvPicPr/>
          <p:nvPr/>
        </p:nvPicPr>
        <p:blipFill>
          <a:blip r:embed="rId3"/>
          <a:stretch/>
        </p:blipFill>
        <p:spPr>
          <a:xfrm>
            <a:off x="1949400" y="1577520"/>
            <a:ext cx="9056880" cy="3828960"/>
          </a:xfrm>
          <a:prstGeom prst="rect">
            <a:avLst/>
          </a:prstGeom>
          <a:ln>
            <a:noFill/>
          </a:ln>
        </p:spPr>
      </p:pic>
      <p:sp>
        <p:nvSpPr>
          <p:cNvPr id="221" name="CustomShape 5"/>
          <p:cNvSpPr/>
          <p:nvPr/>
        </p:nvSpPr>
        <p:spPr>
          <a:xfrm>
            <a:off x="1786320" y="600480"/>
            <a:ext cx="6180120" cy="13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00000"/>
                </a:solidFill>
                <a:latin typeface="Bahnschrift SemiBold Condensed"/>
              </a:rPr>
              <a:t>Using five classes(1,2,3,4,5)</a:t>
            </a:r>
            <a:endParaRPr lang="en-IN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25" name="TextShape 3"/>
          <p:cNvSpPr txBox="1"/>
          <p:nvPr/>
        </p:nvSpPr>
        <p:spPr>
          <a:xfrm>
            <a:off x="964080" y="-572040"/>
            <a:ext cx="9469800" cy="1557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1F2D29"/>
                </a:solidFill>
                <a:latin typeface="Bahnschrift SemiBold Condensed"/>
              </a:rPr>
              <a:t>Task2: Recommending Restaurants To Users</a:t>
            </a:r>
            <a:endParaRPr lang="en-US" sz="5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TextShape 5"/>
          <p:cNvSpPr txBox="1"/>
          <p:nvPr/>
        </p:nvSpPr>
        <p:spPr>
          <a:xfrm>
            <a:off x="2872800" y="1656000"/>
            <a:ext cx="9027360" cy="4929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1F2D29"/>
                </a:solidFill>
                <a:latin typeface="Arial"/>
              </a:rPr>
              <a:t>’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3200" b="0" strike="noStrike" spc="-1">
                <a:solidFill>
                  <a:srgbClr val="1F2D29"/>
                </a:solidFill>
                <a:latin typeface="Bahnschrift SemiBold Condensed"/>
              </a:rPr>
              <a:t>Calculate sentiment polarity for each review text 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3200" b="0" strike="noStrike" spc="-1">
                <a:solidFill>
                  <a:srgbClr val="1F2D29"/>
                </a:solidFill>
                <a:latin typeface="Bahnschrift SemiBold Condensed"/>
              </a:rPr>
              <a:t>Find mean sentiment polarity for each business_id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3200" b="0" strike="noStrike" spc="-1">
                <a:solidFill>
                  <a:srgbClr val="1F2D29"/>
                </a:solidFill>
                <a:latin typeface="Bahnschrift SemiBold Condensed"/>
              </a:rPr>
              <a:t>Find mean stars for each business_id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3200" b="0" strike="noStrike" spc="-1">
                <a:solidFill>
                  <a:srgbClr val="1F2D29"/>
                </a:solidFill>
                <a:latin typeface="Bahnschrift SemiBold Condensed"/>
              </a:rPr>
              <a:t>Considering the business with mean stars greater than 3.5 and sentiment polarity greater than 0 as good restaurants.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0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31" name="TextShape 3"/>
          <p:cNvSpPr txBox="1"/>
          <p:nvPr/>
        </p:nvSpPr>
        <p:spPr>
          <a:xfrm>
            <a:off x="964080" y="-513720"/>
            <a:ext cx="106344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spc="-1">
                <a:solidFill>
                  <a:srgbClr val="1F2D29"/>
                </a:solidFill>
                <a:latin typeface="Bahnschrift SemiBold Condensed"/>
              </a:rPr>
              <a:t>Plotting graphs of stars vs sentiment polarity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TextShape 5"/>
          <p:cNvSpPr txBox="1"/>
          <p:nvPr/>
        </p:nvSpPr>
        <p:spPr>
          <a:xfrm>
            <a:off x="2302920" y="2641680"/>
            <a:ext cx="7621200" cy="3442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1F2D29"/>
                </a:solidFill>
                <a:latin typeface="Arial"/>
              </a:rPr>
              <a:t>’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4" name="Picture 4"/>
          <p:cNvPicPr/>
          <p:nvPr/>
        </p:nvPicPr>
        <p:blipFill>
          <a:blip r:embed="rId3"/>
          <a:stretch/>
        </p:blipFill>
        <p:spPr>
          <a:xfrm>
            <a:off x="1369080" y="1827360"/>
            <a:ext cx="5200200" cy="2305800"/>
          </a:xfrm>
          <a:prstGeom prst="rect">
            <a:avLst/>
          </a:prstGeom>
          <a:ln>
            <a:noFill/>
          </a:ln>
        </p:spPr>
      </p:pic>
      <p:pic>
        <p:nvPicPr>
          <p:cNvPr id="235" name="Picture 5"/>
          <p:cNvPicPr/>
          <p:nvPr/>
        </p:nvPicPr>
        <p:blipFill>
          <a:blip r:embed="rId4"/>
          <a:stretch/>
        </p:blipFill>
        <p:spPr>
          <a:xfrm>
            <a:off x="6775560" y="1892160"/>
            <a:ext cx="4487400" cy="2175840"/>
          </a:xfrm>
          <a:prstGeom prst="rect">
            <a:avLst/>
          </a:prstGeom>
          <a:ln>
            <a:noFill/>
          </a:ln>
        </p:spPr>
      </p:pic>
      <p:pic>
        <p:nvPicPr>
          <p:cNvPr id="236" name="Picture 6"/>
          <p:cNvPicPr/>
          <p:nvPr/>
        </p:nvPicPr>
        <p:blipFill>
          <a:blip r:embed="rId5"/>
          <a:stretch/>
        </p:blipFill>
        <p:spPr>
          <a:xfrm>
            <a:off x="1121400" y="4253040"/>
            <a:ext cx="4587480" cy="2186280"/>
          </a:xfrm>
          <a:prstGeom prst="rect">
            <a:avLst/>
          </a:prstGeom>
          <a:ln>
            <a:noFill/>
          </a:ln>
        </p:spPr>
      </p:pic>
      <p:pic>
        <p:nvPicPr>
          <p:cNvPr id="237" name="Picture 8"/>
          <p:cNvPicPr/>
          <p:nvPr/>
        </p:nvPicPr>
        <p:blipFill>
          <a:blip r:embed="rId6"/>
          <a:stretch/>
        </p:blipFill>
        <p:spPr>
          <a:xfrm>
            <a:off x="5866920" y="4259520"/>
            <a:ext cx="6516720" cy="2186280"/>
          </a:xfrm>
          <a:prstGeom prst="rect">
            <a:avLst/>
          </a:prstGeom>
          <a:ln>
            <a:noFill/>
          </a:ln>
        </p:spPr>
      </p:pic>
      <p:sp>
        <p:nvSpPr>
          <p:cNvPr id="238" name="CustomShape 6"/>
          <p:cNvSpPr/>
          <p:nvPr/>
        </p:nvSpPr>
        <p:spPr>
          <a:xfrm>
            <a:off x="1369080" y="781560"/>
            <a:ext cx="9364680" cy="13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Bahnschrift SemiBold Condensed"/>
              </a:rPr>
              <a:t>From graph we see that all the stars greater than 3.5 are above 0 of senti-polarity.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1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42" name="TextShape 3"/>
          <p:cNvSpPr txBox="1"/>
          <p:nvPr/>
        </p:nvSpPr>
        <p:spPr>
          <a:xfrm>
            <a:off x="964080" y="-8244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1F2D29"/>
                </a:solidFill>
                <a:latin typeface="Bahnschrift SemiBold Condensed"/>
              </a:rPr>
              <a:t>Displaying restaurants on map </a:t>
            </a:r>
            <a:endParaRPr lang="en-US" sz="5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TextShape 5"/>
          <p:cNvSpPr txBox="1"/>
          <p:nvPr/>
        </p:nvSpPr>
        <p:spPr>
          <a:xfrm>
            <a:off x="2302920" y="2641680"/>
            <a:ext cx="7621200" cy="3442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45" name="Picture 3"/>
          <p:cNvPicPr/>
          <p:nvPr/>
        </p:nvPicPr>
        <p:blipFill>
          <a:blip r:embed="rId3"/>
          <a:stretch/>
        </p:blipFill>
        <p:spPr>
          <a:xfrm>
            <a:off x="1306080" y="1225440"/>
            <a:ext cx="10527840" cy="506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6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17" name="TextShape 3"/>
          <p:cNvSpPr txBox="1"/>
          <p:nvPr/>
        </p:nvSpPr>
        <p:spPr>
          <a:xfrm>
            <a:off x="1118160" y="66996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br/>
            <a:br/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5"/>
          <p:cNvSpPr/>
          <p:nvPr/>
        </p:nvSpPr>
        <p:spPr>
          <a:xfrm rot="10800000" flipV="1">
            <a:off x="9390960" y="815400"/>
            <a:ext cx="82742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1" strike="noStrike" spc="-1">
                <a:solidFill>
                  <a:srgbClr val="000000"/>
                </a:solidFill>
                <a:latin typeface="Bahnschrift SemiBold Condensed"/>
                <a:ea typeface="Times New Roman"/>
              </a:rPr>
              <a:t>INTRODUCTION TO CHALLENGE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120" name="Picture 8"/>
          <p:cNvPicPr/>
          <p:nvPr/>
        </p:nvPicPr>
        <p:blipFill>
          <a:blip r:embed="rId3"/>
          <a:stretch/>
        </p:blipFill>
        <p:spPr>
          <a:xfrm>
            <a:off x="4900680" y="2972160"/>
            <a:ext cx="7468200" cy="4200840"/>
          </a:xfrm>
          <a:prstGeom prst="rect">
            <a:avLst/>
          </a:prstGeom>
          <a:ln>
            <a:noFill/>
          </a:ln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121" name="CustomShape 6"/>
          <p:cNvSpPr/>
          <p:nvPr/>
        </p:nvSpPr>
        <p:spPr>
          <a:xfrm>
            <a:off x="1323000" y="2455200"/>
            <a:ext cx="9353880" cy="30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222222"/>
                </a:solidFill>
                <a:latin typeface="Bahnschrift SemiBold Condensed"/>
              </a:rPr>
              <a:t>Yelp users can submit a review of their products or services using a one to five star rating system.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222222"/>
                </a:solidFill>
                <a:latin typeface="Bahnschrift SemiBold Condensed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Bahnschrift SemiBold Condensed"/>
              </a:rPr>
              <a:t>Yelp has over 135 million restaurant and business reviews worldwide.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lang="en-IN" sz="2800" b="0" strike="noStrike" spc="-1"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1323000" y="1175760"/>
            <a:ext cx="893232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222222"/>
                </a:solidFill>
                <a:latin typeface="Bahnschrift SemiBold Condensed"/>
              </a:rPr>
              <a:t>Yelp's website, Yelp.com, is a crowd-sourced local business review and social networking site active in major metropolitan areas.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23" name="CustomShape 8"/>
          <p:cNvSpPr/>
          <p:nvPr/>
        </p:nvSpPr>
        <p:spPr>
          <a:xfrm>
            <a:off x="3116880" y="1699560"/>
            <a:ext cx="245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222222"/>
                </a:solidFill>
                <a:latin typeface="Arial"/>
              </a:rPr>
              <a:t>.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8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49" name="CustomShape 3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TextShape 4"/>
          <p:cNvSpPr txBox="1"/>
          <p:nvPr/>
        </p:nvSpPr>
        <p:spPr>
          <a:xfrm>
            <a:off x="2302920" y="2641680"/>
            <a:ext cx="7621200" cy="3442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51" name="Picture 3"/>
          <p:cNvPicPr/>
          <p:nvPr/>
        </p:nvPicPr>
        <p:blipFill>
          <a:blip r:embed="rId3"/>
          <a:srcRect l="24301" t="33868" r="19847" b="26516"/>
          <a:stretch/>
        </p:blipFill>
        <p:spPr>
          <a:xfrm>
            <a:off x="964080" y="1676520"/>
            <a:ext cx="11333520" cy="4518720"/>
          </a:xfrm>
          <a:prstGeom prst="rect">
            <a:avLst/>
          </a:prstGeom>
          <a:ln>
            <a:noFill/>
          </a:ln>
        </p:spPr>
      </p:pic>
      <p:sp>
        <p:nvSpPr>
          <p:cNvPr id="252" name="CustomShape 5"/>
          <p:cNvSpPr/>
          <p:nvPr/>
        </p:nvSpPr>
        <p:spPr>
          <a:xfrm>
            <a:off x="964080" y="320400"/>
            <a:ext cx="8110080" cy="13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00000"/>
                </a:solidFill>
                <a:latin typeface="Bahnschrift SemiBold Condensed"/>
              </a:rPr>
              <a:t>Mapping the restaurants on world map</a:t>
            </a:r>
            <a:endParaRPr lang="en-IN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56" name="TextShape 3"/>
          <p:cNvSpPr txBox="1"/>
          <p:nvPr/>
        </p:nvSpPr>
        <p:spPr>
          <a:xfrm>
            <a:off x="1140120" y="201960"/>
            <a:ext cx="9659880" cy="11412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br/>
            <a:br/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5"/>
          <p:cNvSpPr/>
          <p:nvPr/>
        </p:nvSpPr>
        <p:spPr>
          <a:xfrm>
            <a:off x="607320" y="1774440"/>
            <a:ext cx="88923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Bahnschrift SemiBold Condensed"/>
              </a:rPr>
              <a:t>based on the stars and the highest senti polarity value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-368280" y="1281240"/>
            <a:ext cx="75128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C00000"/>
                </a:solidFill>
                <a:latin typeface="Bahnschrift SemiBold Condensed"/>
              </a:rPr>
              <a:t> Finding the top best restaurants on YELP: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60" name="CustomShape 7"/>
          <p:cNvSpPr/>
          <p:nvPr/>
        </p:nvSpPr>
        <p:spPr>
          <a:xfrm>
            <a:off x="1138320" y="201960"/>
            <a:ext cx="787284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5400" b="0" strike="noStrike" spc="-1">
                <a:solidFill>
                  <a:srgbClr val="000000"/>
                </a:solidFill>
                <a:latin typeface="Bahnschrift SemiBold Condensed"/>
              </a:rPr>
              <a:t>Finding the best restaurants</a:t>
            </a:r>
            <a:endParaRPr lang="en-IN" sz="5400" b="0" strike="noStrike" spc="-1">
              <a:latin typeface="Arial"/>
            </a:endParaRPr>
          </a:p>
        </p:txBody>
      </p:sp>
      <p:pic>
        <p:nvPicPr>
          <p:cNvPr id="261" name="Picture 2"/>
          <p:cNvPicPr/>
          <p:nvPr/>
        </p:nvPicPr>
        <p:blipFill>
          <a:blip r:embed="rId3"/>
          <a:srcRect l="23314" t="47771" r="21684" b="26649"/>
          <a:stretch/>
        </p:blipFill>
        <p:spPr>
          <a:xfrm>
            <a:off x="964080" y="2777040"/>
            <a:ext cx="11094840" cy="289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4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TextShape 4"/>
          <p:cNvSpPr txBox="1"/>
          <p:nvPr/>
        </p:nvSpPr>
        <p:spPr>
          <a:xfrm>
            <a:off x="2302920" y="2641680"/>
            <a:ext cx="7621200" cy="3442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1F2D29"/>
                </a:solidFill>
                <a:latin typeface="Arial"/>
              </a:rPr>
              <a:t>’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67" name="Picture 1"/>
          <p:cNvPicPr/>
          <p:nvPr/>
        </p:nvPicPr>
        <p:blipFill>
          <a:blip r:embed="rId3"/>
          <a:srcRect l="20442" t="20531" r="21402" b="13479"/>
          <a:stretch/>
        </p:blipFill>
        <p:spPr>
          <a:xfrm>
            <a:off x="1596600" y="406080"/>
            <a:ext cx="8901000" cy="567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0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71" name="TextShape 3"/>
          <p:cNvSpPr txBox="1"/>
          <p:nvPr/>
        </p:nvSpPr>
        <p:spPr>
          <a:xfrm>
            <a:off x="964080" y="-89640"/>
            <a:ext cx="8335440" cy="1514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1F2D29"/>
                </a:solidFill>
                <a:latin typeface="Bahnschrift SemiBold Condensed"/>
              </a:rPr>
              <a:t>Indian cuisine</a:t>
            </a:r>
            <a:endParaRPr lang="en-US" sz="5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5"/>
          <p:cNvSpPr/>
          <p:nvPr/>
        </p:nvSpPr>
        <p:spPr>
          <a:xfrm>
            <a:off x="1482840" y="1776600"/>
            <a:ext cx="833544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latin typeface="Bahnschrift SemiBold Condensed"/>
              </a:rPr>
              <a:t>Finding top restaurants for Indian cuisine.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274" name="Picture 10"/>
          <p:cNvPicPr/>
          <p:nvPr/>
        </p:nvPicPr>
        <p:blipFill>
          <a:blip r:embed="rId3"/>
          <a:srcRect b="26670"/>
          <a:stretch/>
        </p:blipFill>
        <p:spPr>
          <a:xfrm>
            <a:off x="964080" y="2520720"/>
            <a:ext cx="11227320" cy="680400"/>
          </a:xfrm>
          <a:prstGeom prst="rect">
            <a:avLst/>
          </a:prstGeom>
          <a:ln>
            <a:noFill/>
          </a:ln>
        </p:spPr>
      </p:pic>
      <p:pic>
        <p:nvPicPr>
          <p:cNvPr id="275" name="Picture 8"/>
          <p:cNvPicPr/>
          <p:nvPr/>
        </p:nvPicPr>
        <p:blipFill>
          <a:blip r:embed="rId4"/>
          <a:srcRect l="23098" t="44104" r="13912" b="40591"/>
          <a:stretch/>
        </p:blipFill>
        <p:spPr>
          <a:xfrm>
            <a:off x="964080" y="3802320"/>
            <a:ext cx="11831400" cy="161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8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79" name="TextShape 3"/>
          <p:cNvSpPr txBox="1"/>
          <p:nvPr/>
        </p:nvSpPr>
        <p:spPr>
          <a:xfrm>
            <a:off x="2611800" y="102240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TextShape 5"/>
          <p:cNvSpPr txBox="1"/>
          <p:nvPr/>
        </p:nvSpPr>
        <p:spPr>
          <a:xfrm>
            <a:off x="2302920" y="2641680"/>
            <a:ext cx="7621200" cy="3442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1F2D29"/>
                </a:solidFill>
                <a:latin typeface="Arial"/>
              </a:rPr>
              <a:t>’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82" name="Picture 3"/>
          <p:cNvPicPr/>
          <p:nvPr/>
        </p:nvPicPr>
        <p:blipFill>
          <a:blip r:embed="rId3"/>
          <a:srcRect t="21233"/>
          <a:stretch/>
        </p:blipFill>
        <p:spPr>
          <a:xfrm>
            <a:off x="1140840" y="556560"/>
            <a:ext cx="10872000" cy="5527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5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86" name="CustomShape 3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TextShape 4"/>
          <p:cNvSpPr txBox="1"/>
          <p:nvPr/>
        </p:nvSpPr>
        <p:spPr>
          <a:xfrm>
            <a:off x="1410840" y="99720"/>
            <a:ext cx="7454520" cy="785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Bahnschrift SemiBold Condensed"/>
              </a:rPr>
              <a:t>WORDCLOUD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88" name="Picture 2"/>
          <p:cNvPicPr/>
          <p:nvPr/>
        </p:nvPicPr>
        <p:blipFill>
          <a:blip r:embed="rId3"/>
          <a:stretch/>
        </p:blipFill>
        <p:spPr>
          <a:xfrm>
            <a:off x="1267920" y="896400"/>
            <a:ext cx="10618200" cy="573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1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92" name="TextShape 3"/>
          <p:cNvSpPr txBox="1"/>
          <p:nvPr/>
        </p:nvSpPr>
        <p:spPr>
          <a:xfrm>
            <a:off x="1050840" y="-16128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1F2D29"/>
                </a:solidFill>
                <a:latin typeface="Bahnschrift SemiBold Condensed"/>
              </a:rPr>
              <a:t>Chinese cuisine</a:t>
            </a:r>
            <a:endParaRPr lang="en-US" sz="5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TextShape 5"/>
          <p:cNvSpPr txBox="1"/>
          <p:nvPr/>
        </p:nvSpPr>
        <p:spPr>
          <a:xfrm>
            <a:off x="1585800" y="1020600"/>
            <a:ext cx="8473680" cy="824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3200" b="0" strike="noStrike" spc="-1">
                <a:solidFill>
                  <a:srgbClr val="1F2D29"/>
                </a:solidFill>
                <a:latin typeface="Bahnschrift SemiBold Condensed"/>
              </a:rPr>
              <a:t>Finding the top best restaurants for Chinese cuisine.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95" name="Picture 8"/>
          <p:cNvPicPr/>
          <p:nvPr/>
        </p:nvPicPr>
        <p:blipFill>
          <a:blip r:embed="rId3"/>
          <a:srcRect l="22517" t="33509" r="20137" b="11742"/>
          <a:stretch/>
        </p:blipFill>
        <p:spPr>
          <a:xfrm>
            <a:off x="2124000" y="1845000"/>
            <a:ext cx="9339120" cy="501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8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99" name="TextShape 3"/>
          <p:cNvSpPr txBox="1"/>
          <p:nvPr/>
        </p:nvSpPr>
        <p:spPr>
          <a:xfrm>
            <a:off x="964080" y="7092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1F2D29"/>
                </a:solidFill>
                <a:latin typeface="Bahnschrift SemiBold Condensed"/>
              </a:rPr>
              <a:t>GUI</a:t>
            </a:r>
            <a:endParaRPr lang="en-US" sz="5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Picture 8"/>
          <p:cNvPicPr/>
          <p:nvPr/>
        </p:nvPicPr>
        <p:blipFill>
          <a:blip r:embed="rId3"/>
          <a:srcRect l="7908" t="8095" r="1303"/>
          <a:stretch/>
        </p:blipFill>
        <p:spPr>
          <a:xfrm>
            <a:off x="2012040" y="1153080"/>
            <a:ext cx="10020600" cy="570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4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305" name="TextShape 3"/>
          <p:cNvSpPr txBox="1"/>
          <p:nvPr/>
        </p:nvSpPr>
        <p:spPr>
          <a:xfrm>
            <a:off x="921600" y="-1368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1F2D29"/>
                </a:solidFill>
                <a:latin typeface="Bahnschrift SemiBold Condensed"/>
              </a:rPr>
              <a:t>GUI</a:t>
            </a:r>
            <a:endParaRPr lang="en-US" sz="5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7" name="Picture 5"/>
          <p:cNvPicPr/>
          <p:nvPr/>
        </p:nvPicPr>
        <p:blipFill>
          <a:blip r:embed="rId3"/>
          <a:srcRect l="6195" t="8676" r="1522" b="5487"/>
          <a:stretch/>
        </p:blipFill>
        <p:spPr>
          <a:xfrm>
            <a:off x="1272240" y="1294200"/>
            <a:ext cx="10535040" cy="550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0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311" name="CustomShape 3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TextShape 4"/>
          <p:cNvSpPr txBox="1"/>
          <p:nvPr/>
        </p:nvSpPr>
        <p:spPr>
          <a:xfrm>
            <a:off x="2611800" y="808200"/>
            <a:ext cx="7957800" cy="1076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13" name="Picture 2"/>
          <p:cNvPicPr/>
          <p:nvPr/>
        </p:nvPicPr>
        <p:blipFill>
          <a:blip r:embed="rId3"/>
          <a:srcRect l="6737" t="3647" r="1087" b="5098"/>
          <a:stretch/>
        </p:blipFill>
        <p:spPr>
          <a:xfrm>
            <a:off x="946080" y="603000"/>
            <a:ext cx="11237400" cy="625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6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27" name="TextShape 3"/>
          <p:cNvSpPr txBox="1"/>
          <p:nvPr/>
        </p:nvSpPr>
        <p:spPr>
          <a:xfrm>
            <a:off x="1118160" y="66996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br/>
            <a:br/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5"/>
          <p:cNvSpPr/>
          <p:nvPr/>
        </p:nvSpPr>
        <p:spPr>
          <a:xfrm>
            <a:off x="2249280" y="4050720"/>
            <a:ext cx="8942760" cy="24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Bahnschrift SemiBold Condensed"/>
              </a:rPr>
              <a:t>“To search for and recommend best restaurants in a city  for different kinds of cuisines based on reviews given by customers .”  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1245240" y="3648600"/>
            <a:ext cx="547452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00000"/>
                </a:solidFill>
                <a:latin typeface="Bahnschrift SemiBold Condensed"/>
              </a:rPr>
              <a:t>Problem statement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1656360" y="715680"/>
            <a:ext cx="981432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800" b="0" strike="noStrike" spc="-1">
                <a:solidFill>
                  <a:srgbClr val="000000"/>
                </a:solidFill>
                <a:latin typeface="Bahnschrift SemiBold Condensed"/>
              </a:rPr>
              <a:t>Yelp has 135 millions restaurants worldwide.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800" b="0" strike="noStrike" spc="-1">
                <a:solidFill>
                  <a:srgbClr val="000000"/>
                </a:solidFill>
                <a:latin typeface="Bahnschrift SemiBold Condensed"/>
              </a:rPr>
              <a:t>Whether you’re looking for a continental food, a great coffee shop nearby, a new salon, or the best handyman in town, Yelp is your city guide to finding the perfect places to eat, shop, drink, relax, visit and play.</a:t>
            </a:r>
            <a:br/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32" name="CustomShape 8"/>
          <p:cNvSpPr/>
          <p:nvPr/>
        </p:nvSpPr>
        <p:spPr>
          <a:xfrm>
            <a:off x="1406880" y="168840"/>
            <a:ext cx="407916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00000"/>
                </a:solidFill>
                <a:latin typeface="Bahnschrift SemiBold Condensed"/>
              </a:rPr>
              <a:t>Description</a:t>
            </a:r>
            <a:r>
              <a:rPr lang="en-IN" sz="3200" b="1" strike="noStrike" spc="-1">
                <a:solidFill>
                  <a:srgbClr val="000000"/>
                </a:solidFill>
                <a:latin typeface="Bahnschrift SemiBold Condensed"/>
              </a:rPr>
              <a:t> 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317" name="CustomShape 3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TextShape 4"/>
          <p:cNvSpPr txBox="1"/>
          <p:nvPr/>
        </p:nvSpPr>
        <p:spPr>
          <a:xfrm>
            <a:off x="1770120" y="2351880"/>
            <a:ext cx="7957800" cy="1076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600" b="1" strike="noStrike" spc="-1">
                <a:solidFill>
                  <a:srgbClr val="C00000"/>
                </a:solidFill>
                <a:latin typeface="Bahnschrift SemiBold Condensed"/>
              </a:rPr>
              <a:t>Thank</a:t>
            </a:r>
            <a:r>
              <a:rPr lang="en-US" sz="66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6600" b="1" strike="noStrike" spc="-1">
                <a:solidFill>
                  <a:srgbClr val="C00000"/>
                </a:solidFill>
                <a:latin typeface="Bahnschrift SemiBold Condensed"/>
              </a:rPr>
              <a:t>you</a:t>
            </a:r>
            <a:endParaRPr lang="en-US" sz="66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1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322" name="CustomShape 3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TextShape 4"/>
          <p:cNvSpPr txBox="1"/>
          <p:nvPr/>
        </p:nvSpPr>
        <p:spPr>
          <a:xfrm>
            <a:off x="2611800" y="808200"/>
            <a:ext cx="7957800" cy="1076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6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327" name="TextShape 3"/>
          <p:cNvSpPr txBox="1"/>
          <p:nvPr/>
        </p:nvSpPr>
        <p:spPr>
          <a:xfrm>
            <a:off x="2611800" y="102240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8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TextShape 5"/>
          <p:cNvSpPr txBox="1"/>
          <p:nvPr/>
        </p:nvSpPr>
        <p:spPr>
          <a:xfrm>
            <a:off x="2302920" y="2641680"/>
            <a:ext cx="7621200" cy="3442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2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333" name="TextShape 3"/>
          <p:cNvSpPr txBox="1"/>
          <p:nvPr/>
        </p:nvSpPr>
        <p:spPr>
          <a:xfrm>
            <a:off x="2611800" y="102240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4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TextShape 5"/>
          <p:cNvSpPr txBox="1"/>
          <p:nvPr/>
        </p:nvSpPr>
        <p:spPr>
          <a:xfrm>
            <a:off x="2302920" y="2641680"/>
            <a:ext cx="7621200" cy="3442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36" name="TextShape 3"/>
          <p:cNvSpPr txBox="1"/>
          <p:nvPr/>
        </p:nvSpPr>
        <p:spPr>
          <a:xfrm>
            <a:off x="964080" y="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1F2D29"/>
                </a:solidFill>
                <a:latin typeface="Bahnschrift SemiBold Condensed"/>
              </a:rPr>
              <a:t>Project</a:t>
            </a:r>
            <a:r>
              <a:rPr lang="en-US" sz="6000" b="0" strike="noStrike" spc="-1">
                <a:solidFill>
                  <a:srgbClr val="1F2D29"/>
                </a:solidFill>
                <a:latin typeface="Bahnschrift SemiLight SemiConde"/>
              </a:rPr>
              <a:t> </a:t>
            </a:r>
            <a:r>
              <a:rPr lang="en-US" sz="6000" b="0" strike="noStrike" spc="-1">
                <a:solidFill>
                  <a:srgbClr val="1F2D29"/>
                </a:solidFill>
                <a:latin typeface="Bahnschrift SemiBold Condensed"/>
              </a:rPr>
              <a:t>vision</a:t>
            </a:r>
            <a:endParaRPr lang="en-US" sz="6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TextShape 5"/>
          <p:cNvSpPr txBox="1"/>
          <p:nvPr/>
        </p:nvSpPr>
        <p:spPr>
          <a:xfrm>
            <a:off x="1770120" y="1714680"/>
            <a:ext cx="9216360" cy="4369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F2D29"/>
                </a:solidFill>
                <a:latin typeface="Bahnschrift SemiBold Condensed"/>
              </a:rPr>
              <a:t>Yelp contains review data of various restaurants in a city and helps users in choosing a restaurant.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F2D29"/>
                </a:solidFill>
                <a:latin typeface="Bahnschrift SemiBold Condensed"/>
              </a:rPr>
              <a:t>In this project we have used review text for recommending restaurants to the users for different cuisines.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F2D29"/>
                </a:solidFill>
                <a:latin typeface="Bahnschrift SemiBold Condensed"/>
              </a:rPr>
              <a:t>We have investigated features of yelp data for rating prediction and recommendation tasks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1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42" name="TextShape 3"/>
          <p:cNvSpPr txBox="1"/>
          <p:nvPr/>
        </p:nvSpPr>
        <p:spPr>
          <a:xfrm>
            <a:off x="964080" y="2016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1F2D29"/>
                </a:solidFill>
                <a:latin typeface="Bahnschrift SemiBold Condensed"/>
              </a:rPr>
              <a:t>Dataset</a:t>
            </a:r>
            <a:endParaRPr lang="en-US" sz="5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TextShape 5"/>
          <p:cNvSpPr txBox="1"/>
          <p:nvPr/>
        </p:nvSpPr>
        <p:spPr>
          <a:xfrm>
            <a:off x="1225440" y="1348560"/>
            <a:ext cx="6525360" cy="3393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Bahnschrift SemiBold Condensed"/>
              </a:rPr>
              <a:t>The size of the Data is 6.84 Gb including the sub files</a:t>
            </a:r>
            <a:endParaRPr lang="en-US" sz="2600" b="0" strike="noStrike" spc="-1">
              <a:solidFill>
                <a:srgbClr val="FFFFFF"/>
              </a:solidFill>
              <a:latin typeface="Arial"/>
            </a:endParaRPr>
          </a:p>
          <a:p>
            <a:pPr marL="795240" lvl="1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200" b="0" strike="noStrike" spc="-1">
                <a:solidFill>
                  <a:srgbClr val="000000"/>
                </a:solidFill>
                <a:latin typeface="Bahnschrift SemiBold Condensed"/>
              </a:rPr>
              <a:t>Business Dataset(139 Mb)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795240" lvl="1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200" b="0" strike="noStrike" spc="-1">
                <a:solidFill>
                  <a:srgbClr val="000000"/>
                </a:solidFill>
                <a:latin typeface="Bahnschrift SemiBold Condensed"/>
              </a:rPr>
              <a:t>Check-In Dataset (50.3 Mb)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795240" lvl="1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200" b="0" strike="noStrike" spc="-1">
                <a:solidFill>
                  <a:srgbClr val="000000"/>
                </a:solidFill>
                <a:latin typeface="Bahnschrift SemiBold Condensed"/>
              </a:rPr>
              <a:t>Photo Dataset (34.9 Mb)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795240" lvl="1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200" b="0" strike="noStrike" spc="-1">
                <a:solidFill>
                  <a:srgbClr val="000000"/>
                </a:solidFill>
                <a:latin typeface="Bahnschrift SemiBold Condensed"/>
              </a:rPr>
              <a:t>Review Dataset (4.39 Gb) 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795240" lvl="1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200" b="0" strike="noStrike" spc="-1">
                <a:solidFill>
                  <a:srgbClr val="000000"/>
                </a:solidFill>
                <a:latin typeface="Bahnschrift SemiBold Condensed"/>
              </a:rPr>
              <a:t>Tips Dataset (203 Mb)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795240" lvl="1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200" b="0" strike="noStrike" spc="-1">
                <a:solidFill>
                  <a:srgbClr val="000000"/>
                </a:solidFill>
                <a:latin typeface="Bahnschrift SemiBold Condensed"/>
              </a:rPr>
              <a:t>Users Dataset (2.03 Gb)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1997640" y="4742640"/>
            <a:ext cx="637236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Bahnschrift SemiBold Condensed"/>
              </a:rPr>
              <a:t>Data sets used :       </a:t>
            </a:r>
            <a:endParaRPr lang="en-IN" sz="2400" b="0" strike="noStrike" spc="-1">
              <a:latin typeface="Arial"/>
            </a:endParaRPr>
          </a:p>
          <a:p>
            <a:pPr marL="1657440" lvl="3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Bahnschrift SemiBold Condensed"/>
              </a:rPr>
              <a:t>Business</a:t>
            </a:r>
            <a:endParaRPr lang="en-IN" sz="2000" b="0" strike="noStrike" spc="-1">
              <a:latin typeface="Arial"/>
            </a:endParaRPr>
          </a:p>
          <a:p>
            <a:pPr marL="1657440" lvl="3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Bahnschrift SemiBold Condensed"/>
              </a:rPr>
              <a:t>review</a:t>
            </a:r>
            <a:endParaRPr lang="en-IN" sz="2000" b="0" strike="noStrike" spc="-1">
              <a:latin typeface="Arial"/>
            </a:endParaRPr>
          </a:p>
        </p:txBody>
      </p:sp>
      <p:pic>
        <p:nvPicPr>
          <p:cNvPr id="146" name="Picture 2"/>
          <p:cNvPicPr/>
          <p:nvPr/>
        </p:nvPicPr>
        <p:blipFill>
          <a:blip r:embed="rId3"/>
          <a:srcRect t="16568"/>
          <a:stretch/>
        </p:blipFill>
        <p:spPr>
          <a:xfrm>
            <a:off x="7470720" y="1563120"/>
            <a:ext cx="4359960" cy="2701800"/>
          </a:xfrm>
          <a:prstGeom prst="rect">
            <a:avLst/>
          </a:prstGeom>
          <a:ln>
            <a:noFill/>
          </a:ln>
        </p:spPr>
      </p:pic>
      <p:sp>
        <p:nvSpPr>
          <p:cNvPr id="147" name="CustomShape 7"/>
          <p:cNvSpPr/>
          <p:nvPr/>
        </p:nvSpPr>
        <p:spPr>
          <a:xfrm>
            <a:off x="7952040" y="1289160"/>
            <a:ext cx="30297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Bahnschrift SemiBold Condensed"/>
              </a:rPr>
              <a:t>Attributes of Business data</a:t>
            </a:r>
            <a:endParaRPr lang="en-IN" sz="2000" b="0" strike="noStrike" spc="-1">
              <a:latin typeface="Arial"/>
            </a:endParaRPr>
          </a:p>
        </p:txBody>
      </p:sp>
      <p:pic>
        <p:nvPicPr>
          <p:cNvPr id="148" name="Picture 3"/>
          <p:cNvPicPr/>
          <p:nvPr/>
        </p:nvPicPr>
        <p:blipFill>
          <a:blip r:embed="rId4"/>
          <a:stretch/>
        </p:blipFill>
        <p:spPr>
          <a:xfrm>
            <a:off x="7288560" y="4464000"/>
            <a:ext cx="4477320" cy="225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1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52" name="TextShape 3"/>
          <p:cNvSpPr txBox="1"/>
          <p:nvPr/>
        </p:nvSpPr>
        <p:spPr>
          <a:xfrm>
            <a:off x="964080" y="-14796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1F2D29"/>
                </a:solidFill>
                <a:latin typeface="Bahnschrift SemiBold Condensed"/>
              </a:rPr>
              <a:t>Exploratory analysis</a:t>
            </a:r>
            <a:endParaRPr lang="en-US" sz="5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4" name="Picture 4"/>
          <p:cNvPicPr/>
          <p:nvPr/>
        </p:nvPicPr>
        <p:blipFill>
          <a:blip r:embed="rId3"/>
          <a:stretch/>
        </p:blipFill>
        <p:spPr>
          <a:xfrm>
            <a:off x="2812680" y="1698840"/>
            <a:ext cx="7216920" cy="4028040"/>
          </a:xfrm>
          <a:prstGeom prst="rect">
            <a:avLst/>
          </a:prstGeom>
          <a:ln>
            <a:noFill/>
          </a:ln>
        </p:spPr>
      </p:pic>
      <p:sp>
        <p:nvSpPr>
          <p:cNvPr id="155" name="CustomShape 5"/>
          <p:cNvSpPr/>
          <p:nvPr/>
        </p:nvSpPr>
        <p:spPr>
          <a:xfrm>
            <a:off x="1397880" y="1175760"/>
            <a:ext cx="902340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Bahnschrift SemiBold Condensed"/>
              </a:rPr>
              <a:t>Graph to check no of food businesses in each state .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1770120" y="5682240"/>
            <a:ext cx="935712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Bahnschrift SemiBold Condensed"/>
              </a:rPr>
              <a:t>Conclusion:        Number of businesses for food categories was highest in Ontario state i.e. 17907 businesses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9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60" name="TextShape 3"/>
          <p:cNvSpPr txBox="1"/>
          <p:nvPr/>
        </p:nvSpPr>
        <p:spPr>
          <a:xfrm>
            <a:off x="964080" y="-14796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1F2D29"/>
                </a:solidFill>
                <a:latin typeface="Bahnschrift SemiBold Condensed"/>
              </a:rPr>
              <a:t>Exploratory analysis</a:t>
            </a:r>
            <a:endParaRPr lang="en-US" sz="5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5"/>
          <p:cNvSpPr/>
          <p:nvPr/>
        </p:nvSpPr>
        <p:spPr>
          <a:xfrm>
            <a:off x="1397880" y="1175760"/>
            <a:ext cx="902340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Bahnschrift SemiBold Condensed"/>
              </a:rPr>
              <a:t>Top 10 cities with highest review ratings in Ontario state.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163" name="Picture 8"/>
          <p:cNvPicPr/>
          <p:nvPr/>
        </p:nvPicPr>
        <p:blipFill>
          <a:blip r:embed="rId3"/>
          <a:srcRect l="21963" t="28460" r="41699" b="17077"/>
          <a:stretch/>
        </p:blipFill>
        <p:spPr>
          <a:xfrm>
            <a:off x="1769040" y="1821600"/>
            <a:ext cx="8651520" cy="4866120"/>
          </a:xfrm>
          <a:prstGeom prst="rect">
            <a:avLst/>
          </a:prstGeom>
          <a:ln>
            <a:solidFill>
              <a:srgbClr val="3940D8"/>
            </a:solidFill>
          </a:ln>
          <a:effectLst>
            <a:innerShdw blurRad="127000">
              <a:srgbClr val="000000">
                <a:alpha val="90000"/>
              </a:srgbClr>
            </a:inn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6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67" name="TextShape 3"/>
          <p:cNvSpPr txBox="1"/>
          <p:nvPr/>
        </p:nvSpPr>
        <p:spPr>
          <a:xfrm>
            <a:off x="1118160" y="-20844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1F2D29"/>
                </a:solidFill>
                <a:latin typeface="Bahnschrift SemiBold Condensed"/>
              </a:rPr>
              <a:t>Exploratory analysis </a:t>
            </a:r>
            <a:endParaRPr lang="en-US" sz="5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Picture 3"/>
          <p:cNvPicPr/>
          <p:nvPr/>
        </p:nvPicPr>
        <p:blipFill>
          <a:blip r:embed="rId3"/>
          <a:stretch/>
        </p:blipFill>
        <p:spPr>
          <a:xfrm>
            <a:off x="4199040" y="2568600"/>
            <a:ext cx="5406480" cy="3651120"/>
          </a:xfrm>
          <a:prstGeom prst="rect">
            <a:avLst/>
          </a:prstGeom>
          <a:ln>
            <a:noFill/>
          </a:ln>
        </p:spPr>
      </p:pic>
      <p:sp>
        <p:nvSpPr>
          <p:cNvPr id="170" name="CustomShape 5"/>
          <p:cNvSpPr/>
          <p:nvPr/>
        </p:nvSpPr>
        <p:spPr>
          <a:xfrm>
            <a:off x="3767400" y="1603080"/>
            <a:ext cx="519444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Bahnschrift SemiBold Condensed"/>
              </a:rPr>
              <a:t>Majority of the stars for food business are 5-stars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7357320" y="1099440"/>
            <a:ext cx="3604320" cy="61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4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75" name="TextShape 3"/>
          <p:cNvSpPr txBox="1"/>
          <p:nvPr/>
        </p:nvSpPr>
        <p:spPr>
          <a:xfrm>
            <a:off x="1118160" y="1260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000000"/>
                </a:solidFill>
                <a:latin typeface="Bahnschrift SemiBold Condensed"/>
              </a:rPr>
              <a:t>Categories selected</a:t>
            </a:r>
            <a:endParaRPr lang="en-US" sz="5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Shape 5"/>
          <p:cNvSpPr txBox="1"/>
          <p:nvPr/>
        </p:nvSpPr>
        <p:spPr>
          <a:xfrm>
            <a:off x="1770120" y="1458720"/>
            <a:ext cx="8993160" cy="5199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3800" b="0" strike="noStrike" spc="-1">
                <a:solidFill>
                  <a:srgbClr val="C00000"/>
                </a:solidFill>
                <a:latin typeface="Bahnschrift SemiBold Condensed"/>
              </a:rPr>
              <a:t>Over all food categories:  </a:t>
            </a:r>
            <a:endParaRPr lang="en-US" sz="38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F2D29"/>
                </a:solidFill>
                <a:latin typeface="Bahnschrift SemiBold Condensed"/>
              </a:rPr>
              <a:t>‘Food’, ' Restaurants’, 'Pizza', 'Mexican', 'American (Traditional)', 'American (New)', 'Italian', ''Indian', ' Pakistani', 'Thai', ' Japanese', 'French’,’ Canadian (New ), ' Middle Eastern', 'German', 'Vietnamese', 'Chinese', 'Hungarian' 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3500" b="0" strike="noStrike" spc="-1">
                <a:solidFill>
                  <a:srgbClr val="C00000"/>
                </a:solidFill>
                <a:latin typeface="Bahnschrift SemiBold Condensed"/>
              </a:rPr>
              <a:t>Cuisines:</a:t>
            </a:r>
            <a:endParaRPr lang="en-US" sz="35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F2D29"/>
                </a:solidFill>
                <a:latin typeface="Bahnschrift SemiBold Condensed"/>
              </a:rPr>
              <a:t>    Indian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F2D29"/>
                </a:solidFill>
                <a:latin typeface="Bahnschrift SemiBold Condensed"/>
              </a:rPr>
              <a:t>    Chinese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F2D29"/>
                </a:solidFill>
                <a:latin typeface="Bahnschrift SemiBold Condensed"/>
              </a:rPr>
              <a:t>    Thai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F2D29"/>
                </a:solidFill>
                <a:latin typeface="Bahnschrift SemiBold Condensed"/>
              </a:rPr>
              <a:t>    Italian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F2D29"/>
                </a:solidFill>
                <a:latin typeface="Bahnschrift SemiBold Condensed"/>
              </a:rPr>
              <a:t>    Japanese 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2000" b="0" strike="noStrike" spc="-1">
                <a:solidFill>
                  <a:srgbClr val="1F2D29"/>
                </a:solidFill>
                <a:latin typeface="Arial"/>
              </a:rPr>
              <a:t>  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</TotalTime>
  <Words>715</Words>
  <Application>Microsoft Office PowerPoint</Application>
  <PresentationFormat>Widescreen</PresentationFormat>
  <Paragraphs>129</Paragraphs>
  <Slides>33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Apeksha Ninnekar</dc:creator>
  <dc:description/>
  <cp:lastModifiedBy/>
  <cp:revision>17</cp:revision>
  <dcterms:created xsi:type="dcterms:W3CDTF">2018-11-30T12:53:41Z</dcterms:created>
  <dcterms:modified xsi:type="dcterms:W3CDTF">2025-05-21T19:53:57Z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34</vt:i4>
  </property>
</Properties>
</file>