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6" r:id="rId4"/>
    <p:sldId id="258" r:id="rId5"/>
    <p:sldId id="259" r:id="rId6"/>
    <p:sldId id="261" r:id="rId7"/>
    <p:sldId id="263" r:id="rId8"/>
    <p:sldId id="264" r:id="rId9"/>
    <p:sldId id="260" r:id="rId10"/>
    <p:sldId id="26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AppData\Roaming\Microsoft\Excel\A3%20diagrasms%20(version%201).xlsb"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5948840769903775"/>
          <c:y val="7.4548702245552642E-2"/>
          <c:w val="0.73901290463692038"/>
          <c:h val="0.68109580052493446"/>
        </c:manualLayout>
      </c:layout>
      <c:barChart>
        <c:barDir val="col"/>
        <c:grouping val="clustered"/>
        <c:varyColors val="0"/>
        <c:ser>
          <c:idx val="0"/>
          <c:order val="0"/>
          <c:tx>
            <c:strRef>
              <c:f>'[A3 diagrasms (version 1).xlsb]Feuil1'!$A$4</c:f>
              <c:strCache>
                <c:ptCount val="1"/>
                <c:pt idx="0">
                  <c:v>LSTM 1</c:v>
                </c:pt>
              </c:strCache>
            </c:strRef>
          </c:tx>
          <c:spPr>
            <a:solidFill>
              <a:srgbClr val="00B050"/>
            </a:solidFill>
          </c:spPr>
          <c:invertIfNegative val="0"/>
          <c:cat>
            <c:strRef>
              <c:f>'[A3 diagrasms (version 1).xlsb]Feuil1'!$B$1:$H$1</c:f>
              <c:strCache>
                <c:ptCount val="7"/>
                <c:pt idx="0">
                  <c:v>ACC</c:v>
                </c:pt>
                <c:pt idx="1">
                  <c:v>YES-Prec</c:v>
                </c:pt>
                <c:pt idx="2">
                  <c:v>No-Prec</c:v>
                </c:pt>
                <c:pt idx="3">
                  <c:v>Yes-Recall</c:v>
                </c:pt>
                <c:pt idx="4">
                  <c:v>No-Recall</c:v>
                </c:pt>
                <c:pt idx="5">
                  <c:v>Yes-F1</c:v>
                </c:pt>
                <c:pt idx="6">
                  <c:v>No-F1</c:v>
                </c:pt>
              </c:strCache>
            </c:strRef>
          </c:cat>
          <c:val>
            <c:numRef>
              <c:f>'[A3 diagrasms (version 1).xlsb]Feuil1'!$B$4:$H$4</c:f>
              <c:numCache>
                <c:formatCode>General</c:formatCode>
                <c:ptCount val="7"/>
                <c:pt idx="0">
                  <c:v>70.37</c:v>
                </c:pt>
                <c:pt idx="1">
                  <c:v>81.48</c:v>
                </c:pt>
                <c:pt idx="2">
                  <c:v>18.52</c:v>
                </c:pt>
                <c:pt idx="3">
                  <c:v>66.67</c:v>
                </c:pt>
                <c:pt idx="4">
                  <c:v>23.81</c:v>
                </c:pt>
                <c:pt idx="5">
                  <c:v>73.33</c:v>
                </c:pt>
                <c:pt idx="6">
                  <c:v>20.83</c:v>
                </c:pt>
              </c:numCache>
            </c:numRef>
          </c:val>
          <c:extLst>
            <c:ext xmlns:c16="http://schemas.microsoft.com/office/drawing/2014/chart" uri="{C3380CC4-5D6E-409C-BE32-E72D297353CC}">
              <c16:uniqueId val="{00000000-2D7E-41A1-BE6F-1B177EC54455}"/>
            </c:ext>
          </c:extLst>
        </c:ser>
        <c:ser>
          <c:idx val="1"/>
          <c:order val="1"/>
          <c:tx>
            <c:strRef>
              <c:f>'[A3 diagrasms (version 1).xlsb]Feuil1'!$A$5</c:f>
              <c:strCache>
                <c:ptCount val="1"/>
                <c:pt idx="0">
                  <c:v>LSTM 2</c:v>
                </c:pt>
              </c:strCache>
            </c:strRef>
          </c:tx>
          <c:spPr>
            <a:solidFill>
              <a:srgbClr val="0070C0"/>
            </a:solidFill>
          </c:spPr>
          <c:invertIfNegative val="0"/>
          <c:cat>
            <c:strRef>
              <c:f>'[A3 diagrasms (version 1).xlsb]Feuil1'!$B$1:$H$1</c:f>
              <c:strCache>
                <c:ptCount val="7"/>
                <c:pt idx="0">
                  <c:v>ACC</c:v>
                </c:pt>
                <c:pt idx="1">
                  <c:v>YES-Prec</c:v>
                </c:pt>
                <c:pt idx="2">
                  <c:v>No-Prec</c:v>
                </c:pt>
                <c:pt idx="3">
                  <c:v>Yes-Recall</c:v>
                </c:pt>
                <c:pt idx="4">
                  <c:v>No-Recall</c:v>
                </c:pt>
                <c:pt idx="5">
                  <c:v>Yes-F1</c:v>
                </c:pt>
                <c:pt idx="6">
                  <c:v>No-F1</c:v>
                </c:pt>
              </c:strCache>
            </c:strRef>
          </c:cat>
          <c:val>
            <c:numRef>
              <c:f>'[A3 diagrasms (version 1).xlsb]Feuil1'!$B$5:$H$5</c:f>
              <c:numCache>
                <c:formatCode>General</c:formatCode>
                <c:ptCount val="7"/>
                <c:pt idx="0">
                  <c:v>75.930000000000007</c:v>
                </c:pt>
                <c:pt idx="1">
                  <c:v>77.78</c:v>
                </c:pt>
                <c:pt idx="2">
                  <c:v>22.22</c:v>
                </c:pt>
                <c:pt idx="3">
                  <c:v>84.85</c:v>
                </c:pt>
                <c:pt idx="4">
                  <c:v>38.1</c:v>
                </c:pt>
                <c:pt idx="5">
                  <c:v>81.16</c:v>
                </c:pt>
                <c:pt idx="6">
                  <c:v>28.07</c:v>
                </c:pt>
              </c:numCache>
            </c:numRef>
          </c:val>
          <c:extLst>
            <c:ext xmlns:c16="http://schemas.microsoft.com/office/drawing/2014/chart" uri="{C3380CC4-5D6E-409C-BE32-E72D297353CC}">
              <c16:uniqueId val="{00000001-2D7E-41A1-BE6F-1B177EC54455}"/>
            </c:ext>
          </c:extLst>
        </c:ser>
        <c:ser>
          <c:idx val="2"/>
          <c:order val="2"/>
          <c:tx>
            <c:strRef>
              <c:f>'[A3 diagrasms (version 1).xlsb]Feuil1'!$A$6</c:f>
              <c:strCache>
                <c:ptCount val="1"/>
                <c:pt idx="0">
                  <c:v>LSTM 3</c:v>
                </c:pt>
              </c:strCache>
            </c:strRef>
          </c:tx>
          <c:spPr>
            <a:solidFill>
              <a:srgbClr val="FF0000"/>
            </a:solidFill>
          </c:spPr>
          <c:invertIfNegative val="0"/>
          <c:cat>
            <c:strRef>
              <c:f>'[A3 diagrasms (version 1).xlsb]Feuil1'!$B$1:$H$1</c:f>
              <c:strCache>
                <c:ptCount val="7"/>
                <c:pt idx="0">
                  <c:v>ACC</c:v>
                </c:pt>
                <c:pt idx="1">
                  <c:v>YES-Prec</c:v>
                </c:pt>
                <c:pt idx="2">
                  <c:v>No-Prec</c:v>
                </c:pt>
                <c:pt idx="3">
                  <c:v>Yes-Recall</c:v>
                </c:pt>
                <c:pt idx="4">
                  <c:v>No-Recall</c:v>
                </c:pt>
                <c:pt idx="5">
                  <c:v>Yes-F1</c:v>
                </c:pt>
                <c:pt idx="6">
                  <c:v>No-F1</c:v>
                </c:pt>
              </c:strCache>
            </c:strRef>
          </c:cat>
          <c:val>
            <c:numRef>
              <c:f>'[A3 diagrasms (version 1).xlsb]Feuil1'!$B$6:$H$6</c:f>
              <c:numCache>
                <c:formatCode>General</c:formatCode>
                <c:ptCount val="7"/>
                <c:pt idx="0">
                  <c:v>61.11</c:v>
                </c:pt>
                <c:pt idx="1">
                  <c:v>70</c:v>
                </c:pt>
                <c:pt idx="2">
                  <c:v>30</c:v>
                </c:pt>
                <c:pt idx="3">
                  <c:v>63.64</c:v>
                </c:pt>
                <c:pt idx="4">
                  <c:v>42.86</c:v>
                </c:pt>
                <c:pt idx="5">
                  <c:v>66.67</c:v>
                </c:pt>
                <c:pt idx="6">
                  <c:v>35.29</c:v>
                </c:pt>
              </c:numCache>
            </c:numRef>
          </c:val>
          <c:extLst>
            <c:ext xmlns:c16="http://schemas.microsoft.com/office/drawing/2014/chart" uri="{C3380CC4-5D6E-409C-BE32-E72D297353CC}">
              <c16:uniqueId val="{00000002-2D7E-41A1-BE6F-1B177EC54455}"/>
            </c:ext>
          </c:extLst>
        </c:ser>
        <c:dLbls>
          <c:showLegendKey val="0"/>
          <c:showVal val="0"/>
          <c:showCatName val="0"/>
          <c:showSerName val="0"/>
          <c:showPercent val="0"/>
          <c:showBubbleSize val="0"/>
        </c:dLbls>
        <c:gapWidth val="150"/>
        <c:axId val="92851584"/>
        <c:axId val="92882048"/>
      </c:barChart>
      <c:catAx>
        <c:axId val="92851584"/>
        <c:scaling>
          <c:orientation val="minMax"/>
        </c:scaling>
        <c:delete val="0"/>
        <c:axPos val="b"/>
        <c:numFmt formatCode="General" sourceLinked="0"/>
        <c:majorTickMark val="out"/>
        <c:minorTickMark val="none"/>
        <c:tickLblPos val="nextTo"/>
        <c:crossAx val="92882048"/>
        <c:crosses val="autoZero"/>
        <c:auto val="1"/>
        <c:lblAlgn val="ctr"/>
        <c:lblOffset val="100"/>
        <c:noMultiLvlLbl val="0"/>
      </c:catAx>
      <c:valAx>
        <c:axId val="92882048"/>
        <c:scaling>
          <c:orientation val="minMax"/>
        </c:scaling>
        <c:delete val="0"/>
        <c:axPos val="l"/>
        <c:majorGridlines/>
        <c:numFmt formatCode="General" sourceLinked="1"/>
        <c:majorTickMark val="out"/>
        <c:minorTickMark val="none"/>
        <c:tickLblPos val="nextTo"/>
        <c:crossAx val="92851584"/>
        <c:crosses val="autoZero"/>
        <c:crossBetween val="between"/>
      </c:valAx>
    </c:plotArea>
    <c:legend>
      <c:legendPos val="r"/>
      <c:layout>
        <c:manualLayout>
          <c:xMode val="edge"/>
          <c:yMode val="edge"/>
          <c:x val="7.2353526659370032E-2"/>
          <c:y val="0.32812773403324591"/>
          <c:w val="8.374183996231245E-2"/>
          <c:h val="0.25115157480314959"/>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[Classeur1]Feuil1!$A$2</c:f>
              <c:strCache>
                <c:ptCount val="1"/>
                <c:pt idx="0">
                  <c:v>NB-BOW-OV</c:v>
                </c:pt>
              </c:strCache>
            </c:strRef>
          </c:tx>
          <c:spPr>
            <a:solidFill>
              <a:srgbClr val="00B050"/>
            </a:solidFill>
          </c:spPr>
          <c:invertIfNegative val="0"/>
          <c:cat>
            <c:strRef>
              <c:f>[Classeur1]Feuil1!$B$1:$H$1</c:f>
              <c:strCache>
                <c:ptCount val="7"/>
                <c:pt idx="0">
                  <c:v>ACC</c:v>
                </c:pt>
                <c:pt idx="1">
                  <c:v>YES-Prec</c:v>
                </c:pt>
                <c:pt idx="2">
                  <c:v>No-Prec</c:v>
                </c:pt>
                <c:pt idx="3">
                  <c:v>Yes-Recall</c:v>
                </c:pt>
                <c:pt idx="4">
                  <c:v>No-Recall</c:v>
                </c:pt>
                <c:pt idx="5">
                  <c:v>Yes-F1</c:v>
                </c:pt>
                <c:pt idx="6">
                  <c:v>No-F1</c:v>
                </c:pt>
              </c:strCache>
            </c:strRef>
          </c:cat>
          <c:val>
            <c:numRef>
              <c:f>[Classeur1]Feuil1!$B$2:$H$2</c:f>
              <c:numCache>
                <c:formatCode>General</c:formatCode>
                <c:ptCount val="7"/>
                <c:pt idx="0">
                  <c:v>67.27</c:v>
                </c:pt>
                <c:pt idx="1">
                  <c:v>66.67</c:v>
                </c:pt>
                <c:pt idx="2">
                  <c:v>70</c:v>
                </c:pt>
                <c:pt idx="3">
                  <c:v>90.91</c:v>
                </c:pt>
                <c:pt idx="4">
                  <c:v>31.82</c:v>
                </c:pt>
                <c:pt idx="5">
                  <c:v>76.92</c:v>
                </c:pt>
                <c:pt idx="6">
                  <c:v>43.75</c:v>
                </c:pt>
              </c:numCache>
            </c:numRef>
          </c:val>
          <c:extLst>
            <c:ext xmlns:c16="http://schemas.microsoft.com/office/drawing/2014/chart" uri="{C3380CC4-5D6E-409C-BE32-E72D297353CC}">
              <c16:uniqueId val="{00000000-E729-4F48-89F8-E6C12407E372}"/>
            </c:ext>
          </c:extLst>
        </c:ser>
        <c:ser>
          <c:idx val="1"/>
          <c:order val="1"/>
          <c:tx>
            <c:strRef>
              <c:f>[Classeur1]Feuil1!$A$3</c:f>
              <c:strCache>
                <c:ptCount val="1"/>
                <c:pt idx="0">
                  <c:v>NB-BOW-FV</c:v>
                </c:pt>
              </c:strCache>
            </c:strRef>
          </c:tx>
          <c:spPr>
            <a:solidFill>
              <a:srgbClr val="0070C0"/>
            </a:solidFill>
          </c:spPr>
          <c:invertIfNegative val="0"/>
          <c:cat>
            <c:strRef>
              <c:f>[Classeur1]Feuil1!$B$1:$H$1</c:f>
              <c:strCache>
                <c:ptCount val="7"/>
                <c:pt idx="0">
                  <c:v>ACC</c:v>
                </c:pt>
                <c:pt idx="1">
                  <c:v>YES-Prec</c:v>
                </c:pt>
                <c:pt idx="2">
                  <c:v>No-Prec</c:v>
                </c:pt>
                <c:pt idx="3">
                  <c:v>Yes-Recall</c:v>
                </c:pt>
                <c:pt idx="4">
                  <c:v>No-Recall</c:v>
                </c:pt>
                <c:pt idx="5">
                  <c:v>Yes-F1</c:v>
                </c:pt>
                <c:pt idx="6">
                  <c:v>No-F1</c:v>
                </c:pt>
              </c:strCache>
            </c:strRef>
          </c:cat>
          <c:val>
            <c:numRef>
              <c:f>[Classeur1]Feuil1!$B$3:$H$3</c:f>
              <c:numCache>
                <c:formatCode>General</c:formatCode>
                <c:ptCount val="7"/>
                <c:pt idx="0">
                  <c:v>74.55</c:v>
                </c:pt>
                <c:pt idx="1">
                  <c:v>72.09</c:v>
                </c:pt>
                <c:pt idx="2">
                  <c:v>83.33</c:v>
                </c:pt>
                <c:pt idx="3">
                  <c:v>93.94</c:v>
                </c:pt>
                <c:pt idx="4">
                  <c:v>45.45</c:v>
                </c:pt>
                <c:pt idx="5">
                  <c:v>81.58</c:v>
                </c:pt>
                <c:pt idx="6">
                  <c:v>58.82</c:v>
                </c:pt>
              </c:numCache>
            </c:numRef>
          </c:val>
          <c:extLst>
            <c:ext xmlns:c16="http://schemas.microsoft.com/office/drawing/2014/chart" uri="{C3380CC4-5D6E-409C-BE32-E72D297353CC}">
              <c16:uniqueId val="{00000001-E729-4F48-89F8-E6C12407E372}"/>
            </c:ext>
          </c:extLst>
        </c:ser>
        <c:ser>
          <c:idx val="2"/>
          <c:order val="2"/>
          <c:tx>
            <c:strRef>
              <c:f>[Classeur1]Feuil1!$A$4</c:f>
              <c:strCache>
                <c:ptCount val="1"/>
                <c:pt idx="0">
                  <c:v>LSTM</c:v>
                </c:pt>
              </c:strCache>
            </c:strRef>
          </c:tx>
          <c:spPr>
            <a:solidFill>
              <a:srgbClr val="FF0000"/>
            </a:solidFill>
          </c:spPr>
          <c:invertIfNegative val="0"/>
          <c:cat>
            <c:strRef>
              <c:f>[Classeur1]Feuil1!$B$1:$H$1</c:f>
              <c:strCache>
                <c:ptCount val="7"/>
                <c:pt idx="0">
                  <c:v>ACC</c:v>
                </c:pt>
                <c:pt idx="1">
                  <c:v>YES-Prec</c:v>
                </c:pt>
                <c:pt idx="2">
                  <c:v>No-Prec</c:v>
                </c:pt>
                <c:pt idx="3">
                  <c:v>Yes-Recall</c:v>
                </c:pt>
                <c:pt idx="4">
                  <c:v>No-Recall</c:v>
                </c:pt>
                <c:pt idx="5">
                  <c:v>Yes-F1</c:v>
                </c:pt>
                <c:pt idx="6">
                  <c:v>No-F1</c:v>
                </c:pt>
              </c:strCache>
            </c:strRef>
          </c:cat>
          <c:val>
            <c:numRef>
              <c:f>[Classeur1]Feuil1!$B$4:$H$4</c:f>
              <c:numCache>
                <c:formatCode>General</c:formatCode>
                <c:ptCount val="7"/>
                <c:pt idx="0">
                  <c:v>70.37</c:v>
                </c:pt>
                <c:pt idx="1">
                  <c:v>81.48</c:v>
                </c:pt>
                <c:pt idx="2">
                  <c:v>18.52</c:v>
                </c:pt>
                <c:pt idx="3">
                  <c:v>66.67</c:v>
                </c:pt>
                <c:pt idx="4">
                  <c:v>23.81</c:v>
                </c:pt>
                <c:pt idx="5">
                  <c:v>73.33</c:v>
                </c:pt>
                <c:pt idx="6">
                  <c:v>20.83</c:v>
                </c:pt>
              </c:numCache>
            </c:numRef>
          </c:val>
          <c:extLst>
            <c:ext xmlns:c16="http://schemas.microsoft.com/office/drawing/2014/chart" uri="{C3380CC4-5D6E-409C-BE32-E72D297353CC}">
              <c16:uniqueId val="{00000002-E729-4F48-89F8-E6C12407E372}"/>
            </c:ext>
          </c:extLst>
        </c:ser>
        <c:dLbls>
          <c:showLegendKey val="0"/>
          <c:showVal val="0"/>
          <c:showCatName val="0"/>
          <c:showSerName val="0"/>
          <c:showPercent val="0"/>
          <c:showBubbleSize val="0"/>
        </c:dLbls>
        <c:gapWidth val="150"/>
        <c:axId val="70369664"/>
        <c:axId val="70371200"/>
      </c:barChart>
      <c:catAx>
        <c:axId val="70369664"/>
        <c:scaling>
          <c:orientation val="minMax"/>
        </c:scaling>
        <c:delete val="0"/>
        <c:axPos val="b"/>
        <c:numFmt formatCode="General" sourceLinked="0"/>
        <c:majorTickMark val="out"/>
        <c:minorTickMark val="none"/>
        <c:tickLblPos val="nextTo"/>
        <c:crossAx val="70371200"/>
        <c:crosses val="autoZero"/>
        <c:auto val="1"/>
        <c:lblAlgn val="ctr"/>
        <c:lblOffset val="100"/>
        <c:noMultiLvlLbl val="0"/>
      </c:catAx>
      <c:valAx>
        <c:axId val="70371200"/>
        <c:scaling>
          <c:orientation val="minMax"/>
        </c:scaling>
        <c:delete val="0"/>
        <c:axPos val="l"/>
        <c:majorGridlines/>
        <c:numFmt formatCode="General" sourceLinked="1"/>
        <c:majorTickMark val="out"/>
        <c:minorTickMark val="none"/>
        <c:tickLblPos val="nextTo"/>
        <c:crossAx val="70369664"/>
        <c:crosses val="autoZero"/>
        <c:crossBetween val="between"/>
      </c:valAx>
    </c:plotArea>
    <c:legend>
      <c:legendPos val="r"/>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7199DC3-2230-41CD-8CF6-0CD3B14F7518}" type="datetimeFigureOut">
              <a:rPr lang="en-US" smtClean="0"/>
              <a:t>12/12/2020</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D4DF9BF-9932-43C7-892F-C03C1335E0EA}" type="slidenum">
              <a:rPr lang="en-US" smtClean="0"/>
              <a:t>‹#›</a:t>
            </a:fld>
            <a:endParaRPr lang="en-US"/>
          </a:p>
        </p:txBody>
      </p:sp>
    </p:spTree>
    <p:extLst>
      <p:ext uri="{BB962C8B-B14F-4D97-AF65-F5344CB8AC3E}">
        <p14:creationId xmlns:p14="http://schemas.microsoft.com/office/powerpoint/2010/main" val="352860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99DC3-2230-41CD-8CF6-0CD3B14F7518}"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21272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4128921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233857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415594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199DC3-2230-41CD-8CF6-0CD3B14F7518}" type="datetimeFigureOut">
              <a:rPr lang="en-US" smtClean="0"/>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1787218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199DC3-2230-41CD-8CF6-0CD3B14F7518}" type="datetimeFigureOut">
              <a:rPr lang="en-US" smtClean="0"/>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1063257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99DC3-2230-41CD-8CF6-0CD3B14F751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2783933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99DC3-2230-41CD-8CF6-0CD3B14F751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236901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99DC3-2230-41CD-8CF6-0CD3B14F751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350571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238717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199DC3-2230-41CD-8CF6-0CD3B14F7518}"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60290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199DC3-2230-41CD-8CF6-0CD3B14F7518}" type="datetimeFigureOut">
              <a:rPr lang="en-US" smtClean="0"/>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407697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7199DC3-2230-41CD-8CF6-0CD3B14F7518}"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116392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99DC3-2230-41CD-8CF6-0CD3B14F7518}" type="datetimeFigureOut">
              <a:rPr lang="en-US" smtClean="0"/>
              <a:t>12/12/2020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47858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99DC3-2230-41CD-8CF6-0CD3B14F7518}"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4061022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99DC3-2230-41CD-8CF6-0CD3B14F7518}"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4DF9BF-9932-43C7-892F-C03C1335E0EA}" type="slidenum">
              <a:rPr lang="en-US" smtClean="0"/>
              <a:t>‹#›</a:t>
            </a:fld>
            <a:endParaRPr lang="en-US"/>
          </a:p>
        </p:txBody>
      </p:sp>
    </p:spTree>
    <p:extLst>
      <p:ext uri="{BB962C8B-B14F-4D97-AF65-F5344CB8AC3E}">
        <p14:creationId xmlns:p14="http://schemas.microsoft.com/office/powerpoint/2010/main" val="413403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37199DC3-2230-41CD-8CF6-0CD3B14F7518}" type="datetimeFigureOut">
              <a:rPr lang="en-US" smtClean="0"/>
              <a:t>12/12/2020</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D4DF9BF-9932-43C7-892F-C03C1335E0EA}" type="slidenum">
              <a:rPr lang="en-US" smtClean="0"/>
              <a:t>‹#›</a:t>
            </a:fld>
            <a:endParaRPr lang="en-US"/>
          </a:p>
        </p:txBody>
      </p:sp>
    </p:spTree>
    <p:extLst>
      <p:ext uri="{BB962C8B-B14F-4D97-AF65-F5344CB8AC3E}">
        <p14:creationId xmlns:p14="http://schemas.microsoft.com/office/powerpoint/2010/main" val="23110849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1D6E1E-91A9-4C6F-BC3B-7E5D16919C38}"/>
              </a:ext>
            </a:extLst>
          </p:cNvPr>
          <p:cNvSpPr>
            <a:spLocks noGrp="1"/>
          </p:cNvSpPr>
          <p:nvPr>
            <p:ph type="ctrTitle"/>
          </p:nvPr>
        </p:nvSpPr>
        <p:spPr/>
        <p:txBody>
          <a:bodyPr/>
          <a:lstStyle/>
          <a:p>
            <a:r>
              <a:rPr lang="en-US" dirty="0"/>
              <a:t>Tutorial 3 Presentation</a:t>
            </a:r>
          </a:p>
        </p:txBody>
      </p:sp>
      <p:sp>
        <p:nvSpPr>
          <p:cNvPr id="3" name="Sous-titre 2">
            <a:extLst>
              <a:ext uri="{FF2B5EF4-FFF2-40B4-BE49-F238E27FC236}">
                <a16:creationId xmlns:a16="http://schemas.microsoft.com/office/drawing/2014/main" id="{30D90CEE-8F2D-428C-AA51-245C1A7F9BCF}"/>
              </a:ext>
            </a:extLst>
          </p:cNvPr>
          <p:cNvSpPr>
            <a:spLocks noGrp="1"/>
          </p:cNvSpPr>
          <p:nvPr>
            <p:ph type="subTitle" idx="1"/>
          </p:nvPr>
        </p:nvSpPr>
        <p:spPr/>
        <p:txBody>
          <a:bodyPr/>
          <a:lstStyle/>
          <a:p>
            <a:r>
              <a:rPr lang="en-US" dirty="0"/>
              <a:t>By Team Riddler AI </a:t>
            </a:r>
          </a:p>
        </p:txBody>
      </p:sp>
    </p:spTree>
    <p:extLst>
      <p:ext uri="{BB962C8B-B14F-4D97-AF65-F5344CB8AC3E}">
        <p14:creationId xmlns:p14="http://schemas.microsoft.com/office/powerpoint/2010/main" val="17110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A419C-7C75-46F0-BE0F-0B4D783B47C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Espace réservé du contenu 2">
            <a:extLst>
              <a:ext uri="{FF2B5EF4-FFF2-40B4-BE49-F238E27FC236}">
                <a16:creationId xmlns:a16="http://schemas.microsoft.com/office/drawing/2014/main" id="{A9F93061-95EE-4C20-8289-12A2ECB60D7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NB-BOW-FV is the one that perform better in terms of accuracy, Precision-No, Recall, F1 this is since its vocabulary contains “less random words” or words that are irrelevant.  However, LSTM model preforms better when it come to how precise to predict yes. Overall, the best model in term of all parameters is:</a:t>
            </a: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NB-BOW-FV &gt; NB-BOW-OV &gt; LSTM   </a:t>
            </a:r>
          </a:p>
        </p:txBody>
      </p:sp>
    </p:spTree>
    <p:extLst>
      <p:ext uri="{BB962C8B-B14F-4D97-AF65-F5344CB8AC3E}">
        <p14:creationId xmlns:p14="http://schemas.microsoft.com/office/powerpoint/2010/main" val="63726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96381D-30D6-4A47-8B74-DBAC0B04DD3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Team Responsibility </a:t>
            </a:r>
          </a:p>
        </p:txBody>
      </p:sp>
      <p:sp>
        <p:nvSpPr>
          <p:cNvPr id="3" name="Espace réservé du contenu 2">
            <a:extLst>
              <a:ext uri="{FF2B5EF4-FFF2-40B4-BE49-F238E27FC236}">
                <a16:creationId xmlns:a16="http://schemas.microsoft.com/office/drawing/2014/main" id="{3EFD2AA8-49F0-4CA7-93C7-6D4211ECFDBE}"/>
              </a:ext>
            </a:extLst>
          </p:cNvPr>
          <p:cNvSpPr>
            <a:spLocks noGrp="1"/>
          </p:cNvSpPr>
          <p:nvPr>
            <p:ph idx="1"/>
          </p:nvPr>
        </p:nvSpPr>
        <p:spPr>
          <a:xfrm>
            <a:off x="569844" y="2411896"/>
            <a:ext cx="10986052" cy="3607904"/>
          </a:xfrm>
        </p:spPr>
        <p:txBody>
          <a:bodyPr/>
          <a:lstStyle/>
          <a:p>
            <a:pPr marL="0" indent="0" algn="ctr">
              <a:buNone/>
            </a:pPr>
            <a:endParaRPr lang="en-US" dirty="0"/>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Daniel Thibault-Shea</a:t>
            </a:r>
          </a:p>
          <a:p>
            <a:pPr marL="0" indent="0" algn="ctr">
              <a:buNone/>
            </a:pPr>
            <a:r>
              <a:rPr lang="en-US" sz="2400" dirty="0">
                <a:latin typeface="Times New Roman" panose="02020603050405020304" pitchFamily="18" charset="0"/>
                <a:cs typeface="Times New Roman" panose="02020603050405020304" pitchFamily="18" charset="0"/>
              </a:rPr>
              <a:t>Adam Yafout</a:t>
            </a:r>
          </a:p>
        </p:txBody>
      </p:sp>
    </p:spTree>
    <p:extLst>
      <p:ext uri="{BB962C8B-B14F-4D97-AF65-F5344CB8AC3E}">
        <p14:creationId xmlns:p14="http://schemas.microsoft.com/office/powerpoint/2010/main" val="287907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C22CB-4A21-487A-8434-C315BA2D59F4}"/>
              </a:ext>
            </a:extLst>
          </p:cNvPr>
          <p:cNvSpPr>
            <a:spLocks noGrp="1"/>
          </p:cNvSpPr>
          <p:nvPr>
            <p:ph type="title"/>
          </p:nvPr>
        </p:nvSpPr>
        <p:spPr/>
        <p:txBody>
          <a:bodyPr/>
          <a:lstStyle/>
          <a:p>
            <a:pPr algn="ctr">
              <a:lnSpc>
                <a:spcPct val="200000"/>
              </a:lnSpc>
            </a:pPr>
            <a:r>
              <a:rPr lang="en-US" dirty="0">
                <a:latin typeface="Times New Roman" panose="02020603050405020304" pitchFamily="18" charset="0"/>
                <a:cs typeface="Times New Roman" panose="02020603050405020304" pitchFamily="18" charset="0"/>
              </a:rPr>
              <a:t>Initial Dataset </a:t>
            </a:r>
          </a:p>
        </p:txBody>
      </p:sp>
      <p:sp>
        <p:nvSpPr>
          <p:cNvPr id="3" name="Espace réservé du contenu 2">
            <a:extLst>
              <a:ext uri="{FF2B5EF4-FFF2-40B4-BE49-F238E27FC236}">
                <a16:creationId xmlns:a16="http://schemas.microsoft.com/office/drawing/2014/main" id="{E53E164D-00D3-4C6F-91C3-C738C0917799}"/>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We think what’s mainly noticeable out training set that it contains text of different sizes, hence the texts with bigger size will have a small Euclidian distance than the once that have fewer words. The size of the vectors produced by the bigger text will be huge, compared to the texts that has smaller size, however, we only care about </a:t>
            </a:r>
            <a:r>
              <a:rPr lang="en-US" b="1" dirty="0">
                <a:latin typeface="Times New Roman" panose="02020603050405020304" pitchFamily="18" charset="0"/>
                <a:cs typeface="Times New Roman" panose="02020603050405020304" pitchFamily="18" charset="0"/>
              </a:rPr>
              <a:t>the Euclidian distance. </a:t>
            </a:r>
          </a:p>
        </p:txBody>
      </p:sp>
    </p:spTree>
    <p:extLst>
      <p:ext uri="{BB962C8B-B14F-4D97-AF65-F5344CB8AC3E}">
        <p14:creationId xmlns:p14="http://schemas.microsoft.com/office/powerpoint/2010/main" val="326379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B24A-EDC2-4561-A611-A8F160C8BC28}"/>
              </a:ext>
            </a:extLst>
          </p:cNvPr>
          <p:cNvSpPr>
            <a:spLocks noGrp="1"/>
          </p:cNvSpPr>
          <p:nvPr>
            <p:ph type="title"/>
          </p:nvPr>
        </p:nvSpPr>
        <p:spPr/>
        <p:txBody>
          <a:bodyPr/>
          <a:lstStyle/>
          <a:p>
            <a:r>
              <a:rPr lang="en-US" dirty="0"/>
              <a:t>Data</a:t>
            </a:r>
          </a:p>
        </p:txBody>
      </p:sp>
      <p:graphicFrame>
        <p:nvGraphicFramePr>
          <p:cNvPr id="4" name="Table 4">
            <a:extLst>
              <a:ext uri="{FF2B5EF4-FFF2-40B4-BE49-F238E27FC236}">
                <a16:creationId xmlns:a16="http://schemas.microsoft.com/office/drawing/2014/main" id="{263CE105-E014-4607-902D-4F2360104D4F}"/>
              </a:ext>
            </a:extLst>
          </p:cNvPr>
          <p:cNvGraphicFramePr>
            <a:graphicFrameLocks noGrp="1"/>
          </p:cNvGraphicFramePr>
          <p:nvPr>
            <p:ph idx="1"/>
            <p:extLst>
              <p:ext uri="{D42A27DB-BD31-4B8C-83A1-F6EECF244321}">
                <p14:modId xmlns:p14="http://schemas.microsoft.com/office/powerpoint/2010/main" val="3730927663"/>
              </p:ext>
            </p:extLst>
          </p:nvPr>
        </p:nvGraphicFramePr>
        <p:xfrm>
          <a:off x="1314751" y="2670082"/>
          <a:ext cx="4287059" cy="1112520"/>
        </p:xfrm>
        <a:graphic>
          <a:graphicData uri="http://schemas.openxmlformats.org/drawingml/2006/table">
            <a:tbl>
              <a:tblPr firstRow="1" bandRow="1">
                <a:tableStyleId>{5C22544A-7EE6-4342-B048-85BDC9FD1C3A}</a:tableStyleId>
              </a:tblPr>
              <a:tblGrid>
                <a:gridCol w="606743">
                  <a:extLst>
                    <a:ext uri="{9D8B030D-6E8A-4147-A177-3AD203B41FA5}">
                      <a16:colId xmlns:a16="http://schemas.microsoft.com/office/drawing/2014/main" val="1574109005"/>
                    </a:ext>
                  </a:extLst>
                </a:gridCol>
                <a:gridCol w="1593316">
                  <a:extLst>
                    <a:ext uri="{9D8B030D-6E8A-4147-A177-3AD203B41FA5}">
                      <a16:colId xmlns:a16="http://schemas.microsoft.com/office/drawing/2014/main" val="1134319938"/>
                    </a:ext>
                  </a:extLst>
                </a:gridCol>
                <a:gridCol w="2087000">
                  <a:extLst>
                    <a:ext uri="{9D8B030D-6E8A-4147-A177-3AD203B41FA5}">
                      <a16:colId xmlns:a16="http://schemas.microsoft.com/office/drawing/2014/main" val="218103291"/>
                    </a:ext>
                  </a:extLst>
                </a:gridCol>
              </a:tblGrid>
              <a:tr h="370840">
                <a:tc>
                  <a:txBody>
                    <a:bodyPr/>
                    <a:lstStyle/>
                    <a:p>
                      <a:endParaRPr lang="en-US"/>
                    </a:p>
                  </a:txBody>
                  <a:tcPr/>
                </a:tc>
                <a:tc>
                  <a:txBody>
                    <a:bodyPr/>
                    <a:lstStyle/>
                    <a:p>
                      <a:pPr algn="ctr"/>
                      <a:r>
                        <a:rPr lang="en-US" dirty="0"/>
                        <a:t>Count</a:t>
                      </a:r>
                    </a:p>
                  </a:txBody>
                  <a:tcPr/>
                </a:tc>
                <a:tc>
                  <a:txBody>
                    <a:bodyPr/>
                    <a:lstStyle/>
                    <a:p>
                      <a:pPr algn="ctr"/>
                      <a:r>
                        <a:rPr lang="en-US" dirty="0"/>
                        <a:t>Avg word count</a:t>
                      </a:r>
                    </a:p>
                  </a:txBody>
                  <a:tcPr/>
                </a:tc>
                <a:extLst>
                  <a:ext uri="{0D108BD9-81ED-4DB2-BD59-A6C34878D82A}">
                    <a16:rowId xmlns:a16="http://schemas.microsoft.com/office/drawing/2014/main" val="3947737181"/>
                  </a:ext>
                </a:extLst>
              </a:tr>
              <a:tr h="370840">
                <a:tc>
                  <a:txBody>
                    <a:bodyPr/>
                    <a:lstStyle/>
                    <a:p>
                      <a:r>
                        <a:rPr lang="en-US" dirty="0"/>
                        <a:t>yes</a:t>
                      </a:r>
                    </a:p>
                  </a:txBody>
                  <a:tcPr/>
                </a:tc>
                <a:tc>
                  <a:txBody>
                    <a:bodyPr/>
                    <a:lstStyle/>
                    <a:p>
                      <a:pPr algn="ctr"/>
                      <a:r>
                        <a:rPr lang="en-US" dirty="0"/>
                        <a:t>247</a:t>
                      </a:r>
                    </a:p>
                  </a:txBody>
                  <a:tcPr/>
                </a:tc>
                <a:tc>
                  <a:txBody>
                    <a:bodyPr/>
                    <a:lstStyle/>
                    <a:p>
                      <a:pPr algn="ctr"/>
                      <a:r>
                        <a:rPr lang="en-US" dirty="0"/>
                        <a:t>35.81</a:t>
                      </a:r>
                    </a:p>
                  </a:txBody>
                  <a:tcPr/>
                </a:tc>
                <a:extLst>
                  <a:ext uri="{0D108BD9-81ED-4DB2-BD59-A6C34878D82A}">
                    <a16:rowId xmlns:a16="http://schemas.microsoft.com/office/drawing/2014/main" val="1557629329"/>
                  </a:ext>
                </a:extLst>
              </a:tr>
              <a:tr h="370840">
                <a:tc>
                  <a:txBody>
                    <a:bodyPr/>
                    <a:lstStyle/>
                    <a:p>
                      <a:r>
                        <a:rPr lang="en-US" dirty="0"/>
                        <a:t>no</a:t>
                      </a:r>
                    </a:p>
                  </a:txBody>
                  <a:tcPr/>
                </a:tc>
                <a:tc>
                  <a:txBody>
                    <a:bodyPr/>
                    <a:lstStyle/>
                    <a:p>
                      <a:pPr algn="ctr"/>
                      <a:r>
                        <a:rPr lang="en-US" dirty="0"/>
                        <a:t>152</a:t>
                      </a:r>
                    </a:p>
                  </a:txBody>
                  <a:tcPr/>
                </a:tc>
                <a:tc>
                  <a:txBody>
                    <a:bodyPr/>
                    <a:lstStyle/>
                    <a:p>
                      <a:pPr algn="ctr"/>
                      <a:r>
                        <a:rPr lang="en-US" dirty="0"/>
                        <a:t>24.61</a:t>
                      </a:r>
                    </a:p>
                  </a:txBody>
                  <a:tcPr/>
                </a:tc>
                <a:extLst>
                  <a:ext uri="{0D108BD9-81ED-4DB2-BD59-A6C34878D82A}">
                    <a16:rowId xmlns:a16="http://schemas.microsoft.com/office/drawing/2014/main" val="2673337369"/>
                  </a:ext>
                </a:extLst>
              </a:tr>
            </a:tbl>
          </a:graphicData>
        </a:graphic>
      </p:graphicFrame>
      <p:sp>
        <p:nvSpPr>
          <p:cNvPr id="5" name="TextBox 4">
            <a:extLst>
              <a:ext uri="{FF2B5EF4-FFF2-40B4-BE49-F238E27FC236}">
                <a16:creationId xmlns:a16="http://schemas.microsoft.com/office/drawing/2014/main" id="{5BD2C9BE-6645-4BFF-A616-F16A7F70982A}"/>
              </a:ext>
            </a:extLst>
          </p:cNvPr>
          <p:cNvSpPr txBox="1"/>
          <p:nvPr/>
        </p:nvSpPr>
        <p:spPr>
          <a:xfrm>
            <a:off x="1154953" y="4190260"/>
            <a:ext cx="785588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lot more “yes” data to learn from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“yes” data has a lot more words on average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 we can expect better performance from “yes”</a:t>
            </a:r>
          </a:p>
          <a:p>
            <a:endParaRPr lang="en-US" dirty="0"/>
          </a:p>
        </p:txBody>
      </p:sp>
    </p:spTree>
    <p:extLst>
      <p:ext uri="{BB962C8B-B14F-4D97-AF65-F5344CB8AC3E}">
        <p14:creationId xmlns:p14="http://schemas.microsoft.com/office/powerpoint/2010/main" val="26079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49511-BEE6-4D25-99EE-D68A87527AD5}"/>
              </a:ext>
            </a:extLst>
          </p:cNvPr>
          <p:cNvSpPr>
            <a:spLocks noGrp="1"/>
          </p:cNvSpPr>
          <p:nvPr>
            <p:ph type="title"/>
          </p:nvPr>
        </p:nvSpPr>
        <p:spPr/>
        <p:txBody>
          <a:bodyPr/>
          <a:lstStyle/>
          <a:p>
            <a:pPr algn="ctr"/>
            <a:r>
              <a:rPr lang="en-US" dirty="0"/>
              <a:t>NB-BOW-OV</a:t>
            </a:r>
          </a:p>
        </p:txBody>
      </p:sp>
      <p:sp>
        <p:nvSpPr>
          <p:cNvPr id="3" name="Espace réservé du contenu 2">
            <a:extLst>
              <a:ext uri="{FF2B5EF4-FFF2-40B4-BE49-F238E27FC236}">
                <a16:creationId xmlns:a16="http://schemas.microsoft.com/office/drawing/2014/main" id="{4A028A15-9C1B-4AB7-A4B6-9BBA5E089C2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vocabulary size is: 4304 words</a:t>
            </a:r>
          </a:p>
          <a:p>
            <a:r>
              <a:rPr lang="en-US" dirty="0">
                <a:latin typeface="Times New Roman" panose="02020603050405020304" pitchFamily="18" charset="0"/>
                <a:cs typeface="Times New Roman" panose="02020603050405020304" pitchFamily="18" charset="0"/>
              </a:rPr>
              <a:t>For the performance: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892019F2-4774-4A86-A946-A4C9C42229A1}"/>
              </a:ext>
            </a:extLst>
          </p:cNvPr>
          <p:cNvGraphicFramePr>
            <a:graphicFrameLocks noGrp="1"/>
          </p:cNvGraphicFramePr>
          <p:nvPr>
            <p:extLst>
              <p:ext uri="{D42A27DB-BD31-4B8C-83A1-F6EECF244321}">
                <p14:modId xmlns:p14="http://schemas.microsoft.com/office/powerpoint/2010/main" val="4285678599"/>
              </p:ext>
            </p:extLst>
          </p:nvPr>
        </p:nvGraphicFramePr>
        <p:xfrm>
          <a:off x="2369351" y="3640420"/>
          <a:ext cx="5809933" cy="1504109"/>
        </p:xfrm>
        <a:graphic>
          <a:graphicData uri="http://schemas.openxmlformats.org/drawingml/2006/table">
            <a:tbl>
              <a:tblPr firstRow="1" bandRow="1">
                <a:tableStyleId>{5C22544A-7EE6-4342-B048-85BDC9FD1C3A}</a:tableStyleId>
              </a:tblPr>
              <a:tblGrid>
                <a:gridCol w="622424">
                  <a:extLst>
                    <a:ext uri="{9D8B030D-6E8A-4147-A177-3AD203B41FA5}">
                      <a16:colId xmlns:a16="http://schemas.microsoft.com/office/drawing/2014/main" val="3971258375"/>
                    </a:ext>
                  </a:extLst>
                </a:gridCol>
                <a:gridCol w="1332424">
                  <a:extLst>
                    <a:ext uri="{9D8B030D-6E8A-4147-A177-3AD203B41FA5}">
                      <a16:colId xmlns:a16="http://schemas.microsoft.com/office/drawing/2014/main" val="2795485668"/>
                    </a:ext>
                  </a:extLst>
                </a:gridCol>
                <a:gridCol w="1233805">
                  <a:extLst>
                    <a:ext uri="{9D8B030D-6E8A-4147-A177-3AD203B41FA5}">
                      <a16:colId xmlns:a16="http://schemas.microsoft.com/office/drawing/2014/main" val="3999482916"/>
                    </a:ext>
                  </a:extLst>
                </a:gridCol>
                <a:gridCol w="995680">
                  <a:extLst>
                    <a:ext uri="{9D8B030D-6E8A-4147-A177-3AD203B41FA5}">
                      <a16:colId xmlns:a16="http://schemas.microsoft.com/office/drawing/2014/main" val="1471930964"/>
                    </a:ext>
                  </a:extLst>
                </a:gridCol>
                <a:gridCol w="1625600">
                  <a:extLst>
                    <a:ext uri="{9D8B030D-6E8A-4147-A177-3AD203B41FA5}">
                      <a16:colId xmlns:a16="http://schemas.microsoft.com/office/drawing/2014/main" val="3571124266"/>
                    </a:ext>
                  </a:extLst>
                </a:gridCol>
              </a:tblGrid>
              <a:tr h="343647">
                <a:tc>
                  <a:txBody>
                    <a:bodyPr/>
                    <a:lstStyle/>
                    <a:p>
                      <a:endParaRPr lang="en-US"/>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a:t>
                      </a:r>
                    </a:p>
                  </a:txBody>
                  <a:tcPr/>
                </a:tc>
                <a:extLst>
                  <a:ext uri="{0D108BD9-81ED-4DB2-BD59-A6C34878D82A}">
                    <a16:rowId xmlns:a16="http://schemas.microsoft.com/office/drawing/2014/main" val="3381937531"/>
                  </a:ext>
                </a:extLst>
              </a:tr>
              <a:tr h="601383">
                <a:tc>
                  <a:txBody>
                    <a:bodyPr/>
                    <a:lstStyle/>
                    <a:p>
                      <a:pPr algn="ctr"/>
                      <a:r>
                        <a:rPr lang="en-US" dirty="0"/>
                        <a:t>yes</a:t>
                      </a:r>
                    </a:p>
                  </a:txBody>
                  <a:tcPr anchor="ctr">
                    <a:solidFill>
                      <a:schemeClr val="accent1"/>
                    </a:solidFill>
                  </a:tcPr>
                </a:tc>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67.27%</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66.67%</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90.91%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76.92%</a:t>
                      </a:r>
                    </a:p>
                  </a:txBody>
                  <a:tcPr anchor="ctr"/>
                </a:tc>
                <a:extLst>
                  <a:ext uri="{0D108BD9-81ED-4DB2-BD59-A6C34878D82A}">
                    <a16:rowId xmlns:a16="http://schemas.microsoft.com/office/drawing/2014/main" val="4119587542"/>
                  </a:ext>
                </a:extLst>
              </a:tr>
              <a:tr h="536966">
                <a:tc>
                  <a:txBody>
                    <a:bodyPr/>
                    <a:lstStyle/>
                    <a:p>
                      <a:pPr algn="ctr"/>
                      <a:r>
                        <a:rPr lang="en-US" dirty="0"/>
                        <a:t>no</a:t>
                      </a:r>
                    </a:p>
                  </a:txBody>
                  <a:tcPr anchor="ctr">
                    <a:solidFill>
                      <a:schemeClr val="accent1"/>
                    </a:solidFill>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70.00%</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31.82%</a:t>
                      </a: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43.75%</a:t>
                      </a:r>
                    </a:p>
                  </a:txBody>
                  <a:tcPr anchor="ctr"/>
                </a:tc>
                <a:extLst>
                  <a:ext uri="{0D108BD9-81ED-4DB2-BD59-A6C34878D82A}">
                    <a16:rowId xmlns:a16="http://schemas.microsoft.com/office/drawing/2014/main" val="3181358593"/>
                  </a:ext>
                </a:extLst>
              </a:tr>
            </a:tbl>
          </a:graphicData>
        </a:graphic>
      </p:graphicFrame>
    </p:spTree>
    <p:extLst>
      <p:ext uri="{BB962C8B-B14F-4D97-AF65-F5344CB8AC3E}">
        <p14:creationId xmlns:p14="http://schemas.microsoft.com/office/powerpoint/2010/main" val="429329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96E8F-3C45-4994-AAB0-D41C34771E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NB-BOW-FV</a:t>
            </a:r>
          </a:p>
        </p:txBody>
      </p:sp>
      <p:sp>
        <p:nvSpPr>
          <p:cNvPr id="3" name="Espace réservé du contenu 2">
            <a:extLst>
              <a:ext uri="{FF2B5EF4-FFF2-40B4-BE49-F238E27FC236}">
                <a16:creationId xmlns:a16="http://schemas.microsoft.com/office/drawing/2014/main" id="{27FA4451-3801-430D-9D8A-DADEBC77B81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vocabulary Size is : 1193 words</a:t>
            </a:r>
          </a:p>
          <a:p>
            <a:r>
              <a:rPr lang="en-US" dirty="0">
                <a:latin typeface="Times New Roman" panose="02020603050405020304" pitchFamily="18" charset="0"/>
                <a:cs typeface="Times New Roman" panose="02020603050405020304" pitchFamily="18" charset="0"/>
              </a:rPr>
              <a:t>For the performance :</a:t>
            </a:r>
            <a:endParaRPr lang="en-US" sz="1800" b="0" i="0" u="none" strike="noStrike" dirty="0">
              <a:effectLst/>
              <a:latin typeface="Arial" panose="020B0604020202020204" pitchFamily="34"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E3941F2-BB45-4788-B42F-AD907536EC95}"/>
              </a:ext>
            </a:extLst>
          </p:cNvPr>
          <p:cNvGraphicFramePr>
            <a:graphicFrameLocks noGrp="1"/>
          </p:cNvGraphicFramePr>
          <p:nvPr>
            <p:extLst>
              <p:ext uri="{D42A27DB-BD31-4B8C-83A1-F6EECF244321}">
                <p14:modId xmlns:p14="http://schemas.microsoft.com/office/powerpoint/2010/main" val="770750237"/>
              </p:ext>
            </p:extLst>
          </p:nvPr>
        </p:nvGraphicFramePr>
        <p:xfrm>
          <a:off x="2506453" y="3559595"/>
          <a:ext cx="5809933" cy="1504109"/>
        </p:xfrm>
        <a:graphic>
          <a:graphicData uri="http://schemas.openxmlformats.org/drawingml/2006/table">
            <a:tbl>
              <a:tblPr firstRow="1" bandRow="1">
                <a:tableStyleId>{5C22544A-7EE6-4342-B048-85BDC9FD1C3A}</a:tableStyleId>
              </a:tblPr>
              <a:tblGrid>
                <a:gridCol w="622424">
                  <a:extLst>
                    <a:ext uri="{9D8B030D-6E8A-4147-A177-3AD203B41FA5}">
                      <a16:colId xmlns:a16="http://schemas.microsoft.com/office/drawing/2014/main" val="3971258375"/>
                    </a:ext>
                  </a:extLst>
                </a:gridCol>
                <a:gridCol w="1332424">
                  <a:extLst>
                    <a:ext uri="{9D8B030D-6E8A-4147-A177-3AD203B41FA5}">
                      <a16:colId xmlns:a16="http://schemas.microsoft.com/office/drawing/2014/main" val="2795485668"/>
                    </a:ext>
                  </a:extLst>
                </a:gridCol>
                <a:gridCol w="1233805">
                  <a:extLst>
                    <a:ext uri="{9D8B030D-6E8A-4147-A177-3AD203B41FA5}">
                      <a16:colId xmlns:a16="http://schemas.microsoft.com/office/drawing/2014/main" val="3999482916"/>
                    </a:ext>
                  </a:extLst>
                </a:gridCol>
                <a:gridCol w="995680">
                  <a:extLst>
                    <a:ext uri="{9D8B030D-6E8A-4147-A177-3AD203B41FA5}">
                      <a16:colId xmlns:a16="http://schemas.microsoft.com/office/drawing/2014/main" val="1471930964"/>
                    </a:ext>
                  </a:extLst>
                </a:gridCol>
                <a:gridCol w="1625600">
                  <a:extLst>
                    <a:ext uri="{9D8B030D-6E8A-4147-A177-3AD203B41FA5}">
                      <a16:colId xmlns:a16="http://schemas.microsoft.com/office/drawing/2014/main" val="3571124266"/>
                    </a:ext>
                  </a:extLst>
                </a:gridCol>
              </a:tblGrid>
              <a:tr h="343647">
                <a:tc>
                  <a:txBody>
                    <a:bodyPr/>
                    <a:lstStyle/>
                    <a:p>
                      <a:endParaRPr lang="en-US"/>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a:t>
                      </a:r>
                    </a:p>
                  </a:txBody>
                  <a:tcPr/>
                </a:tc>
                <a:extLst>
                  <a:ext uri="{0D108BD9-81ED-4DB2-BD59-A6C34878D82A}">
                    <a16:rowId xmlns:a16="http://schemas.microsoft.com/office/drawing/2014/main" val="3381937531"/>
                  </a:ext>
                </a:extLst>
              </a:tr>
              <a:tr h="601383">
                <a:tc>
                  <a:txBody>
                    <a:bodyPr/>
                    <a:lstStyle/>
                    <a:p>
                      <a:pPr algn="ctr"/>
                      <a:r>
                        <a:rPr lang="en-US" dirty="0"/>
                        <a:t>yes</a:t>
                      </a:r>
                    </a:p>
                  </a:txBody>
                  <a:tcPr anchor="ctr">
                    <a:solidFill>
                      <a:schemeClr val="accent1"/>
                    </a:solidFill>
                  </a:tcPr>
                </a:tc>
                <a:tc rowSpan="2">
                  <a:txBody>
                    <a:bodyPr/>
                    <a:lstStyle/>
                    <a:p>
                      <a:r>
                        <a:rPr lang="en-US" dirty="0"/>
                        <a:t>74.55%</a:t>
                      </a:r>
                    </a:p>
                  </a:txBody>
                  <a:tcPr anchor="ctr"/>
                </a:tc>
                <a:tc>
                  <a:txBody>
                    <a:bodyPr/>
                    <a:lstStyle/>
                    <a:p>
                      <a:r>
                        <a:rPr lang="en-US" dirty="0"/>
                        <a:t>72.09%</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93.94%</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81.58%</a:t>
                      </a:r>
                    </a:p>
                  </a:txBody>
                  <a:tcPr anchor="ctr"/>
                </a:tc>
                <a:extLst>
                  <a:ext uri="{0D108BD9-81ED-4DB2-BD59-A6C34878D82A}">
                    <a16:rowId xmlns:a16="http://schemas.microsoft.com/office/drawing/2014/main" val="4119587542"/>
                  </a:ext>
                </a:extLst>
              </a:tr>
              <a:tr h="536966">
                <a:tc>
                  <a:txBody>
                    <a:bodyPr/>
                    <a:lstStyle/>
                    <a:p>
                      <a:pPr algn="ctr"/>
                      <a:r>
                        <a:rPr lang="en-US" dirty="0"/>
                        <a:t>no</a:t>
                      </a:r>
                    </a:p>
                  </a:txBody>
                  <a:tcPr anchor="ctr">
                    <a:solidFill>
                      <a:schemeClr val="accent1"/>
                    </a:solidFill>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83.33%</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45.45%</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58.82%</a:t>
                      </a:r>
                    </a:p>
                  </a:txBody>
                  <a:tcPr anchor="ctr"/>
                </a:tc>
                <a:extLst>
                  <a:ext uri="{0D108BD9-81ED-4DB2-BD59-A6C34878D82A}">
                    <a16:rowId xmlns:a16="http://schemas.microsoft.com/office/drawing/2014/main" val="3181358593"/>
                  </a:ext>
                </a:extLst>
              </a:tr>
            </a:tbl>
          </a:graphicData>
        </a:graphic>
      </p:graphicFrame>
    </p:spTree>
    <p:extLst>
      <p:ext uri="{BB962C8B-B14F-4D97-AF65-F5344CB8AC3E}">
        <p14:creationId xmlns:p14="http://schemas.microsoft.com/office/powerpoint/2010/main" val="340870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673A15-02E3-4775-BF80-116E991221A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LSTM</a:t>
            </a:r>
          </a:p>
        </p:txBody>
      </p:sp>
      <p:sp>
        <p:nvSpPr>
          <p:cNvPr id="3" name="Espace réservé du contenu 2">
            <a:extLst>
              <a:ext uri="{FF2B5EF4-FFF2-40B4-BE49-F238E27FC236}">
                <a16:creationId xmlns:a16="http://schemas.microsoft.com/office/drawing/2014/main" id="{700E2662-4686-4CE5-99B9-C5A7A3FA493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performance of LSTM 1:</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performance of LSTM 2:</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performance of LSTM 3:</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au 3">
            <a:extLst>
              <a:ext uri="{FF2B5EF4-FFF2-40B4-BE49-F238E27FC236}">
                <a16:creationId xmlns:a16="http://schemas.microsoft.com/office/drawing/2014/main" id="{C33C7B0C-12D8-40D9-A4BF-A06C4E1C9404}"/>
              </a:ext>
            </a:extLst>
          </p:cNvPr>
          <p:cNvGraphicFramePr>
            <a:graphicFrameLocks noGrp="1"/>
          </p:cNvGraphicFramePr>
          <p:nvPr>
            <p:extLst>
              <p:ext uri="{D42A27DB-BD31-4B8C-83A1-F6EECF244321}">
                <p14:modId xmlns:p14="http://schemas.microsoft.com/office/powerpoint/2010/main" val="802588931"/>
              </p:ext>
            </p:extLst>
          </p:nvPr>
        </p:nvGraphicFramePr>
        <p:xfrm>
          <a:off x="1042892" y="3058160"/>
          <a:ext cx="9994154" cy="741680"/>
        </p:xfrm>
        <a:graphic>
          <a:graphicData uri="http://schemas.openxmlformats.org/drawingml/2006/table">
            <a:tbl>
              <a:tblPr firstRow="1" bandRow="1">
                <a:tableStyleId>{5C22544A-7EE6-4342-B048-85BDC9FD1C3A}</a:tableStyleId>
              </a:tblPr>
              <a:tblGrid>
                <a:gridCol w="1298712">
                  <a:extLst>
                    <a:ext uri="{9D8B030D-6E8A-4147-A177-3AD203B41FA5}">
                      <a16:colId xmlns:a16="http://schemas.microsoft.com/office/drawing/2014/main" val="1036856865"/>
                    </a:ext>
                  </a:extLst>
                </a:gridCol>
                <a:gridCol w="1920429">
                  <a:extLst>
                    <a:ext uri="{9D8B030D-6E8A-4147-A177-3AD203B41FA5}">
                      <a16:colId xmlns:a16="http://schemas.microsoft.com/office/drawing/2014/main" val="1283826434"/>
                    </a:ext>
                  </a:extLst>
                </a:gridCol>
                <a:gridCol w="1818343">
                  <a:extLst>
                    <a:ext uri="{9D8B030D-6E8A-4147-A177-3AD203B41FA5}">
                      <a16:colId xmlns:a16="http://schemas.microsoft.com/office/drawing/2014/main" val="743143538"/>
                    </a:ext>
                  </a:extLst>
                </a:gridCol>
                <a:gridCol w="1427737">
                  <a:extLst>
                    <a:ext uri="{9D8B030D-6E8A-4147-A177-3AD203B41FA5}">
                      <a16:colId xmlns:a16="http://schemas.microsoft.com/office/drawing/2014/main" val="2945462952"/>
                    </a:ext>
                  </a:extLst>
                </a:gridCol>
                <a:gridCol w="1387328">
                  <a:extLst>
                    <a:ext uri="{9D8B030D-6E8A-4147-A177-3AD203B41FA5}">
                      <a16:colId xmlns:a16="http://schemas.microsoft.com/office/drawing/2014/main" val="4224874879"/>
                    </a:ext>
                  </a:extLst>
                </a:gridCol>
                <a:gridCol w="1010191">
                  <a:extLst>
                    <a:ext uri="{9D8B030D-6E8A-4147-A177-3AD203B41FA5}">
                      <a16:colId xmlns:a16="http://schemas.microsoft.com/office/drawing/2014/main" val="1806277475"/>
                    </a:ext>
                  </a:extLst>
                </a:gridCol>
                <a:gridCol w="1131414">
                  <a:extLst>
                    <a:ext uri="{9D8B030D-6E8A-4147-A177-3AD203B41FA5}">
                      <a16:colId xmlns:a16="http://schemas.microsoft.com/office/drawing/2014/main" val="3127389493"/>
                    </a:ext>
                  </a:extLst>
                </a:gridCol>
              </a:tblGrid>
              <a:tr h="370840">
                <a:tc>
                  <a:txBody>
                    <a:bodyPr/>
                    <a:lstStyle/>
                    <a:p>
                      <a:r>
                        <a:rPr lang="en-US" dirty="0"/>
                        <a:t>Accuracy </a:t>
                      </a:r>
                    </a:p>
                  </a:txBody>
                  <a:tcPr/>
                </a:tc>
                <a:tc>
                  <a:txBody>
                    <a:bodyPr/>
                    <a:lstStyle/>
                    <a:p>
                      <a:r>
                        <a:rPr lang="en-US" dirty="0"/>
                        <a:t>Yes-Precession</a:t>
                      </a:r>
                    </a:p>
                  </a:txBody>
                  <a:tcPr/>
                </a:tc>
                <a:tc>
                  <a:txBody>
                    <a:bodyPr/>
                    <a:lstStyle/>
                    <a:p>
                      <a:r>
                        <a:rPr lang="en-US" dirty="0"/>
                        <a:t>No-Precession</a:t>
                      </a:r>
                    </a:p>
                  </a:txBody>
                  <a:tcPr/>
                </a:tc>
                <a:tc>
                  <a:txBody>
                    <a:bodyPr/>
                    <a:lstStyle/>
                    <a:p>
                      <a:r>
                        <a:rPr lang="en-US" dirty="0"/>
                        <a:t>Yes-Recall</a:t>
                      </a:r>
                    </a:p>
                  </a:txBody>
                  <a:tcPr/>
                </a:tc>
                <a:tc>
                  <a:txBody>
                    <a:bodyPr/>
                    <a:lstStyle/>
                    <a:p>
                      <a:r>
                        <a:rPr lang="en-US" dirty="0"/>
                        <a:t>No-Recall</a:t>
                      </a:r>
                    </a:p>
                  </a:txBody>
                  <a:tcPr/>
                </a:tc>
                <a:tc>
                  <a:txBody>
                    <a:bodyPr/>
                    <a:lstStyle/>
                    <a:p>
                      <a:r>
                        <a:rPr lang="en-US" dirty="0"/>
                        <a:t>Yes-F1</a:t>
                      </a:r>
                    </a:p>
                  </a:txBody>
                  <a:tcPr/>
                </a:tc>
                <a:tc>
                  <a:txBody>
                    <a:bodyPr/>
                    <a:lstStyle/>
                    <a:p>
                      <a:r>
                        <a:rPr lang="en-US" dirty="0"/>
                        <a:t>No-F1</a:t>
                      </a:r>
                    </a:p>
                  </a:txBody>
                  <a:tcPr/>
                </a:tc>
                <a:extLst>
                  <a:ext uri="{0D108BD9-81ED-4DB2-BD59-A6C34878D82A}">
                    <a16:rowId xmlns:a16="http://schemas.microsoft.com/office/drawing/2014/main" val="3139730546"/>
                  </a:ext>
                </a:extLst>
              </a:tr>
              <a:tr h="370840">
                <a:tc>
                  <a:txBody>
                    <a:bodyPr/>
                    <a:lstStyle/>
                    <a:p>
                      <a:pPr algn="r"/>
                      <a:r>
                        <a:rPr lang="en-US" dirty="0"/>
                        <a:t>70.37%</a:t>
                      </a:r>
                    </a:p>
                  </a:txBody>
                  <a:tcPr/>
                </a:tc>
                <a:tc>
                  <a:txBody>
                    <a:bodyPr/>
                    <a:lstStyle/>
                    <a:p>
                      <a:pPr algn="r"/>
                      <a:r>
                        <a:rPr lang="en-US" dirty="0"/>
                        <a:t>81.48%</a:t>
                      </a:r>
                    </a:p>
                  </a:txBody>
                  <a:tcPr/>
                </a:tc>
                <a:tc>
                  <a:txBody>
                    <a:bodyPr/>
                    <a:lstStyle/>
                    <a:p>
                      <a:pPr algn="r"/>
                      <a:r>
                        <a:rPr lang="en-US" dirty="0"/>
                        <a:t>18.52%</a:t>
                      </a:r>
                    </a:p>
                  </a:txBody>
                  <a:tcPr/>
                </a:tc>
                <a:tc>
                  <a:txBody>
                    <a:bodyPr/>
                    <a:lstStyle/>
                    <a:p>
                      <a:pPr algn="r"/>
                      <a:r>
                        <a:rPr lang="en-US" dirty="0"/>
                        <a:t>66.67%</a:t>
                      </a:r>
                    </a:p>
                  </a:txBody>
                  <a:tcPr/>
                </a:tc>
                <a:tc>
                  <a:txBody>
                    <a:bodyPr/>
                    <a:lstStyle/>
                    <a:p>
                      <a:pPr algn="r"/>
                      <a:r>
                        <a:rPr lang="en-US" dirty="0"/>
                        <a:t>23.81%</a:t>
                      </a:r>
                    </a:p>
                  </a:txBody>
                  <a:tcPr/>
                </a:tc>
                <a:tc>
                  <a:txBody>
                    <a:bodyPr/>
                    <a:lstStyle/>
                    <a:p>
                      <a:pPr algn="r"/>
                      <a:r>
                        <a:rPr lang="en-US" dirty="0"/>
                        <a:t>73.33%</a:t>
                      </a:r>
                    </a:p>
                  </a:txBody>
                  <a:tcPr/>
                </a:tc>
                <a:tc>
                  <a:txBody>
                    <a:bodyPr/>
                    <a:lstStyle/>
                    <a:p>
                      <a:pPr algn="r"/>
                      <a:r>
                        <a:rPr lang="en-US" dirty="0"/>
                        <a:t>20.83%</a:t>
                      </a:r>
                    </a:p>
                  </a:txBody>
                  <a:tcPr/>
                </a:tc>
                <a:extLst>
                  <a:ext uri="{0D108BD9-81ED-4DB2-BD59-A6C34878D82A}">
                    <a16:rowId xmlns:a16="http://schemas.microsoft.com/office/drawing/2014/main" val="2094399319"/>
                  </a:ext>
                </a:extLst>
              </a:tr>
            </a:tbl>
          </a:graphicData>
        </a:graphic>
      </p:graphicFrame>
      <p:graphicFrame>
        <p:nvGraphicFramePr>
          <p:cNvPr id="15" name="Tableau 14">
            <a:extLst>
              <a:ext uri="{FF2B5EF4-FFF2-40B4-BE49-F238E27FC236}">
                <a16:creationId xmlns:a16="http://schemas.microsoft.com/office/drawing/2014/main" id="{7524EF75-93E4-464E-A251-0C66A812C153}"/>
              </a:ext>
            </a:extLst>
          </p:cNvPr>
          <p:cNvGraphicFramePr>
            <a:graphicFrameLocks noGrp="1"/>
          </p:cNvGraphicFramePr>
          <p:nvPr>
            <p:extLst>
              <p:ext uri="{D42A27DB-BD31-4B8C-83A1-F6EECF244321}">
                <p14:modId xmlns:p14="http://schemas.microsoft.com/office/powerpoint/2010/main" val="1652244119"/>
              </p:ext>
            </p:extLst>
          </p:nvPr>
        </p:nvGraphicFramePr>
        <p:xfrm>
          <a:off x="1042892" y="4168140"/>
          <a:ext cx="9994154" cy="741680"/>
        </p:xfrm>
        <a:graphic>
          <a:graphicData uri="http://schemas.openxmlformats.org/drawingml/2006/table">
            <a:tbl>
              <a:tblPr firstRow="1" bandRow="1">
                <a:tableStyleId>{5C22544A-7EE6-4342-B048-85BDC9FD1C3A}</a:tableStyleId>
              </a:tblPr>
              <a:tblGrid>
                <a:gridCol w="1298712">
                  <a:extLst>
                    <a:ext uri="{9D8B030D-6E8A-4147-A177-3AD203B41FA5}">
                      <a16:colId xmlns:a16="http://schemas.microsoft.com/office/drawing/2014/main" val="1036856865"/>
                    </a:ext>
                  </a:extLst>
                </a:gridCol>
                <a:gridCol w="1920429">
                  <a:extLst>
                    <a:ext uri="{9D8B030D-6E8A-4147-A177-3AD203B41FA5}">
                      <a16:colId xmlns:a16="http://schemas.microsoft.com/office/drawing/2014/main" val="1283826434"/>
                    </a:ext>
                  </a:extLst>
                </a:gridCol>
                <a:gridCol w="1818343">
                  <a:extLst>
                    <a:ext uri="{9D8B030D-6E8A-4147-A177-3AD203B41FA5}">
                      <a16:colId xmlns:a16="http://schemas.microsoft.com/office/drawing/2014/main" val="743143538"/>
                    </a:ext>
                  </a:extLst>
                </a:gridCol>
                <a:gridCol w="1427737">
                  <a:extLst>
                    <a:ext uri="{9D8B030D-6E8A-4147-A177-3AD203B41FA5}">
                      <a16:colId xmlns:a16="http://schemas.microsoft.com/office/drawing/2014/main" val="2945462952"/>
                    </a:ext>
                  </a:extLst>
                </a:gridCol>
                <a:gridCol w="1387328">
                  <a:extLst>
                    <a:ext uri="{9D8B030D-6E8A-4147-A177-3AD203B41FA5}">
                      <a16:colId xmlns:a16="http://schemas.microsoft.com/office/drawing/2014/main" val="4224874879"/>
                    </a:ext>
                  </a:extLst>
                </a:gridCol>
                <a:gridCol w="1010191">
                  <a:extLst>
                    <a:ext uri="{9D8B030D-6E8A-4147-A177-3AD203B41FA5}">
                      <a16:colId xmlns:a16="http://schemas.microsoft.com/office/drawing/2014/main" val="1806277475"/>
                    </a:ext>
                  </a:extLst>
                </a:gridCol>
                <a:gridCol w="1131414">
                  <a:extLst>
                    <a:ext uri="{9D8B030D-6E8A-4147-A177-3AD203B41FA5}">
                      <a16:colId xmlns:a16="http://schemas.microsoft.com/office/drawing/2014/main" val="3127389493"/>
                    </a:ext>
                  </a:extLst>
                </a:gridCol>
              </a:tblGrid>
              <a:tr h="370840">
                <a:tc>
                  <a:txBody>
                    <a:bodyPr/>
                    <a:lstStyle/>
                    <a:p>
                      <a:r>
                        <a:rPr lang="en-US" dirty="0"/>
                        <a:t>Accuracy </a:t>
                      </a:r>
                    </a:p>
                  </a:txBody>
                  <a:tcPr/>
                </a:tc>
                <a:tc>
                  <a:txBody>
                    <a:bodyPr/>
                    <a:lstStyle/>
                    <a:p>
                      <a:r>
                        <a:rPr lang="en-US" dirty="0"/>
                        <a:t>Yes-Precession</a:t>
                      </a:r>
                    </a:p>
                  </a:txBody>
                  <a:tcPr/>
                </a:tc>
                <a:tc>
                  <a:txBody>
                    <a:bodyPr/>
                    <a:lstStyle/>
                    <a:p>
                      <a:r>
                        <a:rPr lang="en-US" dirty="0"/>
                        <a:t>No-Precession</a:t>
                      </a:r>
                    </a:p>
                  </a:txBody>
                  <a:tcPr/>
                </a:tc>
                <a:tc>
                  <a:txBody>
                    <a:bodyPr/>
                    <a:lstStyle/>
                    <a:p>
                      <a:r>
                        <a:rPr lang="en-US" dirty="0"/>
                        <a:t>Yes-Recall</a:t>
                      </a:r>
                    </a:p>
                  </a:txBody>
                  <a:tcPr/>
                </a:tc>
                <a:tc>
                  <a:txBody>
                    <a:bodyPr/>
                    <a:lstStyle/>
                    <a:p>
                      <a:r>
                        <a:rPr lang="en-US" dirty="0"/>
                        <a:t>No-Recall</a:t>
                      </a:r>
                    </a:p>
                  </a:txBody>
                  <a:tcPr/>
                </a:tc>
                <a:tc>
                  <a:txBody>
                    <a:bodyPr/>
                    <a:lstStyle/>
                    <a:p>
                      <a:r>
                        <a:rPr lang="en-US" dirty="0"/>
                        <a:t>Yes-F1</a:t>
                      </a:r>
                    </a:p>
                  </a:txBody>
                  <a:tcPr/>
                </a:tc>
                <a:tc>
                  <a:txBody>
                    <a:bodyPr/>
                    <a:lstStyle/>
                    <a:p>
                      <a:r>
                        <a:rPr lang="en-US" dirty="0"/>
                        <a:t>No-F1</a:t>
                      </a:r>
                    </a:p>
                  </a:txBody>
                  <a:tcPr/>
                </a:tc>
                <a:extLst>
                  <a:ext uri="{0D108BD9-81ED-4DB2-BD59-A6C34878D82A}">
                    <a16:rowId xmlns:a16="http://schemas.microsoft.com/office/drawing/2014/main" val="3139730546"/>
                  </a:ext>
                </a:extLst>
              </a:tr>
              <a:tr h="370840">
                <a:tc>
                  <a:txBody>
                    <a:bodyPr/>
                    <a:lstStyle/>
                    <a:p>
                      <a:pPr marL="0" algn="r" defTabSz="457200" rtl="0" eaLnBrk="1" fontAlgn="b" latinLnBrk="0" hangingPunct="1"/>
                      <a:r>
                        <a:rPr lang="en-US" sz="1800" kern="1200" dirty="0">
                          <a:solidFill>
                            <a:schemeClr val="dk1"/>
                          </a:solidFill>
                          <a:latin typeface="+mn-lt"/>
                          <a:ea typeface="+mn-ea"/>
                          <a:cs typeface="+mn-cs"/>
                        </a:rPr>
                        <a:t>75.93%</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77.78%</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22.22%</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84.85%</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38.1%</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81.16%</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28.07%</a:t>
                      </a:r>
                    </a:p>
                  </a:txBody>
                  <a:tcPr marL="0" marR="0" marT="0" marB="0" anchor="b"/>
                </a:tc>
                <a:extLst>
                  <a:ext uri="{0D108BD9-81ED-4DB2-BD59-A6C34878D82A}">
                    <a16:rowId xmlns:a16="http://schemas.microsoft.com/office/drawing/2014/main" val="2094399319"/>
                  </a:ext>
                </a:extLst>
              </a:tr>
            </a:tbl>
          </a:graphicData>
        </a:graphic>
      </p:graphicFrame>
      <p:graphicFrame>
        <p:nvGraphicFramePr>
          <p:cNvPr id="17" name="Tableau 16">
            <a:extLst>
              <a:ext uri="{FF2B5EF4-FFF2-40B4-BE49-F238E27FC236}">
                <a16:creationId xmlns:a16="http://schemas.microsoft.com/office/drawing/2014/main" id="{5B660B82-859B-4F7A-8D33-77C4EB3CEBDA}"/>
              </a:ext>
            </a:extLst>
          </p:cNvPr>
          <p:cNvGraphicFramePr>
            <a:graphicFrameLocks noGrp="1"/>
          </p:cNvGraphicFramePr>
          <p:nvPr>
            <p:extLst>
              <p:ext uri="{D42A27DB-BD31-4B8C-83A1-F6EECF244321}">
                <p14:modId xmlns:p14="http://schemas.microsoft.com/office/powerpoint/2010/main" val="3825345651"/>
              </p:ext>
            </p:extLst>
          </p:nvPr>
        </p:nvGraphicFramePr>
        <p:xfrm>
          <a:off x="1042892" y="5513492"/>
          <a:ext cx="9994154" cy="741680"/>
        </p:xfrm>
        <a:graphic>
          <a:graphicData uri="http://schemas.openxmlformats.org/drawingml/2006/table">
            <a:tbl>
              <a:tblPr firstRow="1" bandRow="1">
                <a:tableStyleId>{5C22544A-7EE6-4342-B048-85BDC9FD1C3A}</a:tableStyleId>
              </a:tblPr>
              <a:tblGrid>
                <a:gridCol w="1298712">
                  <a:extLst>
                    <a:ext uri="{9D8B030D-6E8A-4147-A177-3AD203B41FA5}">
                      <a16:colId xmlns:a16="http://schemas.microsoft.com/office/drawing/2014/main" val="1036856865"/>
                    </a:ext>
                  </a:extLst>
                </a:gridCol>
                <a:gridCol w="1920429">
                  <a:extLst>
                    <a:ext uri="{9D8B030D-6E8A-4147-A177-3AD203B41FA5}">
                      <a16:colId xmlns:a16="http://schemas.microsoft.com/office/drawing/2014/main" val="1283826434"/>
                    </a:ext>
                  </a:extLst>
                </a:gridCol>
                <a:gridCol w="1818343">
                  <a:extLst>
                    <a:ext uri="{9D8B030D-6E8A-4147-A177-3AD203B41FA5}">
                      <a16:colId xmlns:a16="http://schemas.microsoft.com/office/drawing/2014/main" val="743143538"/>
                    </a:ext>
                  </a:extLst>
                </a:gridCol>
                <a:gridCol w="1427737">
                  <a:extLst>
                    <a:ext uri="{9D8B030D-6E8A-4147-A177-3AD203B41FA5}">
                      <a16:colId xmlns:a16="http://schemas.microsoft.com/office/drawing/2014/main" val="2945462952"/>
                    </a:ext>
                  </a:extLst>
                </a:gridCol>
                <a:gridCol w="1387328">
                  <a:extLst>
                    <a:ext uri="{9D8B030D-6E8A-4147-A177-3AD203B41FA5}">
                      <a16:colId xmlns:a16="http://schemas.microsoft.com/office/drawing/2014/main" val="4224874879"/>
                    </a:ext>
                  </a:extLst>
                </a:gridCol>
                <a:gridCol w="1010191">
                  <a:extLst>
                    <a:ext uri="{9D8B030D-6E8A-4147-A177-3AD203B41FA5}">
                      <a16:colId xmlns:a16="http://schemas.microsoft.com/office/drawing/2014/main" val="1806277475"/>
                    </a:ext>
                  </a:extLst>
                </a:gridCol>
                <a:gridCol w="1131414">
                  <a:extLst>
                    <a:ext uri="{9D8B030D-6E8A-4147-A177-3AD203B41FA5}">
                      <a16:colId xmlns:a16="http://schemas.microsoft.com/office/drawing/2014/main" val="3127389493"/>
                    </a:ext>
                  </a:extLst>
                </a:gridCol>
              </a:tblGrid>
              <a:tr h="370840">
                <a:tc>
                  <a:txBody>
                    <a:bodyPr/>
                    <a:lstStyle/>
                    <a:p>
                      <a:r>
                        <a:rPr lang="en-US" dirty="0"/>
                        <a:t>Accuracy </a:t>
                      </a:r>
                    </a:p>
                  </a:txBody>
                  <a:tcPr/>
                </a:tc>
                <a:tc>
                  <a:txBody>
                    <a:bodyPr/>
                    <a:lstStyle/>
                    <a:p>
                      <a:r>
                        <a:rPr lang="en-US" dirty="0"/>
                        <a:t>Yes-Precession</a:t>
                      </a:r>
                    </a:p>
                  </a:txBody>
                  <a:tcPr/>
                </a:tc>
                <a:tc>
                  <a:txBody>
                    <a:bodyPr/>
                    <a:lstStyle/>
                    <a:p>
                      <a:r>
                        <a:rPr lang="en-US" dirty="0"/>
                        <a:t>No-Precession</a:t>
                      </a:r>
                    </a:p>
                  </a:txBody>
                  <a:tcPr/>
                </a:tc>
                <a:tc>
                  <a:txBody>
                    <a:bodyPr/>
                    <a:lstStyle/>
                    <a:p>
                      <a:r>
                        <a:rPr lang="en-US" dirty="0"/>
                        <a:t>Yes-Recall</a:t>
                      </a:r>
                    </a:p>
                  </a:txBody>
                  <a:tcPr/>
                </a:tc>
                <a:tc>
                  <a:txBody>
                    <a:bodyPr/>
                    <a:lstStyle/>
                    <a:p>
                      <a:r>
                        <a:rPr lang="en-US" dirty="0"/>
                        <a:t>No-Recall</a:t>
                      </a:r>
                    </a:p>
                  </a:txBody>
                  <a:tcPr/>
                </a:tc>
                <a:tc>
                  <a:txBody>
                    <a:bodyPr/>
                    <a:lstStyle/>
                    <a:p>
                      <a:r>
                        <a:rPr lang="en-US" dirty="0"/>
                        <a:t>Yes-F1</a:t>
                      </a:r>
                    </a:p>
                  </a:txBody>
                  <a:tcPr/>
                </a:tc>
                <a:tc>
                  <a:txBody>
                    <a:bodyPr/>
                    <a:lstStyle/>
                    <a:p>
                      <a:r>
                        <a:rPr lang="en-US" dirty="0"/>
                        <a:t>No-F1</a:t>
                      </a:r>
                    </a:p>
                  </a:txBody>
                  <a:tcPr/>
                </a:tc>
                <a:extLst>
                  <a:ext uri="{0D108BD9-81ED-4DB2-BD59-A6C34878D82A}">
                    <a16:rowId xmlns:a16="http://schemas.microsoft.com/office/drawing/2014/main" val="3139730546"/>
                  </a:ext>
                </a:extLst>
              </a:tr>
              <a:tr h="370840">
                <a:tc>
                  <a:txBody>
                    <a:bodyPr/>
                    <a:lstStyle/>
                    <a:p>
                      <a:pPr marL="0" algn="r" defTabSz="457200" rtl="0" eaLnBrk="1" fontAlgn="b" latinLnBrk="0" hangingPunct="1"/>
                      <a:r>
                        <a:rPr lang="en-US" sz="1800" kern="1200" dirty="0">
                          <a:solidFill>
                            <a:schemeClr val="dk1"/>
                          </a:solidFill>
                          <a:latin typeface="+mn-lt"/>
                          <a:ea typeface="+mn-ea"/>
                          <a:cs typeface="+mn-cs"/>
                        </a:rPr>
                        <a:t>61.11%</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70%</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30%</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63.64%</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42.86%</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66.67%</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35.29%</a:t>
                      </a:r>
                    </a:p>
                  </a:txBody>
                  <a:tcPr marL="0" marR="0" marT="0" marB="0" anchor="b"/>
                </a:tc>
                <a:extLst>
                  <a:ext uri="{0D108BD9-81ED-4DB2-BD59-A6C34878D82A}">
                    <a16:rowId xmlns:a16="http://schemas.microsoft.com/office/drawing/2014/main" val="2094399319"/>
                  </a:ext>
                </a:extLst>
              </a:tr>
            </a:tbl>
          </a:graphicData>
        </a:graphic>
      </p:graphicFrame>
    </p:spTree>
    <p:extLst>
      <p:ext uri="{BB962C8B-B14F-4D97-AF65-F5344CB8AC3E}">
        <p14:creationId xmlns:p14="http://schemas.microsoft.com/office/powerpoint/2010/main" val="425810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53804-A78C-407C-B80C-FDA2646D3149}"/>
              </a:ext>
            </a:extLst>
          </p:cNvPr>
          <p:cNvSpPr>
            <a:spLocks noGrp="1"/>
          </p:cNvSpPr>
          <p:nvPr>
            <p:ph type="title"/>
          </p:nvPr>
        </p:nvSpPr>
        <p:spPr/>
        <p:txBody>
          <a:bodyPr/>
          <a:lstStyle/>
          <a:p>
            <a:pPr algn="ctr"/>
            <a:r>
              <a:rPr lang="en-US" dirty="0"/>
              <a:t>Comparing the LSTMS Generated</a:t>
            </a:r>
          </a:p>
        </p:txBody>
      </p:sp>
      <p:graphicFrame>
        <p:nvGraphicFramePr>
          <p:cNvPr id="5" name="Graphique 4">
            <a:extLst>
              <a:ext uri="{FF2B5EF4-FFF2-40B4-BE49-F238E27FC236}">
                <a16:creationId xmlns:a16="http://schemas.microsoft.com/office/drawing/2014/main" id="{7996D5F0-C1DC-4D07-89C2-1E79B36204F8}"/>
              </a:ext>
            </a:extLst>
          </p:cNvPr>
          <p:cNvGraphicFramePr/>
          <p:nvPr>
            <p:extLst>
              <p:ext uri="{D42A27DB-BD31-4B8C-83A1-F6EECF244321}">
                <p14:modId xmlns:p14="http://schemas.microsoft.com/office/powerpoint/2010/main" val="1384013813"/>
              </p:ext>
            </p:extLst>
          </p:nvPr>
        </p:nvGraphicFramePr>
        <p:xfrm>
          <a:off x="516194" y="2057400"/>
          <a:ext cx="11090787" cy="43581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577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FB8B8C-FF9F-4D75-93DA-27D8BE5C1BA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Comparing the LSTMs Generated</a:t>
            </a:r>
          </a:p>
        </p:txBody>
      </p:sp>
      <p:sp>
        <p:nvSpPr>
          <p:cNvPr id="3" name="Espace réservé du contenu 2">
            <a:extLst>
              <a:ext uri="{FF2B5EF4-FFF2-40B4-BE49-F238E27FC236}">
                <a16:creationId xmlns:a16="http://schemas.microsoft.com/office/drawing/2014/main" id="{AF88D247-A2A9-4AAE-93B6-C369753224C9}"/>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The results generated by the LSTM differ significantly from one run to the other. Some runs have high accuracy and other have high Precision. We can’t presently explain this discrepancy.</a:t>
            </a:r>
          </a:p>
        </p:txBody>
      </p:sp>
    </p:spTree>
    <p:extLst>
      <p:ext uri="{BB962C8B-B14F-4D97-AF65-F5344CB8AC3E}">
        <p14:creationId xmlns:p14="http://schemas.microsoft.com/office/powerpoint/2010/main" val="411135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D5644-042D-47F3-9A6A-D5A60474240B}"/>
              </a:ext>
            </a:extLst>
          </p:cNvPr>
          <p:cNvSpPr>
            <a:spLocks noGrp="1"/>
          </p:cNvSpPr>
          <p:nvPr>
            <p:ph type="title"/>
          </p:nvPr>
        </p:nvSpPr>
        <p:spPr/>
        <p:txBody>
          <a:bodyPr/>
          <a:lstStyle/>
          <a:p>
            <a:pPr algn="ctr"/>
            <a:r>
              <a:rPr lang="en-US"/>
              <a:t>Results </a:t>
            </a:r>
            <a:endParaRPr lang="en-US" dirty="0"/>
          </a:p>
        </p:txBody>
      </p:sp>
      <p:graphicFrame>
        <p:nvGraphicFramePr>
          <p:cNvPr id="4" name="Graphique 3">
            <a:extLst>
              <a:ext uri="{FF2B5EF4-FFF2-40B4-BE49-F238E27FC236}">
                <a16:creationId xmlns:a16="http://schemas.microsoft.com/office/drawing/2014/main" id="{8F58F948-6799-48AC-A775-35EF45280AEF}"/>
              </a:ext>
            </a:extLst>
          </p:cNvPr>
          <p:cNvGraphicFramePr/>
          <p:nvPr>
            <p:extLst>
              <p:ext uri="{D42A27DB-BD31-4B8C-83A1-F6EECF244321}">
                <p14:modId xmlns:p14="http://schemas.microsoft.com/office/powerpoint/2010/main" val="2669514549"/>
              </p:ext>
            </p:extLst>
          </p:nvPr>
        </p:nvGraphicFramePr>
        <p:xfrm>
          <a:off x="571500" y="2381477"/>
          <a:ext cx="10972799" cy="38826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2793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3354</TotalTime>
  <Words>387</Words>
  <Application>Microsoft Office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Salle d’ions</vt:lpstr>
      <vt:lpstr>Tutorial 3 Presentation</vt:lpstr>
      <vt:lpstr>Initial Dataset </vt:lpstr>
      <vt:lpstr>Data</vt:lpstr>
      <vt:lpstr>NB-BOW-OV</vt:lpstr>
      <vt:lpstr>NB-BOW-FV</vt:lpstr>
      <vt:lpstr>LSTM</vt:lpstr>
      <vt:lpstr>Comparing the LSTMS Generated</vt:lpstr>
      <vt:lpstr>Comparing the LSTMs Generated</vt:lpstr>
      <vt:lpstr>Results </vt:lpstr>
      <vt:lpstr>Conclusion</vt:lpstr>
      <vt:lpstr>Team Responsibility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3 Presentation</dc:title>
  <dc:creator>Adam Yafout</dc:creator>
  <cp:lastModifiedBy>Daniel Thibault-Shea</cp:lastModifiedBy>
  <cp:revision>6</cp:revision>
  <dcterms:created xsi:type="dcterms:W3CDTF">2020-12-08T18:01:21Z</dcterms:created>
  <dcterms:modified xsi:type="dcterms:W3CDTF">2020-12-13T00:03:41Z</dcterms:modified>
</cp:coreProperties>
</file>