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4"/>
  </p:notesMasterIdLst>
  <p:sldIdLst>
    <p:sldId id="264" r:id="rId2"/>
    <p:sldId id="259" r:id="rId3"/>
    <p:sldId id="275" r:id="rId4"/>
    <p:sldId id="262" r:id="rId5"/>
    <p:sldId id="269" r:id="rId6"/>
    <p:sldId id="265" r:id="rId7"/>
    <p:sldId id="266" r:id="rId8"/>
    <p:sldId id="267" r:id="rId9"/>
    <p:sldId id="268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56586-57E1-4E1B-97BC-58D308F44DF2}" v="729" dt="2022-01-07T10:58:54.510"/>
    <p1510:client id="{60656ED4-1F73-457A-8085-1F8864470EB5}" v="43" dt="2022-01-07T10:45:29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ED21E-542B-4FB2-A0D0-F67862697EA4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C0A37-7C54-4729-AB1C-D0D51A344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39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après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C0A37-7C54-4729-AB1C-D0D51A344F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6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C0A37-7C54-4729-AB1C-D0D51A344F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28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C0A37-7C54-4729-AB1C-D0D51A344F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4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sujet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C0A37-7C54-4729-AB1C-D0D51A344F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8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après question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C0A37-7C54-4729-AB1C-D0D51A344F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7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1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i-bulles-vs-quicksort.maboiteaprojets.f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i-bulles-vs-quicksort.maboiteaprojets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i-bulles-vs-quicksort.maboiteaprojets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3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985AD7B-32B4-4ECB-ABA8-E492D51144B4}"/>
              </a:ext>
            </a:extLst>
          </p:cNvPr>
          <p:cNvSpPr txBox="1">
            <a:spLocks/>
          </p:cNvSpPr>
          <p:nvPr/>
        </p:nvSpPr>
        <p:spPr>
          <a:xfrm>
            <a:off x="979439" y="2242736"/>
            <a:ext cx="7151837" cy="1635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b="1">
                <a:ea typeface="+mj-lt"/>
                <a:cs typeface="+mj-lt"/>
              </a:rPr>
              <a:t>L’algorithmique et la programmation en B.U.T. Informatique</a:t>
            </a:r>
            <a:endParaRPr lang="fr-FR" sz="5300" b="1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F0A97A05-FB3F-416E-8316-D95637F3D430}"/>
              </a:ext>
            </a:extLst>
          </p:cNvPr>
          <p:cNvSpPr txBox="1">
            <a:spLocks/>
          </p:cNvSpPr>
          <p:nvPr/>
        </p:nvSpPr>
        <p:spPr>
          <a:xfrm>
            <a:off x="860358" y="3877790"/>
            <a:ext cx="6246606" cy="848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>
                <a:cs typeface="Calibri"/>
              </a:rPr>
              <a:t>Journée Campus Ouvert – 05 Février 2022</a:t>
            </a:r>
            <a:endParaRPr lang="fr-FR"/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91F226F5-46A8-462F-B749-7380A5CD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72" y="638416"/>
            <a:ext cx="1717696" cy="24894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EEC96E3-B418-4430-B84A-9090D95E07AF}"/>
              </a:ext>
            </a:extLst>
          </p:cNvPr>
          <p:cNvSpPr txBox="1"/>
          <p:nvPr/>
        </p:nvSpPr>
        <p:spPr>
          <a:xfrm>
            <a:off x="10960013" y="5699081"/>
            <a:ext cx="394569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261225-3254-4E30-84C9-F631971D7EC0}"/>
              </a:ext>
            </a:extLst>
          </p:cNvPr>
          <p:cNvSpPr txBox="1"/>
          <p:nvPr/>
        </p:nvSpPr>
        <p:spPr>
          <a:xfrm>
            <a:off x="789007" y="5775766"/>
            <a:ext cx="4825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Site web : </a:t>
            </a:r>
            <a:r>
              <a:rPr lang="fr-FR" u="sng">
                <a:solidFill>
                  <a:schemeClr val="accent1"/>
                </a:solidFill>
                <a:ea typeface="+mn-lt"/>
                <a:cs typeface="+mn-lt"/>
              </a:rPr>
              <a:t>https://www.iutbayonne.univ-pau.fr/</a:t>
            </a:r>
            <a:endParaRPr lang="fr-FR" u="sng">
              <a:solidFill>
                <a:schemeClr val="accent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9F0D346-6AE3-49AE-89D9-AFF8E4C83938}"/>
              </a:ext>
            </a:extLst>
          </p:cNvPr>
          <p:cNvSpPr txBox="1"/>
          <p:nvPr/>
        </p:nvSpPr>
        <p:spPr>
          <a:xfrm>
            <a:off x="980946" y="-1519116"/>
            <a:ext cx="1037363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>
                <a:latin typeface="Calibri Light"/>
                <a:cs typeface="Calibri Light"/>
              </a:rPr>
              <a:t>Différence entre algorithmique et programmation</a:t>
            </a:r>
            <a:endParaRPr lang="fr-FR" sz="4800" b="1">
              <a:latin typeface="Calibri Light"/>
              <a:ea typeface="+mn-lt"/>
              <a:cs typeface="Calibri Light"/>
            </a:endParaRPr>
          </a:p>
          <a:p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algn="ctr"/>
            <a:endParaRPr lang="fr-FR">
              <a:latin typeface="Arial Blac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196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3247994" y="2515072"/>
            <a:ext cx="5692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Pourquoi étudier la programmation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811572" y="5699081"/>
            <a:ext cx="5430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10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47A268D-FBAD-49D0-BDE3-17E25278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29719" y="1221135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6FC49E-7EAA-4347-98D7-A097950B8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6934" y="1325702"/>
            <a:ext cx="3771900" cy="857250"/>
          </a:xfrm>
          <a:prstGeom prst="rect">
            <a:avLst/>
          </a:prstGeom>
        </p:spPr>
      </p:pic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B2DA3CA0-A401-452B-B4E1-CA40524602EA}"/>
              </a:ext>
            </a:extLst>
          </p:cNvPr>
          <p:cNvCxnSpPr>
            <a:stCxn id="24" idx="3"/>
          </p:cNvCxnSpPr>
          <p:nvPr/>
        </p:nvCxnSpPr>
        <p:spPr>
          <a:xfrm>
            <a:off x="-4946130" y="1882855"/>
            <a:ext cx="564019" cy="7871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10626E3-15E0-4946-ADF2-0CC9CD2DDB10}"/>
              </a:ext>
            </a:extLst>
          </p:cNvPr>
          <p:cNvSpPr txBox="1"/>
          <p:nvPr/>
        </p:nvSpPr>
        <p:spPr>
          <a:xfrm>
            <a:off x="-9430655" y="611295"/>
            <a:ext cx="95621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Lien entre algorithmique et programmation : C++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</p:txBody>
      </p:sp>
      <p:pic>
        <p:nvPicPr>
          <p:cNvPr id="29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DCF5A1-62BF-4335-992A-06A60D62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053" y="2814595"/>
            <a:ext cx="5654104" cy="3870107"/>
          </a:xfrm>
          <a:prstGeom prst="rect">
            <a:avLst/>
          </a:prstGeom>
        </p:spPr>
      </p:pic>
      <p:pic>
        <p:nvPicPr>
          <p:cNvPr id="30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556B63-C9E3-4828-B671-058119E13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6708" y="2813585"/>
            <a:ext cx="5080042" cy="387111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854591C-78A5-4363-B24F-4B627A058F8A}"/>
              </a:ext>
            </a:extLst>
          </p:cNvPr>
          <p:cNvSpPr txBox="1"/>
          <p:nvPr/>
        </p:nvSpPr>
        <p:spPr>
          <a:xfrm>
            <a:off x="-9629719" y="2607794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Wikipédia</a:t>
            </a:r>
          </a:p>
        </p:txBody>
      </p:sp>
      <p:pic>
        <p:nvPicPr>
          <p:cNvPr id="3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F4ED98-2133-4A8B-A15C-D0E4D3A0B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51210" y="1595036"/>
            <a:ext cx="5503691" cy="1614901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AC7F2D3-F3EC-460B-A287-8B119579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7" y="7051952"/>
            <a:ext cx="8171509" cy="375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3F6F31E8-84B4-400A-87F4-658B37E4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1838" y="1479207"/>
            <a:ext cx="347900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 2">
            <a:extLst>
              <a:ext uri="{FF2B5EF4-FFF2-40B4-BE49-F238E27FC236}">
                <a16:creationId xmlns:a16="http://schemas.microsoft.com/office/drawing/2014/main" id="{8517AB0A-D3B1-4082-B8F3-EED4E3892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531750" y="5899136"/>
            <a:ext cx="6357723" cy="655237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9BFB7AA2-0149-4650-8434-68D5EF5BECEB}"/>
              </a:ext>
            </a:extLst>
          </p:cNvPr>
          <p:cNvSpPr txBox="1"/>
          <p:nvPr/>
        </p:nvSpPr>
        <p:spPr>
          <a:xfrm>
            <a:off x="1020547" y="-536242"/>
            <a:ext cx="95621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Pourquoi étudier la programmation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13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1020547" y="619143"/>
            <a:ext cx="95621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Pourquoi étudier la programmation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D25273-8529-41DC-9A3C-5C463445B210}"/>
              </a:ext>
            </a:extLst>
          </p:cNvPr>
          <p:cNvSpPr txBox="1"/>
          <p:nvPr/>
        </p:nvSpPr>
        <p:spPr>
          <a:xfrm>
            <a:off x="10811572" y="5699081"/>
            <a:ext cx="5430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11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53F0CD-0F3A-4C7B-90CC-9DAE71B5FCF9}"/>
              </a:ext>
            </a:extLst>
          </p:cNvPr>
          <p:cNvSpPr txBox="1"/>
          <p:nvPr/>
        </p:nvSpPr>
        <p:spPr>
          <a:xfrm>
            <a:off x="3247910" y="-1547419"/>
            <a:ext cx="5692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Pourquoi étudier la programmation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99DD7B-17CC-4CEB-ADE1-F4A936C5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8" y="1479207"/>
            <a:ext cx="8171509" cy="375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C16A86-18B9-4242-904F-3A7C6901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6" y="1479207"/>
            <a:ext cx="347900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2">
            <a:extLst>
              <a:ext uri="{FF2B5EF4-FFF2-40B4-BE49-F238E27FC236}">
                <a16:creationId xmlns:a16="http://schemas.microsoft.com/office/drawing/2014/main" id="{26B6C27F-5A77-4194-9AE2-4CE5006E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75" y="5907106"/>
            <a:ext cx="6357723" cy="6552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E4CC246-3BB4-41C3-B178-0CDAA4FA8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597" y="2208472"/>
            <a:ext cx="3142927" cy="308248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B5D21D9-4D67-4743-926C-5EB2A74636A5}"/>
              </a:ext>
            </a:extLst>
          </p:cNvPr>
          <p:cNvSpPr txBox="1"/>
          <p:nvPr/>
        </p:nvSpPr>
        <p:spPr>
          <a:xfrm>
            <a:off x="1265687" y="7832161"/>
            <a:ext cx="35546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i="1">
                <a:solidFill>
                  <a:schemeClr val="accent1"/>
                </a:solidFill>
                <a:ea typeface="+mn-lt"/>
                <a:cs typeface="+mn-lt"/>
              </a:rPr>
              <a:t>jcodev.iutbayonne@gmail.com</a:t>
            </a:r>
            <a:endParaRPr lang="fr-FR" sz="2000" i="1">
              <a:solidFill>
                <a:schemeClr val="accent1"/>
              </a:solidFill>
              <a:cs typeface="Calibri" panose="020F0502020204030204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ACB169-A4EA-48E7-8046-8DC138B9259C}"/>
              </a:ext>
            </a:extLst>
          </p:cNvPr>
          <p:cNvSpPr txBox="1"/>
          <p:nvPr/>
        </p:nvSpPr>
        <p:spPr>
          <a:xfrm>
            <a:off x="872919" y="7258423"/>
            <a:ext cx="408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Posez-nous des questions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1B32D1A-496D-4FE5-8755-1B539B107ADD}"/>
              </a:ext>
            </a:extLst>
          </p:cNvPr>
          <p:cNvSpPr txBox="1"/>
          <p:nvPr/>
        </p:nvSpPr>
        <p:spPr>
          <a:xfrm>
            <a:off x="3247909" y="-796536"/>
            <a:ext cx="569277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Des questions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4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3247994" y="1446293"/>
            <a:ext cx="569277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Des questions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574865-7DD0-4992-9E4E-6D4C22096946}"/>
              </a:ext>
            </a:extLst>
          </p:cNvPr>
          <p:cNvSpPr txBox="1"/>
          <p:nvPr/>
        </p:nvSpPr>
        <p:spPr>
          <a:xfrm>
            <a:off x="1183593" y="3108286"/>
            <a:ext cx="982141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6000" i="1" dirty="0">
                <a:solidFill>
                  <a:schemeClr val="accent1"/>
                </a:solidFill>
                <a:ea typeface="+mn-lt"/>
                <a:cs typeface="+mn-lt"/>
              </a:rPr>
              <a:t>jcodev.iutbayonne@gmail.com</a:t>
            </a:r>
            <a:endParaRPr lang="fr-FR" sz="6000" i="1" dirty="0">
              <a:solidFill>
                <a:schemeClr val="accent1"/>
              </a:solidFill>
              <a:cs typeface="Calibri" panose="020F050202020403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1AE439-4820-43C6-96DE-A854C9FA4C6A}"/>
              </a:ext>
            </a:extLst>
          </p:cNvPr>
          <p:cNvSpPr txBox="1"/>
          <p:nvPr/>
        </p:nvSpPr>
        <p:spPr>
          <a:xfrm>
            <a:off x="10811572" y="5699081"/>
            <a:ext cx="5430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12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25F400A-81E1-4FFB-B6AA-8025CAF3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46" y="1496914"/>
            <a:ext cx="8171509" cy="375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2">
            <a:extLst>
              <a:ext uri="{FF2B5EF4-FFF2-40B4-BE49-F238E27FC236}">
                <a16:creationId xmlns:a16="http://schemas.microsoft.com/office/drawing/2014/main" id="{ED5CB9F5-6FD6-4D5F-89AA-E25273A1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24174" y="5899136"/>
            <a:ext cx="6357723" cy="655237"/>
          </a:xfrm>
          <a:prstGeom prst="rect">
            <a:avLst/>
          </a:prstGeom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85944CC1-77BA-4E12-B834-2E47CC63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9197" y="1479207"/>
            <a:ext cx="347900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135E987-BB70-4EF3-95CC-04827984678A}"/>
              </a:ext>
            </a:extLst>
          </p:cNvPr>
          <p:cNvSpPr txBox="1"/>
          <p:nvPr/>
        </p:nvSpPr>
        <p:spPr>
          <a:xfrm>
            <a:off x="1020547" y="-587098"/>
            <a:ext cx="95621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Pourquoi étudier la programmation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612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862209" y="2469715"/>
            <a:ext cx="1037363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Une différence entre algorithmique et programmation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2</a:t>
            </a:r>
          </a:p>
        </p:txBody>
      </p:sp>
      <p:pic>
        <p:nvPicPr>
          <p:cNvPr id="9" name="Image 4">
            <a:extLst>
              <a:ext uri="{FF2B5EF4-FFF2-40B4-BE49-F238E27FC236}">
                <a16:creationId xmlns:a16="http://schemas.microsoft.com/office/drawing/2014/main" id="{FDA8820F-A0D5-49C8-9474-85E8B9D2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098" y="-2620705"/>
            <a:ext cx="1717696" cy="248941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4F79F4C-0AA6-4EBC-8148-1E75319577A8}"/>
              </a:ext>
            </a:extLst>
          </p:cNvPr>
          <p:cNvSpPr txBox="1">
            <a:spLocks/>
          </p:cNvSpPr>
          <p:nvPr/>
        </p:nvSpPr>
        <p:spPr>
          <a:xfrm>
            <a:off x="-6237741" y="2219587"/>
            <a:ext cx="6008442" cy="1635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b="1">
                <a:ea typeface="+mj-lt"/>
                <a:cs typeface="+mj-lt"/>
              </a:rPr>
              <a:t>L’algorithmique et la programmation en B.U.T. Informatique</a:t>
            </a:r>
            <a:endParaRPr lang="fr-FR" sz="5300" b="1"/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62B4CD2D-9243-4E7C-9359-C30A8207D10A}"/>
              </a:ext>
            </a:extLst>
          </p:cNvPr>
          <p:cNvSpPr txBox="1">
            <a:spLocks/>
          </p:cNvSpPr>
          <p:nvPr/>
        </p:nvSpPr>
        <p:spPr>
          <a:xfrm>
            <a:off x="-6356823" y="3854641"/>
            <a:ext cx="6246606" cy="848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>
                <a:cs typeface="Calibri"/>
              </a:rPr>
              <a:t>Journée Campus Ouvert – 05 Février 2022</a:t>
            </a:r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6DFABB-982B-4B2A-BB72-998853415290}"/>
              </a:ext>
            </a:extLst>
          </p:cNvPr>
          <p:cNvSpPr txBox="1"/>
          <p:nvPr/>
        </p:nvSpPr>
        <p:spPr>
          <a:xfrm>
            <a:off x="1180623" y="697195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000">
                <a:latin typeface="Arial"/>
                <a:cs typeface="Arial"/>
              </a:rPr>
              <a:t>L’idée générale</a:t>
            </a:r>
            <a:endParaRPr lang="fr-FR" sz="4400">
              <a:latin typeface="Arial"/>
              <a:cs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7C0690-5344-4A6B-8D62-07EB11458DE0}"/>
              </a:ext>
            </a:extLst>
          </p:cNvPr>
          <p:cNvSpPr txBox="1"/>
          <p:nvPr/>
        </p:nvSpPr>
        <p:spPr>
          <a:xfrm>
            <a:off x="-4586100" y="5778106"/>
            <a:ext cx="4825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Site web : </a:t>
            </a:r>
            <a:r>
              <a:rPr lang="fr-FR" u="sng">
                <a:solidFill>
                  <a:schemeClr val="accent1"/>
                </a:solidFill>
                <a:ea typeface="+mn-lt"/>
                <a:cs typeface="+mn-lt"/>
              </a:rPr>
              <a:t>https://www.iutbayonne.univ-pau.fr/</a:t>
            </a:r>
            <a:endParaRPr lang="fr-FR" u="sng">
              <a:solidFill>
                <a:schemeClr val="accent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E01204-9E96-47EC-B95B-420174A126EB}"/>
              </a:ext>
            </a:extLst>
          </p:cNvPr>
          <p:cNvSpPr txBox="1"/>
          <p:nvPr/>
        </p:nvSpPr>
        <p:spPr>
          <a:xfrm>
            <a:off x="1180623" y="7724152"/>
            <a:ext cx="8246056" cy="11419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Définitions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Un </a:t>
            </a:r>
            <a:r>
              <a:rPr lang="fr-FR" sz="2400" b="1" u="sng" dirty="0">
                <a:latin typeface="Arial"/>
                <a:cs typeface="Arial"/>
              </a:rPr>
              <a:t>algorithme</a:t>
            </a:r>
            <a:r>
              <a:rPr lang="fr-FR" sz="2400" dirty="0">
                <a:latin typeface="Arial"/>
                <a:cs typeface="Arial"/>
              </a:rPr>
              <a:t> est la </a:t>
            </a:r>
            <a:r>
              <a:rPr lang="fr-FR" sz="2400" b="1" dirty="0">
                <a:latin typeface="Arial"/>
                <a:cs typeface="Arial"/>
              </a:rPr>
              <a:t>description</a:t>
            </a:r>
            <a:r>
              <a:rPr lang="fr-FR" sz="2400" dirty="0">
                <a:latin typeface="Arial"/>
                <a:cs typeface="Arial"/>
              </a:rPr>
              <a:t> d'une </a:t>
            </a:r>
            <a:r>
              <a:rPr lang="fr-FR" sz="2400" b="1" dirty="0">
                <a:latin typeface="Arial"/>
                <a:cs typeface="Arial"/>
              </a:rPr>
              <a:t>solution détaillant </a:t>
            </a:r>
            <a:r>
              <a:rPr lang="fr-FR" sz="2400" dirty="0">
                <a:latin typeface="Arial"/>
                <a:cs typeface="Arial"/>
              </a:rPr>
              <a:t>des </a:t>
            </a:r>
            <a:r>
              <a:rPr lang="fr-FR" sz="2400" b="1" dirty="0">
                <a:latin typeface="Arial"/>
                <a:cs typeface="Arial"/>
              </a:rPr>
              <a:t>opérations simples</a:t>
            </a:r>
            <a:r>
              <a:rPr lang="fr-FR" sz="2400" dirty="0">
                <a:latin typeface="Arial"/>
                <a:cs typeface="Arial"/>
              </a:rPr>
              <a:t> à enchaîner pour </a:t>
            </a:r>
            <a:r>
              <a:rPr lang="fr-FR" sz="2400" b="1" dirty="0">
                <a:latin typeface="Arial"/>
                <a:cs typeface="Arial"/>
              </a:rPr>
              <a:t>résoudre</a:t>
            </a:r>
            <a:r>
              <a:rPr lang="fr-FR" sz="2400" dirty="0">
                <a:latin typeface="Arial"/>
                <a:cs typeface="Arial"/>
              </a:rPr>
              <a:t> un </a:t>
            </a:r>
            <a:r>
              <a:rPr lang="fr-FR" sz="2400" b="1" dirty="0">
                <a:latin typeface="Arial"/>
                <a:cs typeface="Arial"/>
              </a:rPr>
              <a:t>problème</a:t>
            </a:r>
            <a:r>
              <a:rPr lang="fr-FR" sz="2400" dirty="0">
                <a:latin typeface="Arial"/>
                <a:cs typeface="Arial"/>
              </a:rPr>
              <a:t> plus </a:t>
            </a:r>
            <a:r>
              <a:rPr lang="fr-FR" sz="2400" b="1" dirty="0">
                <a:latin typeface="Arial"/>
                <a:cs typeface="Arial"/>
              </a:rPr>
              <a:t>complexe</a:t>
            </a:r>
            <a:r>
              <a:rPr lang="fr-FR" sz="24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5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DF756-F09E-480D-9224-E47FBF18753E}"/>
              </a:ext>
            </a:extLst>
          </p:cNvPr>
          <p:cNvSpPr txBox="1"/>
          <p:nvPr/>
        </p:nvSpPr>
        <p:spPr>
          <a:xfrm>
            <a:off x="1180623" y="1957659"/>
            <a:ext cx="8246056" cy="11419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Définitions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Un </a:t>
            </a:r>
            <a:r>
              <a:rPr lang="fr-FR" sz="2400" b="1" u="sng" dirty="0">
                <a:latin typeface="Arial"/>
                <a:cs typeface="Arial"/>
              </a:rPr>
              <a:t>algorithme</a:t>
            </a:r>
            <a:r>
              <a:rPr lang="fr-FR" sz="2400" dirty="0">
                <a:latin typeface="Arial"/>
                <a:cs typeface="Arial"/>
              </a:rPr>
              <a:t> est la </a:t>
            </a:r>
            <a:r>
              <a:rPr lang="fr-FR" sz="2400" b="1" dirty="0">
                <a:latin typeface="Arial"/>
                <a:cs typeface="Arial"/>
              </a:rPr>
              <a:t>description</a:t>
            </a:r>
            <a:r>
              <a:rPr lang="fr-FR" sz="2400" dirty="0">
                <a:latin typeface="Arial"/>
                <a:cs typeface="Arial"/>
              </a:rPr>
              <a:t> d'une </a:t>
            </a:r>
            <a:r>
              <a:rPr lang="fr-FR" sz="2400" b="1" dirty="0">
                <a:latin typeface="Arial"/>
                <a:cs typeface="Arial"/>
              </a:rPr>
              <a:t>solution détaillant </a:t>
            </a:r>
            <a:r>
              <a:rPr lang="fr-FR" sz="2400" dirty="0">
                <a:latin typeface="Arial"/>
                <a:cs typeface="Arial"/>
              </a:rPr>
              <a:t>des </a:t>
            </a:r>
            <a:r>
              <a:rPr lang="fr-FR" sz="2400" b="1" dirty="0">
                <a:latin typeface="Arial"/>
                <a:cs typeface="Arial"/>
              </a:rPr>
              <a:t>opérations simples</a:t>
            </a:r>
            <a:r>
              <a:rPr lang="fr-FR" sz="2400" dirty="0">
                <a:latin typeface="Arial"/>
                <a:cs typeface="Arial"/>
              </a:rPr>
              <a:t> à enchaîner pour </a:t>
            </a:r>
            <a:r>
              <a:rPr lang="fr-FR" sz="2400" b="1" dirty="0">
                <a:latin typeface="Arial"/>
                <a:cs typeface="Arial"/>
              </a:rPr>
              <a:t>résoudre</a:t>
            </a:r>
            <a:r>
              <a:rPr lang="fr-FR" sz="2400" dirty="0">
                <a:latin typeface="Arial"/>
                <a:cs typeface="Arial"/>
              </a:rPr>
              <a:t> un </a:t>
            </a:r>
            <a:r>
              <a:rPr lang="fr-FR" sz="2400" b="1" dirty="0">
                <a:latin typeface="Arial"/>
                <a:cs typeface="Arial"/>
              </a:rPr>
              <a:t>problème</a:t>
            </a:r>
            <a:r>
              <a:rPr lang="fr-FR" sz="2400" dirty="0">
                <a:latin typeface="Arial"/>
                <a:cs typeface="Arial"/>
              </a:rPr>
              <a:t> plus </a:t>
            </a:r>
            <a:r>
              <a:rPr lang="fr-FR" sz="2400" b="1" dirty="0">
                <a:latin typeface="Arial"/>
                <a:cs typeface="Arial"/>
              </a:rPr>
              <a:t>complexe</a:t>
            </a:r>
            <a:r>
              <a:rPr lang="fr-FR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FC11BB-6BE4-4B99-9BED-42F66FFD3D35}"/>
              </a:ext>
            </a:extLst>
          </p:cNvPr>
          <p:cNvSpPr txBox="1"/>
          <p:nvPr/>
        </p:nvSpPr>
        <p:spPr>
          <a:xfrm>
            <a:off x="1180623" y="909362"/>
            <a:ext cx="6094428" cy="75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800" dirty="0">
                <a:latin typeface="Arial"/>
                <a:cs typeface="Arial"/>
              </a:rPr>
              <a:t>L’idée générale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B019EA-0704-4A67-B0E1-4A7AD2D0A5BE}"/>
              </a:ext>
            </a:extLst>
          </p:cNvPr>
          <p:cNvSpPr txBox="1"/>
          <p:nvPr/>
        </p:nvSpPr>
        <p:spPr>
          <a:xfrm>
            <a:off x="862209" y="-1491295"/>
            <a:ext cx="1037363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>
                <a:latin typeface="Calibri Light"/>
                <a:cs typeface="Calibri Light"/>
              </a:rPr>
              <a:t>Différence entre algorithmique et programmation</a:t>
            </a:r>
            <a:endParaRPr lang="fr-FR" sz="4800" b="1">
              <a:latin typeface="Calibri Light"/>
              <a:ea typeface="+mn-lt"/>
              <a:cs typeface="Calibri Light"/>
            </a:endParaRPr>
          </a:p>
          <a:p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algn="ctr"/>
            <a:endParaRPr lang="fr-FR">
              <a:latin typeface="Arial Black"/>
              <a:ea typeface="+mn-lt"/>
              <a:cs typeface="+mn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70444D-BC4C-4BFB-96C3-F0808F312BB3}"/>
              </a:ext>
            </a:extLst>
          </p:cNvPr>
          <p:cNvSpPr txBox="1"/>
          <p:nvPr/>
        </p:nvSpPr>
        <p:spPr>
          <a:xfrm>
            <a:off x="1181595" y="3942607"/>
            <a:ext cx="8096991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Un </a:t>
            </a:r>
            <a:r>
              <a:rPr lang="fr-FR" sz="2400" b="1" u="sng" dirty="0">
                <a:latin typeface="Arial"/>
                <a:cs typeface="Arial"/>
              </a:rPr>
              <a:t>programme</a:t>
            </a:r>
            <a:r>
              <a:rPr lang="fr-FR" sz="2400" dirty="0">
                <a:latin typeface="Arial"/>
                <a:cs typeface="Arial"/>
              </a:rPr>
              <a:t> informatique est un </a:t>
            </a:r>
            <a:r>
              <a:rPr lang="fr-FR" sz="2400" b="1" dirty="0">
                <a:latin typeface="Arial"/>
                <a:cs typeface="Arial"/>
              </a:rPr>
              <a:t>ensemble d'instructions</a:t>
            </a:r>
            <a:r>
              <a:rPr lang="fr-FR" sz="2400" dirty="0">
                <a:latin typeface="Arial"/>
                <a:cs typeface="Arial"/>
              </a:rPr>
              <a:t> et d’opérations </a:t>
            </a:r>
            <a:r>
              <a:rPr lang="fr-FR" sz="2400" b="1" dirty="0">
                <a:latin typeface="Arial"/>
                <a:cs typeface="Arial"/>
              </a:rPr>
              <a:t>de base destinées</a:t>
            </a:r>
            <a:r>
              <a:rPr lang="fr-FR" sz="2400" dirty="0">
                <a:latin typeface="Arial"/>
                <a:cs typeface="Arial"/>
              </a:rPr>
              <a:t> à être </a:t>
            </a:r>
            <a:r>
              <a:rPr lang="fr-FR" sz="2400" b="1" dirty="0">
                <a:latin typeface="Arial"/>
                <a:cs typeface="Arial"/>
              </a:rPr>
              <a:t>exécutées</a:t>
            </a:r>
            <a:r>
              <a:rPr lang="fr-FR" sz="2400" dirty="0">
                <a:latin typeface="Arial"/>
                <a:cs typeface="Arial"/>
              </a:rPr>
              <a:t> par un ordinateur.</a:t>
            </a:r>
            <a:endParaRPr lang="fr-FR" sz="2400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639338-0C99-476F-A569-0DBD39895348}"/>
              </a:ext>
            </a:extLst>
          </p:cNvPr>
          <p:cNvSpPr txBox="1"/>
          <p:nvPr/>
        </p:nvSpPr>
        <p:spPr>
          <a:xfrm>
            <a:off x="3429479" y="7398465"/>
            <a:ext cx="48263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latin typeface="Calibri Light"/>
                <a:cs typeface="Calibri Light"/>
              </a:rPr>
              <a:t>L’algorithmique</a:t>
            </a:r>
            <a:endParaRPr lang="fr-FR" sz="6000" b="1" dirty="0">
              <a:latin typeface="Calibri Light"/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272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3429479" y="2704783"/>
            <a:ext cx="48263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latin typeface="Calibri Light"/>
                <a:cs typeface="Calibri Light"/>
              </a:rPr>
              <a:t>L’algorithmique</a:t>
            </a:r>
            <a:endParaRPr lang="fr-FR" sz="6000" b="1" dirty="0">
              <a:latin typeface="Calibri Light"/>
              <a:ea typeface="+mn-lt"/>
              <a:cs typeface="Calibri Ligh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3AF37D-180E-4971-B701-E8A4B7474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282" y="7790470"/>
            <a:ext cx="2678545" cy="6960935"/>
          </a:xfrm>
          <a:prstGeom prst="rect">
            <a:avLst/>
          </a:prstGeom>
        </p:spPr>
      </p:pic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F6A9A1D4-E94D-469F-974D-1EA5B5629A04}"/>
              </a:ext>
            </a:extLst>
          </p:cNvPr>
          <p:cNvSpPr txBox="1">
            <a:spLocks/>
          </p:cNvSpPr>
          <p:nvPr/>
        </p:nvSpPr>
        <p:spPr>
          <a:xfrm>
            <a:off x="-9113015" y="1530189"/>
            <a:ext cx="3172515" cy="571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textuel :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B2CC226-DBD2-4B90-B4F9-E0B2BEC6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61201" y="2043063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 dirty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DA0AE43-CF02-4397-BB40-62B7ED31B7C5}"/>
              </a:ext>
            </a:extLst>
          </p:cNvPr>
          <p:cNvSpPr txBox="1"/>
          <p:nvPr/>
        </p:nvSpPr>
        <p:spPr>
          <a:xfrm>
            <a:off x="-9204005" y="3304946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Wikipédia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22102BD7-F42F-4347-B35A-C2AA4DC5EEA4}"/>
              </a:ext>
            </a:extLst>
          </p:cNvPr>
          <p:cNvSpPr txBox="1">
            <a:spLocks/>
          </p:cNvSpPr>
          <p:nvPr/>
        </p:nvSpPr>
        <p:spPr>
          <a:xfrm>
            <a:off x="-3935838" y="1530189"/>
            <a:ext cx="3912199" cy="57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graphique :</a:t>
            </a: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6AF67A3-C55B-4315-BED4-0BBE81F25574}"/>
              </a:ext>
            </a:extLst>
          </p:cNvPr>
          <p:cNvSpPr txBox="1">
            <a:spLocks/>
          </p:cNvSpPr>
          <p:nvPr/>
        </p:nvSpPr>
        <p:spPr>
          <a:xfrm>
            <a:off x="-9261202" y="-154856"/>
            <a:ext cx="10761755" cy="1265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3200" b="1" dirty="0">
                <a:solidFill>
                  <a:srgbClr val="000000"/>
                </a:solidFill>
                <a:latin typeface="Arial" panose="020B0604020202020204" pitchFamily="34" charset="0"/>
              </a:rPr>
              <a:t>Les principaux langages algorithmiques</a:t>
            </a:r>
            <a:endParaRPr lang="fr-FR" sz="4400" b="1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6F81BBE-33D4-43AA-9069-1520071FB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10076" r="8834" b="6071"/>
          <a:stretch/>
        </p:blipFill>
        <p:spPr bwMode="auto">
          <a:xfrm>
            <a:off x="4581475" y="7832333"/>
            <a:ext cx="4349850" cy="34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1E4E1B3-37FA-48ED-8EB0-3B1156CB14E4}"/>
              </a:ext>
            </a:extLst>
          </p:cNvPr>
          <p:cNvSpPr txBox="1"/>
          <p:nvPr/>
        </p:nvSpPr>
        <p:spPr>
          <a:xfrm>
            <a:off x="1180623" y="-3596951"/>
            <a:ext cx="8246056" cy="11419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Définitions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Un </a:t>
            </a:r>
            <a:r>
              <a:rPr lang="fr-FR" sz="2400" b="1" u="sng" dirty="0">
                <a:latin typeface="Arial"/>
                <a:cs typeface="Arial"/>
              </a:rPr>
              <a:t>algorithme</a:t>
            </a:r>
            <a:r>
              <a:rPr lang="fr-FR" sz="2400" dirty="0">
                <a:latin typeface="Arial"/>
                <a:cs typeface="Arial"/>
              </a:rPr>
              <a:t> est la </a:t>
            </a:r>
            <a:r>
              <a:rPr lang="fr-FR" sz="2400" b="1" dirty="0">
                <a:latin typeface="Arial"/>
                <a:cs typeface="Arial"/>
              </a:rPr>
              <a:t>description</a:t>
            </a:r>
            <a:r>
              <a:rPr lang="fr-FR" sz="2400" dirty="0">
                <a:latin typeface="Arial"/>
                <a:cs typeface="Arial"/>
              </a:rPr>
              <a:t> d'une </a:t>
            </a:r>
            <a:r>
              <a:rPr lang="fr-FR" sz="2400" b="1" dirty="0">
                <a:latin typeface="Arial"/>
                <a:cs typeface="Arial"/>
              </a:rPr>
              <a:t>solution détaillant </a:t>
            </a:r>
            <a:r>
              <a:rPr lang="fr-FR" sz="2400" dirty="0">
                <a:latin typeface="Arial"/>
                <a:cs typeface="Arial"/>
              </a:rPr>
              <a:t>des </a:t>
            </a:r>
            <a:r>
              <a:rPr lang="fr-FR" sz="2400" b="1" dirty="0">
                <a:latin typeface="Arial"/>
                <a:cs typeface="Arial"/>
              </a:rPr>
              <a:t>opérations simples</a:t>
            </a:r>
            <a:r>
              <a:rPr lang="fr-FR" sz="2400" dirty="0">
                <a:latin typeface="Arial"/>
                <a:cs typeface="Arial"/>
              </a:rPr>
              <a:t> à enchaîner pour </a:t>
            </a:r>
            <a:r>
              <a:rPr lang="fr-FR" sz="2400" b="1" dirty="0">
                <a:latin typeface="Arial"/>
                <a:cs typeface="Arial"/>
              </a:rPr>
              <a:t>résoudre</a:t>
            </a:r>
            <a:r>
              <a:rPr lang="fr-FR" sz="2400" dirty="0">
                <a:latin typeface="Arial"/>
                <a:cs typeface="Arial"/>
              </a:rPr>
              <a:t> un </a:t>
            </a:r>
            <a:r>
              <a:rPr lang="fr-FR" sz="2400" b="1" dirty="0">
                <a:latin typeface="Arial"/>
                <a:cs typeface="Arial"/>
              </a:rPr>
              <a:t>problème</a:t>
            </a:r>
            <a:r>
              <a:rPr lang="fr-FR" sz="2400" dirty="0">
                <a:latin typeface="Arial"/>
                <a:cs typeface="Arial"/>
              </a:rPr>
              <a:t> plus </a:t>
            </a:r>
            <a:r>
              <a:rPr lang="fr-FR" sz="2400" b="1" dirty="0">
                <a:latin typeface="Arial"/>
                <a:cs typeface="Arial"/>
              </a:rPr>
              <a:t>complexe</a:t>
            </a:r>
            <a:r>
              <a:rPr lang="fr-FR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42BF9C-1A78-4F51-82D6-4D9DF3752B46}"/>
              </a:ext>
            </a:extLst>
          </p:cNvPr>
          <p:cNvSpPr txBox="1"/>
          <p:nvPr/>
        </p:nvSpPr>
        <p:spPr>
          <a:xfrm>
            <a:off x="1180623" y="-4645248"/>
            <a:ext cx="6094428" cy="75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800" dirty="0">
                <a:latin typeface="Arial"/>
                <a:cs typeface="Arial"/>
              </a:rPr>
              <a:t>L’idée générale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EAA647E-5921-40B6-BBA5-A1172BE25AA2}"/>
              </a:ext>
            </a:extLst>
          </p:cNvPr>
          <p:cNvSpPr txBox="1"/>
          <p:nvPr/>
        </p:nvSpPr>
        <p:spPr>
          <a:xfrm>
            <a:off x="1180623" y="-1935411"/>
            <a:ext cx="8096991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latin typeface="Arial"/>
                <a:cs typeface="Arial"/>
              </a:rPr>
              <a:t>Un </a:t>
            </a:r>
            <a:r>
              <a:rPr lang="fr-FR" sz="2400" b="1" u="sng" dirty="0">
                <a:latin typeface="Arial"/>
                <a:cs typeface="Arial"/>
              </a:rPr>
              <a:t>programme</a:t>
            </a:r>
            <a:r>
              <a:rPr lang="fr-FR" sz="2400" dirty="0">
                <a:latin typeface="Arial"/>
                <a:cs typeface="Arial"/>
              </a:rPr>
              <a:t> informatique est un </a:t>
            </a:r>
            <a:r>
              <a:rPr lang="fr-FR" sz="2400" b="1" dirty="0">
                <a:latin typeface="Arial"/>
                <a:cs typeface="Arial"/>
              </a:rPr>
              <a:t>ensemble d'instructions</a:t>
            </a:r>
            <a:r>
              <a:rPr lang="fr-FR" sz="2400" dirty="0">
                <a:latin typeface="Arial"/>
                <a:cs typeface="Arial"/>
              </a:rPr>
              <a:t> et d’opérations </a:t>
            </a:r>
            <a:r>
              <a:rPr lang="fr-FR" sz="2400" b="1" dirty="0">
                <a:latin typeface="Arial"/>
                <a:cs typeface="Arial"/>
              </a:rPr>
              <a:t>de base destinées</a:t>
            </a:r>
            <a:r>
              <a:rPr lang="fr-FR" sz="2400" dirty="0">
                <a:latin typeface="Arial"/>
                <a:cs typeface="Arial"/>
              </a:rPr>
              <a:t> à être </a:t>
            </a:r>
            <a:r>
              <a:rPr lang="fr-FR" sz="2400" b="1" dirty="0">
                <a:latin typeface="Arial"/>
                <a:cs typeface="Arial"/>
              </a:rPr>
              <a:t>exécutées</a:t>
            </a:r>
            <a:r>
              <a:rPr lang="fr-FR" sz="2400" dirty="0">
                <a:latin typeface="Arial"/>
                <a:cs typeface="Arial"/>
              </a:rPr>
              <a:t> par un ordinateur.</a:t>
            </a:r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35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1484340" y="6138770"/>
            <a:ext cx="394569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178425D-1C09-488C-8222-1F087EFB4955}"/>
              </a:ext>
            </a:extLst>
          </p:cNvPr>
          <p:cNvSpPr txBox="1">
            <a:spLocks/>
          </p:cNvSpPr>
          <p:nvPr/>
        </p:nvSpPr>
        <p:spPr>
          <a:xfrm>
            <a:off x="-584200" y="-124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3200" b="1" dirty="0">
                <a:solidFill>
                  <a:srgbClr val="000000"/>
                </a:solidFill>
                <a:latin typeface="Arial" panose="020B0604020202020204" pitchFamily="34" charset="0"/>
              </a:rPr>
              <a:t>Les principaux langages algorithmiques</a:t>
            </a:r>
            <a:endParaRPr lang="fr-FR" sz="4400" b="1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1781759-77BC-4205-9904-8ED5E8D9189F}"/>
              </a:ext>
            </a:extLst>
          </p:cNvPr>
          <p:cNvSpPr txBox="1">
            <a:spLocks/>
          </p:cNvSpPr>
          <p:nvPr/>
        </p:nvSpPr>
        <p:spPr>
          <a:xfrm>
            <a:off x="278042" y="1452848"/>
            <a:ext cx="3172515" cy="571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textuel :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7456999-9EB9-4C0B-A0CA-2695C202B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6" y="1965722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 dirty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A2D8ECB-DFA1-47A7-90C3-6B83FE23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81" y="-52268"/>
            <a:ext cx="2678545" cy="69609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33ED4F-40E7-41E6-B6A1-C6FE3DE64C15}"/>
              </a:ext>
            </a:extLst>
          </p:cNvPr>
          <p:cNvSpPr txBox="1"/>
          <p:nvPr/>
        </p:nvSpPr>
        <p:spPr>
          <a:xfrm>
            <a:off x="187052" y="3227605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Wikipédia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6D60E81E-F191-4204-8CC1-F0CF0B6EA074}"/>
              </a:ext>
            </a:extLst>
          </p:cNvPr>
          <p:cNvSpPr txBox="1">
            <a:spLocks/>
          </p:cNvSpPr>
          <p:nvPr/>
        </p:nvSpPr>
        <p:spPr>
          <a:xfrm>
            <a:off x="5784663" y="1393934"/>
            <a:ext cx="3912199" cy="57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graphique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4156478-0C24-424C-A32B-068877F66839}"/>
              </a:ext>
            </a:extLst>
          </p:cNvPr>
          <p:cNvSpPr txBox="1"/>
          <p:nvPr/>
        </p:nvSpPr>
        <p:spPr>
          <a:xfrm>
            <a:off x="-5654599" y="2551037"/>
            <a:ext cx="5692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Pourquoi étudier l'algorithmique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732B-843D-407E-BFE7-B6A55623A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10076" r="8834" b="6071"/>
          <a:stretch/>
        </p:blipFill>
        <p:spPr bwMode="auto">
          <a:xfrm>
            <a:off x="4581475" y="3284825"/>
            <a:ext cx="4349850" cy="34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309A08C-FD9A-446D-9E3B-F58AB27D2646}"/>
              </a:ext>
            </a:extLst>
          </p:cNvPr>
          <p:cNvSpPr txBox="1"/>
          <p:nvPr/>
        </p:nvSpPr>
        <p:spPr>
          <a:xfrm>
            <a:off x="-5343375" y="5227452"/>
            <a:ext cx="5017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  <a:latin typeface="Arial"/>
                <a:cs typeface="Arial"/>
                <a:hlinkClick r:id="rId4"/>
              </a:rPr>
              <a:t>https://tri-bulles-vs-quicksort.maboiteaprojets.fr/</a:t>
            </a:r>
            <a:endParaRPr lang="en-US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602C3E-782D-41C0-BE14-6B5616885023}"/>
              </a:ext>
            </a:extLst>
          </p:cNvPr>
          <p:cNvSpPr txBox="1"/>
          <p:nvPr/>
        </p:nvSpPr>
        <p:spPr>
          <a:xfrm>
            <a:off x="3429479" y="-1140000"/>
            <a:ext cx="48263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latin typeface="Calibri Light"/>
                <a:cs typeface="Calibri Light"/>
              </a:rPr>
              <a:t>L’algorithmique</a:t>
            </a:r>
            <a:endParaRPr lang="fr-FR" sz="6000" b="1" dirty="0">
              <a:latin typeface="Calibri Light"/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440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3247910" y="2551037"/>
            <a:ext cx="5692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Pourquoi étudier l'algorithmique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AF12D3-83BB-4561-9865-C248A42DDD05}"/>
              </a:ext>
            </a:extLst>
          </p:cNvPr>
          <p:cNvSpPr txBox="1"/>
          <p:nvPr/>
        </p:nvSpPr>
        <p:spPr>
          <a:xfrm>
            <a:off x="3559134" y="5227452"/>
            <a:ext cx="5017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https://tri-bulles-vs-quicksort.maboiteaprojets.fr/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5BCEE7-6670-4F32-A4E8-3D1A873E0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282" y="-7205379"/>
            <a:ext cx="2678545" cy="69609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EE3385D-5E0D-4A6B-A2F1-13762B92C3F1}"/>
              </a:ext>
            </a:extLst>
          </p:cNvPr>
          <p:cNvSpPr txBox="1"/>
          <p:nvPr/>
        </p:nvSpPr>
        <p:spPr>
          <a:xfrm>
            <a:off x="1475768" y="7017515"/>
            <a:ext cx="956215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b="1" dirty="0">
                <a:latin typeface="Calibri Light"/>
                <a:cs typeface="Calibri Light"/>
              </a:rPr>
              <a:t>Lien entre algorithmique et programmation</a:t>
            </a:r>
            <a:endParaRPr lang="fr-FR" sz="44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2E867949-D9B3-4313-831C-F3802A056517}"/>
              </a:ext>
            </a:extLst>
          </p:cNvPr>
          <p:cNvSpPr txBox="1">
            <a:spLocks/>
          </p:cNvSpPr>
          <p:nvPr/>
        </p:nvSpPr>
        <p:spPr>
          <a:xfrm>
            <a:off x="-9211498" y="1452848"/>
            <a:ext cx="3172515" cy="571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textuel :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5E368089-111C-47B5-99FD-519B813D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59684" y="1965722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 dirty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4A03B64-5D52-44D9-B5EB-945A46C3CDF9}"/>
              </a:ext>
            </a:extLst>
          </p:cNvPr>
          <p:cNvSpPr txBox="1"/>
          <p:nvPr/>
        </p:nvSpPr>
        <p:spPr>
          <a:xfrm>
            <a:off x="-9302488" y="3227605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Wikipédia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14B35F20-1955-49F3-83D5-8A9457197FB0}"/>
              </a:ext>
            </a:extLst>
          </p:cNvPr>
          <p:cNvSpPr txBox="1">
            <a:spLocks/>
          </p:cNvSpPr>
          <p:nvPr/>
        </p:nvSpPr>
        <p:spPr>
          <a:xfrm>
            <a:off x="-3915598" y="1452848"/>
            <a:ext cx="3912199" cy="57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graphique :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C6CAB9D-7CCD-4A2B-921F-07325BE19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10076" r="8834" b="6071"/>
          <a:stretch/>
        </p:blipFill>
        <p:spPr bwMode="auto">
          <a:xfrm>
            <a:off x="4590839" y="-4090363"/>
            <a:ext cx="4349850" cy="34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3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1475768" y="2618156"/>
            <a:ext cx="956215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b="1" dirty="0">
                <a:latin typeface="Calibri Light"/>
                <a:cs typeface="Calibri Light"/>
              </a:rPr>
              <a:t>Lien entre algorithmique et programmation</a:t>
            </a:r>
            <a:endParaRPr lang="fr-FR" sz="44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8D8C33-2C82-42F4-8A5A-62E9126FD46C}"/>
              </a:ext>
            </a:extLst>
          </p:cNvPr>
          <p:cNvSpPr txBox="1"/>
          <p:nvPr/>
        </p:nvSpPr>
        <p:spPr>
          <a:xfrm>
            <a:off x="12069597" y="2596375"/>
            <a:ext cx="5692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Pourquoi étudier l'algorithmique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60EB6AB-E8B3-4C63-B851-83B2DA604208}"/>
              </a:ext>
            </a:extLst>
          </p:cNvPr>
          <p:cNvSpPr txBox="1"/>
          <p:nvPr/>
        </p:nvSpPr>
        <p:spPr>
          <a:xfrm>
            <a:off x="12380821" y="5272790"/>
            <a:ext cx="5017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https://tri-bulles-vs-quicksort.maboiteaprojets.fr/</a:t>
            </a:r>
            <a:endParaRPr lang="en-US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1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25CA3F-46EE-4121-9D6C-1566A9DB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67" y="7253978"/>
            <a:ext cx="4766972" cy="4034826"/>
          </a:xfrm>
          <a:prstGeom prst="rect">
            <a:avLst/>
          </a:prstGeom>
        </p:spPr>
      </p:pic>
      <p:pic>
        <p:nvPicPr>
          <p:cNvPr id="19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00E637-1FF3-4FF0-8570-95CCAF6A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39" y="11608179"/>
            <a:ext cx="4762004" cy="950507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66244115-DA83-4DF0-9875-B14C1899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71967" y="2482363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C30EDD-48D0-4D41-A2E3-6E5376440CB9}"/>
              </a:ext>
            </a:extLst>
          </p:cNvPr>
          <p:cNvCxnSpPr>
            <a:cxnSpLocks/>
          </p:cNvCxnSpPr>
          <p:nvPr/>
        </p:nvCxnSpPr>
        <p:spPr>
          <a:xfrm>
            <a:off x="-788378" y="3195690"/>
            <a:ext cx="649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F6A6A-2CB5-4D7D-99A0-71C7AF505B2B}"/>
              </a:ext>
            </a:extLst>
          </p:cNvPr>
          <p:cNvSpPr txBox="1"/>
          <p:nvPr/>
        </p:nvSpPr>
        <p:spPr>
          <a:xfrm>
            <a:off x="1020547" y="-651179"/>
            <a:ext cx="95621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Lien entre algorithmique et programmation : Python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7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1020547" y="619143"/>
            <a:ext cx="95621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Lien entre algorithmique et programmation : Python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8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FCCC26-22C8-409A-BEA0-5AC0366C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97" y="2482363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 dirty="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 dirty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B63483-1C35-4FDB-ADDD-D2C97514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63" y="1229602"/>
            <a:ext cx="4766972" cy="4034826"/>
          </a:xfrm>
          <a:prstGeom prst="rect">
            <a:avLst/>
          </a:prstGeom>
        </p:spPr>
      </p:pic>
      <p:pic>
        <p:nvPicPr>
          <p:cNvPr id="14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593685-ED8E-4CD3-943A-64B43467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635" y="5583803"/>
            <a:ext cx="4762004" cy="95050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28A892B-EF8E-4369-8D20-A2976D7C040F}"/>
              </a:ext>
            </a:extLst>
          </p:cNvPr>
          <p:cNvCxnSpPr>
            <a:cxnSpLocks/>
          </p:cNvCxnSpPr>
          <p:nvPr/>
        </p:nvCxnSpPr>
        <p:spPr>
          <a:xfrm>
            <a:off x="5433086" y="3195690"/>
            <a:ext cx="649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D286577-0684-4E3A-AACF-66E416EEBA2E}"/>
              </a:ext>
            </a:extLst>
          </p:cNvPr>
          <p:cNvSpPr txBox="1"/>
          <p:nvPr/>
        </p:nvSpPr>
        <p:spPr>
          <a:xfrm>
            <a:off x="750631" y="3810243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Source : Wikipédia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B3B96BF-2B83-4B16-AD35-6D6CFCD37CC3}"/>
              </a:ext>
            </a:extLst>
          </p:cNvPr>
          <p:cNvSpPr txBox="1"/>
          <p:nvPr/>
        </p:nvSpPr>
        <p:spPr>
          <a:xfrm>
            <a:off x="1502609" y="-1423939"/>
            <a:ext cx="956215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b="1" dirty="0">
                <a:latin typeface="Calibri Light"/>
                <a:cs typeface="Calibri Light"/>
              </a:rPr>
              <a:t>Lien entre algorithmique et programmation</a:t>
            </a:r>
            <a:endParaRPr lang="fr-FR" sz="4400" b="1" dirty="0">
              <a:latin typeface="Calibri Light"/>
              <a:ea typeface="+mn-lt"/>
              <a:cs typeface="Calibri Ligh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ctr"/>
            <a:endParaRPr lang="fr-FR" dirty="0">
              <a:latin typeface="Arial Black"/>
              <a:ea typeface="+mn-lt"/>
              <a:cs typeface="+mn-lt"/>
            </a:endParaRPr>
          </a:p>
        </p:txBody>
      </p:sp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89F47D-CCBC-45A6-887A-4CC5B5078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513" y="1325702"/>
            <a:ext cx="3771900" cy="857250"/>
          </a:xfrm>
          <a:prstGeom prst="rect">
            <a:avLst/>
          </a:prstGeom>
        </p:spPr>
      </p:pic>
      <p:pic>
        <p:nvPicPr>
          <p:cNvPr id="2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B75E9D-802D-4109-AAC8-A8DC572D5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7" y="7419538"/>
            <a:ext cx="5654104" cy="3870107"/>
          </a:xfrm>
          <a:prstGeom prst="rect">
            <a:avLst/>
          </a:prstGeom>
        </p:spPr>
      </p:pic>
      <p:pic>
        <p:nvPicPr>
          <p:cNvPr id="2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4F42EE-11B3-4F47-9472-56A6476A5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052" y="7418528"/>
            <a:ext cx="5080042" cy="38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96659-5B21-4CEF-BB8B-9C2C7A2C0BF4}"/>
              </a:ext>
            </a:extLst>
          </p:cNvPr>
          <p:cNvSpPr txBox="1"/>
          <p:nvPr/>
        </p:nvSpPr>
        <p:spPr>
          <a:xfrm>
            <a:off x="1020547" y="619143"/>
            <a:ext cx="95621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Calibri Light"/>
                <a:cs typeface="Calibri Light"/>
              </a:rPr>
              <a:t>Lien entre algorithmique et programmation : C++</a:t>
            </a:r>
            <a:endParaRPr lang="fr-FR" sz="2800" b="1" dirty="0">
              <a:latin typeface="Calibri Light"/>
              <a:ea typeface="+mn-lt"/>
              <a:cs typeface="Calibri Ligh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437904-E0C5-4276-99E2-97A5240C6D04}"/>
              </a:ext>
            </a:extLst>
          </p:cNvPr>
          <p:cNvSpPr txBox="1"/>
          <p:nvPr/>
        </p:nvSpPr>
        <p:spPr>
          <a:xfrm>
            <a:off x="10960013" y="5699081"/>
            <a:ext cx="394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Arial Black"/>
                <a:cs typeface="Calibri"/>
              </a:rPr>
              <a:t>9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0A965F-A9C3-4E5C-BA95-3F693BD3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36" y="1221135"/>
            <a:ext cx="4683589" cy="132343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softEdge rad="381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tri_à_bulles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(Tableau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pour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(taille de T)-1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1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pour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j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allant de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0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i-1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si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T[j+1]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&lt;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 T[j]</a:t>
            </a:r>
            <a:endParaRPr lang="fr-FR" altLang="fr-F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beration Mono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           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  <a:cs typeface="Liberation Mono" panose="02070409020205020404" pitchFamily="49" charset="0"/>
              </a:rPr>
              <a:t> Inverser </a:t>
            </a:r>
            <a:r>
              <a:rPr lang="fr-FR" altLang="fr-FR" sz="1600">
                <a:solidFill>
                  <a:srgbClr val="000000"/>
                </a:solidFill>
                <a:latin typeface="Liberation Mono"/>
                <a:cs typeface="Liberation Mono" panose="02070409020205020404" pitchFamily="49" charset="0"/>
              </a:rPr>
              <a:t>T[j] et T[j+1]</a:t>
            </a:r>
            <a:endParaRPr lang="fr-FR" altLang="fr-FR" sz="1600" b="0" i="0" u="none" strike="noStrike" cap="none" normalizeH="0" baseline="0">
              <a:ln>
                <a:noFill/>
              </a:ln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25E2D8-92C0-438A-86FC-392D4DDA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121" y="1325702"/>
            <a:ext cx="3771900" cy="857250"/>
          </a:xfrm>
          <a:prstGeom prst="rect">
            <a:avLst/>
          </a:prstGeom>
        </p:spPr>
      </p:pic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9EFA6F-68DE-4A1D-BFBC-1767A089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7" y="2814595"/>
            <a:ext cx="5654104" cy="3870107"/>
          </a:xfrm>
          <a:prstGeom prst="rect">
            <a:avLst/>
          </a:prstGeom>
        </p:spPr>
      </p:pic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44A07-E967-4ED8-95F2-F3239F04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52" y="2813585"/>
            <a:ext cx="5080042" cy="387111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1CF45-DDEA-482A-92B2-39EE5F0F9E28}"/>
              </a:ext>
            </a:extLst>
          </p:cNvPr>
          <p:cNvSpPr txBox="1"/>
          <p:nvPr/>
        </p:nvSpPr>
        <p:spPr>
          <a:xfrm>
            <a:off x="780319" y="2543542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Wikipédia</a:t>
            </a:r>
          </a:p>
        </p:txBody>
      </p:sp>
      <p:pic>
        <p:nvPicPr>
          <p:cNvPr id="1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F3B33E-3AEB-4BFE-860E-C096F3D51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667" y="-5699892"/>
            <a:ext cx="4766972" cy="4034826"/>
          </a:xfrm>
          <a:prstGeom prst="rect">
            <a:avLst/>
          </a:prstGeom>
        </p:spPr>
      </p:pic>
      <p:pic>
        <p:nvPicPr>
          <p:cNvPr id="19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C0ABF8-A5F7-474D-B9A8-6C86A3F2D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739" y="-1345691"/>
            <a:ext cx="4762004" cy="950507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F2975DC-2772-4789-8052-8E9E9744C5DD}"/>
              </a:ext>
            </a:extLst>
          </p:cNvPr>
          <p:cNvCxnSpPr>
            <a:stCxn id="9" idx="3"/>
          </p:cNvCxnSpPr>
          <p:nvPr/>
        </p:nvCxnSpPr>
        <p:spPr>
          <a:xfrm>
            <a:off x="5464925" y="1882855"/>
            <a:ext cx="564019" cy="7871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242B937-7622-474B-AB74-5A7F387EE65B}"/>
              </a:ext>
            </a:extLst>
          </p:cNvPr>
          <p:cNvSpPr txBox="1"/>
          <p:nvPr/>
        </p:nvSpPr>
        <p:spPr>
          <a:xfrm>
            <a:off x="3264449" y="7005996"/>
            <a:ext cx="5692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b="1" dirty="0">
                <a:latin typeface="Calibri Light"/>
                <a:cs typeface="Calibri Light"/>
              </a:rPr>
              <a:t>Pourquoi étudier la programmation ?</a:t>
            </a:r>
            <a:endParaRPr lang="fr-FR" sz="4800" b="1" dirty="0">
              <a:latin typeface="Calibri Light"/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852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793</Words>
  <Application>Microsoft Office PowerPoint</Application>
  <PresentationFormat>Grand écran</PresentationFormat>
  <Paragraphs>131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Liberation Mono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Dupin</dc:creator>
  <cp:lastModifiedBy>Alexandre Maurice</cp:lastModifiedBy>
  <cp:revision>5</cp:revision>
  <dcterms:created xsi:type="dcterms:W3CDTF">2021-12-13T10:16:00Z</dcterms:created>
  <dcterms:modified xsi:type="dcterms:W3CDTF">2022-03-12T20:33:37Z</dcterms:modified>
</cp:coreProperties>
</file>