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5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63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6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127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7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3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9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0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BD4D-9E4A-4C94-BCF4-05069440BEA1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3255B-44FA-4597-AC5C-566ED37B92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6D66EFA6-8A36-47C5-8725-F271BF084712}"/>
              </a:ext>
            </a:extLst>
          </p:cNvPr>
          <p:cNvSpPr/>
          <p:nvPr/>
        </p:nvSpPr>
        <p:spPr>
          <a:xfrm>
            <a:off x="6687788" y="923306"/>
            <a:ext cx="2418605" cy="230974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2BD0AC-A454-4BF8-8578-96B09053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616" y="2907076"/>
            <a:ext cx="3220280" cy="923323"/>
          </a:xfrm>
        </p:spPr>
        <p:txBody>
          <a:bodyPr/>
          <a:lstStyle/>
          <a:p>
            <a:r>
              <a:rPr lang="fr-FR" sz="6000" err="1"/>
              <a:t>Stud’Eat</a:t>
            </a:r>
            <a:endParaRPr lang="fr-FR" sz="6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F87C32-928F-4415-AFD8-7697F37D6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132" y="3805052"/>
            <a:ext cx="1616764" cy="397847"/>
          </a:xfrm>
        </p:spPr>
        <p:txBody>
          <a:bodyPr>
            <a:noAutofit/>
          </a:bodyPr>
          <a:lstStyle/>
          <a:p>
            <a:r>
              <a:rPr lang="fr-FR" sz="2000"/>
              <a:t>Projet n°16</a:t>
            </a: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AE1A127B-6979-473E-9055-E9DE0771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120" y="156736"/>
            <a:ext cx="393132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fr-FR" sz="200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Calibri"/>
              </a:rPr>
              <a:t>Professeur Tuteur : Thierry Nodenot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12B04-1754-4E11-87DA-AEF3D3C40A78}"/>
              </a:ext>
            </a:extLst>
          </p:cNvPr>
          <p:cNvSpPr/>
          <p:nvPr/>
        </p:nvSpPr>
        <p:spPr>
          <a:xfrm>
            <a:off x="357063" y="5340726"/>
            <a:ext cx="4045990" cy="132343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ABOUYAAQOUB Mohamed – TD1.TP1</a:t>
            </a:r>
            <a:endParaRPr lang="fr-FR" sz="2000">
              <a:solidFill>
                <a:srgbClr val="000000"/>
              </a:solidFill>
              <a:latin typeface="Calibri"/>
              <a:ea typeface="Times New Roman" panose="02020603050405020304" pitchFamily="18" charset="0"/>
              <a:cs typeface="Calibri"/>
            </a:endParaRPr>
          </a:p>
          <a:p>
            <a:pPr algn="ctr">
              <a:spcAft>
                <a:spcPts val="0"/>
              </a:spcAft>
            </a:pPr>
            <a:r>
              <a:rPr lang="en-GB" sz="200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DARGET Manon – TD1.TP1</a:t>
            </a:r>
            <a:endParaRPr lang="fr-FR" sz="2000">
              <a:solidFill>
                <a:srgbClr val="000000"/>
              </a:solidFill>
              <a:latin typeface="Calibri"/>
              <a:ea typeface="Times New Roman" panose="02020603050405020304" pitchFamily="18" charset="0"/>
              <a:cs typeface="Calibri"/>
            </a:endParaRPr>
          </a:p>
          <a:p>
            <a:pPr algn="ctr">
              <a:spcAft>
                <a:spcPts val="0"/>
              </a:spcAft>
            </a:pPr>
            <a:r>
              <a:rPr lang="en-GB" sz="200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EVAIN Antoine – TD1.TP2</a:t>
            </a:r>
            <a:endParaRPr lang="fr-FR" sz="2000">
              <a:solidFill>
                <a:srgbClr val="000000"/>
              </a:solidFill>
              <a:latin typeface="Calibri"/>
              <a:ea typeface="Times New Roman" panose="02020603050405020304" pitchFamily="18" charset="0"/>
              <a:cs typeface="Calibri"/>
            </a:endParaRPr>
          </a:p>
          <a:p>
            <a:pPr algn="ctr">
              <a:spcAft>
                <a:spcPts val="0"/>
              </a:spcAft>
            </a:pPr>
            <a:r>
              <a:rPr lang="en-GB" sz="200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ITHURBIDE Martin – TD1.TP1</a:t>
            </a:r>
            <a:endParaRPr lang="fr-FR" sz="2000">
              <a:solidFill>
                <a:srgbClr val="000000"/>
              </a:solidFill>
              <a:latin typeface="Calibri"/>
              <a:ea typeface="Times New Roman" panose="02020603050405020304" pitchFamily="18" charset="0"/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02F8A2-7436-47B3-8DC8-111B02B17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5" y="156736"/>
            <a:ext cx="1151282" cy="1700758"/>
          </a:xfrm>
          <a:prstGeom prst="rect">
            <a:avLst/>
          </a:prstGeom>
        </p:spPr>
      </p:pic>
      <p:pic>
        <p:nvPicPr>
          <p:cNvPr id="4" name="Image 6">
            <a:extLst>
              <a:ext uri="{FF2B5EF4-FFF2-40B4-BE49-F238E27FC236}">
                <a16:creationId xmlns:a16="http://schemas.microsoft.com/office/drawing/2014/main" id="{04E27553-437A-42D5-8F6B-39236DCFE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4" t="23466" r="17689" b="27798"/>
          <a:stretch/>
        </p:blipFill>
        <p:spPr>
          <a:xfrm>
            <a:off x="7025284" y="1354777"/>
            <a:ext cx="1733054" cy="13369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55D84D3-FDE6-4366-B50A-120530F7EB46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3571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56526-E2C6-4CFC-BA53-0B567A8B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10" y="1258642"/>
            <a:ext cx="8627164" cy="5206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3850" indent="-323850" algn="just">
              <a:lnSpc>
                <a:spcPct val="150000"/>
              </a:lnSpc>
            </a:pPr>
            <a:r>
              <a:rPr lang="fr-FR"/>
              <a:t>Proposer à nos </a:t>
            </a:r>
            <a:r>
              <a:rPr lang="fr-FR" b="1" u="sng"/>
              <a:t>utilisateurs</a:t>
            </a:r>
            <a:r>
              <a:rPr lang="fr-FR">
                <a:solidFill>
                  <a:srgbClr val="FF0000"/>
                </a:solidFill>
              </a:rPr>
              <a:t> </a:t>
            </a:r>
            <a:r>
              <a:rPr lang="fr-FR"/>
              <a:t>une application leur permettant de réaliser des recettes entrant dans leur budget et leurs préférences dans le but d’améliorer leur alimentation. </a:t>
            </a:r>
            <a:r>
              <a:rPr lang="fr-FR" u="sng"/>
              <a:t>L’utilisateur</a:t>
            </a:r>
            <a:r>
              <a:rPr lang="fr-FR"/>
              <a:t> pourra </a:t>
            </a:r>
            <a:r>
              <a:rPr lang="fr-FR" b="1" u="sng"/>
              <a:t>consulter des recettes</a:t>
            </a:r>
            <a:r>
              <a:rPr lang="fr-FR"/>
              <a:t> et </a:t>
            </a:r>
            <a:r>
              <a:rPr lang="fr-FR" b="1" u="sng"/>
              <a:t>les ajouter à sa liste de produits</a:t>
            </a:r>
            <a:r>
              <a:rPr lang="fr-FR"/>
              <a:t>, il pourra aussi </a:t>
            </a:r>
            <a:r>
              <a:rPr lang="fr-FR" b="1" u="sng"/>
              <a:t>déposer des recettes</a:t>
            </a:r>
            <a:r>
              <a:rPr lang="fr-FR"/>
              <a:t>, </a:t>
            </a:r>
            <a:r>
              <a:rPr lang="fr-FR" b="1" u="sng"/>
              <a:t>consulter sa liste de produits</a:t>
            </a:r>
            <a:r>
              <a:rPr lang="fr-FR"/>
              <a:t> et </a:t>
            </a:r>
            <a:r>
              <a:rPr lang="fr-FR" b="1" u="sng"/>
              <a:t>modifier son profil</a:t>
            </a:r>
            <a:r>
              <a:rPr lang="fr-FR"/>
              <a:t> qui consiste en la modification de son budget, de ses préférences alimentaires.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/>
          </a:p>
          <a:p>
            <a:pPr marL="320040" indent="-320040" algn="just">
              <a:lnSpc>
                <a:spcPct val="150000"/>
              </a:lnSpc>
            </a:pPr>
            <a:r>
              <a:rPr lang="fr-FR"/>
              <a:t>En parallèle des </a:t>
            </a:r>
            <a:r>
              <a:rPr lang="fr-FR" b="1" u="sng"/>
              <a:t>modérateurs</a:t>
            </a:r>
            <a:r>
              <a:rPr lang="fr-FR"/>
              <a:t> seront mis en place dans le but de </a:t>
            </a:r>
            <a:r>
              <a:rPr lang="fr-FR" b="1" u="sng"/>
              <a:t>vérifier les recettes déposées</a:t>
            </a:r>
            <a:r>
              <a:rPr lang="fr-FR" b="1"/>
              <a:t> </a:t>
            </a:r>
            <a:r>
              <a:rPr lang="fr-FR"/>
              <a:t>et </a:t>
            </a:r>
            <a:r>
              <a:rPr lang="fr-FR" b="1" u="sng"/>
              <a:t>modifier les tarifs des produits</a:t>
            </a:r>
            <a:r>
              <a:rPr lang="fr-FR"/>
              <a:t>.</a:t>
            </a:r>
            <a:endParaRPr lang="fr-FR" b="1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967410" y="202358"/>
            <a:ext cx="82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Nos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8F4E42-0B15-4374-8427-3B50F2114011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73225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56526-E2C6-4CFC-BA53-0B567A8B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10" y="1510747"/>
            <a:ext cx="8213828" cy="4729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/>
              <a:t>L’utilisateur : </a:t>
            </a:r>
            <a:endParaRPr lang="fr-FR"/>
          </a:p>
          <a:p>
            <a:endParaRPr lang="fr-FR"/>
          </a:p>
          <a:p>
            <a:pPr lvl="1">
              <a:buFont typeface="Wingdings" charset="2"/>
              <a:buChar char="§"/>
            </a:pPr>
            <a:r>
              <a:rPr lang="fr-FR"/>
              <a:t>Consulter les recettes</a:t>
            </a:r>
          </a:p>
          <a:p>
            <a:pPr lvl="1">
              <a:buFont typeface="Wingdings" charset="2"/>
              <a:buChar char="§"/>
            </a:pPr>
            <a:r>
              <a:rPr lang="fr-FR"/>
              <a:t>Déposer une recette</a:t>
            </a:r>
          </a:p>
          <a:p>
            <a:pPr lvl="1">
              <a:buFont typeface="Wingdings" charset="2"/>
              <a:buChar char="§"/>
            </a:pPr>
            <a:r>
              <a:rPr lang="fr-FR"/>
              <a:t>Consulter sa liste de produits</a:t>
            </a:r>
          </a:p>
          <a:p>
            <a:pPr lvl="1">
              <a:buFont typeface="Wingdings" charset="2"/>
              <a:buChar char="§"/>
            </a:pPr>
            <a:r>
              <a:rPr lang="fr-FR"/>
              <a:t>Modifier son profil</a:t>
            </a:r>
          </a:p>
          <a:p>
            <a:pPr lvl="1">
              <a:buFont typeface="Wingdings" charset="2"/>
              <a:buChar char="§"/>
            </a:pPr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 b="1"/>
              <a:t>Le modérateur :</a:t>
            </a:r>
          </a:p>
          <a:p>
            <a:pPr marL="0" indent="0">
              <a:buNone/>
            </a:pPr>
            <a:endParaRPr lang="fr-FR" b="1"/>
          </a:p>
          <a:p>
            <a:pPr lvl="1">
              <a:buFont typeface="Wingdings" charset="2"/>
              <a:buChar char="§"/>
            </a:pPr>
            <a:r>
              <a:rPr lang="fr-FR"/>
              <a:t>Vérifier les recettes déposées</a:t>
            </a:r>
          </a:p>
          <a:p>
            <a:pPr lvl="1">
              <a:buFont typeface="Wingdings" charset="2"/>
              <a:buChar char="§"/>
            </a:pPr>
            <a:r>
              <a:rPr lang="fr-FR"/>
              <a:t>Modifier les tarifs des produits </a:t>
            </a:r>
          </a:p>
          <a:p>
            <a:pPr lvl="1">
              <a:buFont typeface="Wingdings" charset="2"/>
              <a:buChar char="§"/>
            </a:pPr>
            <a:endParaRPr lang="fr-FR"/>
          </a:p>
          <a:p>
            <a:pPr lvl="1">
              <a:buFont typeface="Wingdings" charset="2"/>
              <a:buChar char="§"/>
            </a:pPr>
            <a:endParaRPr lang="fr-FR" b="1"/>
          </a:p>
          <a:p>
            <a:pPr lvl="1" indent="0"/>
            <a:endParaRPr lang="fr-FR" b="1"/>
          </a:p>
          <a:p>
            <a:endParaRPr lang="fr-FR" b="1"/>
          </a:p>
          <a:p>
            <a:pPr lvl="1" indent="0"/>
            <a:endParaRPr lang="fr-FR"/>
          </a:p>
          <a:p>
            <a:endParaRPr lang="fr-FR" b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967410" y="490330"/>
            <a:ext cx="82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Les acteurs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3CAFF8-5AF9-4B98-B227-3350C6FC6C55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313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56526-E2C6-4CFC-BA53-0B567A8B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25" y="1510747"/>
            <a:ext cx="9277804" cy="503556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algn="just">
              <a:lnSpc>
                <a:spcPct val="120000"/>
              </a:lnSpc>
            </a:pPr>
            <a:r>
              <a:rPr lang="fr-FR" sz="1800" u="sng"/>
              <a:t>Consulter les recettes :</a:t>
            </a:r>
            <a:r>
              <a:rPr lang="fr-FR" sz="1800"/>
              <a:t> Permet à l'utilisateur de consulter la recette pour voir les étapes de préparation et ses ingrédients</a:t>
            </a:r>
            <a:endParaRPr lang="en-US" sz="1800"/>
          </a:p>
          <a:p>
            <a:pPr lvl="1" algn="just">
              <a:lnSpc>
                <a:spcPct val="120000"/>
              </a:lnSpc>
            </a:pPr>
            <a:r>
              <a:rPr lang="fr-FR" sz="1800" u="sng"/>
              <a:t>Déposer une recette :</a:t>
            </a:r>
            <a:r>
              <a:rPr lang="fr-FR" sz="1800"/>
              <a:t> L'utilisateur pourra proposer des recettes à l'application</a:t>
            </a:r>
          </a:p>
          <a:p>
            <a:pPr lvl="1" algn="just">
              <a:lnSpc>
                <a:spcPct val="120000"/>
              </a:lnSpc>
            </a:pPr>
            <a:r>
              <a:rPr lang="fr-FR" sz="1800" u="sng"/>
              <a:t>Ajouter à la liste de produits :</a:t>
            </a:r>
            <a:r>
              <a:rPr lang="fr-FR" sz="1800"/>
              <a:t> L'utilisateur ajoute les ingrédients nécessaires à sa liste de produits</a:t>
            </a:r>
          </a:p>
          <a:p>
            <a:pPr lvl="1" algn="just">
              <a:lnSpc>
                <a:spcPct val="120000"/>
              </a:lnSpc>
            </a:pPr>
            <a:r>
              <a:rPr lang="fr-FR" sz="1800" u="sng"/>
              <a:t>Modifier son profil :</a:t>
            </a:r>
            <a:r>
              <a:rPr lang="fr-FR" sz="1800"/>
              <a:t> L'utilisateur pourra modifier son budget, ses préférences alimentaires</a:t>
            </a:r>
          </a:p>
          <a:p>
            <a:pPr lvl="1" algn="just">
              <a:lnSpc>
                <a:spcPct val="120000"/>
              </a:lnSpc>
            </a:pPr>
            <a:r>
              <a:rPr lang="fr-FR" sz="1800" u="sng"/>
              <a:t>Consulter la liste de produits :</a:t>
            </a:r>
            <a:r>
              <a:rPr lang="fr-FR" sz="1800"/>
              <a:t> L'utilisateur pourra voir la liste d'ingrédients nécessaire et cocher ceux qu'il a déjà</a:t>
            </a:r>
          </a:p>
          <a:p>
            <a:pPr lvl="1" algn="just">
              <a:lnSpc>
                <a:spcPct val="120000"/>
              </a:lnSpc>
            </a:pPr>
            <a:r>
              <a:rPr lang="fr-FR" sz="1800" u="sng"/>
              <a:t>Vérifier les recettes déposées :</a:t>
            </a:r>
            <a:r>
              <a:rPr lang="fr-FR" sz="1800"/>
              <a:t> Le modérateur vérifiera si les recettes déposées n'ont pas de quantités ou d'ingrédients illogiques </a:t>
            </a:r>
          </a:p>
          <a:p>
            <a:pPr lvl="1" algn="just">
              <a:lnSpc>
                <a:spcPct val="120000"/>
              </a:lnSpc>
            </a:pPr>
            <a:r>
              <a:rPr lang="fr-FR" sz="1800" u="sng"/>
              <a:t>Modifier les tarifs des produits :</a:t>
            </a:r>
            <a:r>
              <a:rPr lang="fr-FR" sz="1800"/>
              <a:t> Le modérateur pourra entrer les prix moyens des produits ou les modifier</a:t>
            </a:r>
            <a:endParaRPr lang="fr-FR"/>
          </a:p>
          <a:p>
            <a:pPr lvl="1" algn="just">
              <a:lnSpc>
                <a:spcPct val="120000"/>
              </a:lnSpc>
            </a:pPr>
            <a:endParaRPr lang="en-US"/>
          </a:p>
          <a:p>
            <a:pPr marL="457200" lvl="1" indent="0">
              <a:buNone/>
            </a:pPr>
            <a:endParaRPr lang="fr-FR"/>
          </a:p>
          <a:p>
            <a:pPr marL="1028700" lvl="1"/>
            <a:endParaRPr lang="fr-FR"/>
          </a:p>
          <a:p>
            <a:pPr marL="45720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967410" y="490330"/>
            <a:ext cx="821382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Les services proposés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F7129-674F-4914-B1A3-F60C9712F652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2498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394855" y="490330"/>
            <a:ext cx="945572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Diagramme des cas d’utilisation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70DC9E-771B-47A5-B802-CE3B64F5AC19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5/7</a:t>
            </a:r>
          </a:p>
        </p:txBody>
      </p:sp>
      <p:pic>
        <p:nvPicPr>
          <p:cNvPr id="7" name="Image 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9A5971F2-1E5A-4CE9-A31A-BC1DE341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377043"/>
            <a:ext cx="6389914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56526-E2C6-4CFC-BA53-0B567A8B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10" y="1005134"/>
            <a:ext cx="8688840" cy="50172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fr-FR"/>
              <a:t>Public cible : Les étudiants situés sur les campus de Bayonne, Anglet et Biarritz, nous souhaitons en premier temps développer cette application à l'échelle locale.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Type d'application : Application Web Responsive</a:t>
            </a:r>
          </a:p>
          <a:p>
            <a:endParaRPr lang="fr-FR"/>
          </a:p>
          <a:p>
            <a:r>
              <a:rPr lang="fr-FR"/>
              <a:t>Langages de développement : HTML, CSS, PHP, SQL, Javascript</a:t>
            </a:r>
          </a:p>
          <a:p>
            <a:pPr marL="0" indent="0" algn="just">
              <a:buNone/>
            </a:pPr>
            <a:endParaRPr lang="fr-FR"/>
          </a:p>
          <a:p>
            <a:r>
              <a:rPr lang="fr-FR"/>
              <a:t>Outils de gestion de projet  :Microsoft Project</a:t>
            </a:r>
          </a:p>
          <a:p>
            <a:endParaRPr lang="fr-FR"/>
          </a:p>
          <a:p>
            <a:r>
              <a:rPr lang="fr-FR"/>
              <a:t>Outils :                /</a:t>
            </a:r>
            <a:r>
              <a:rPr lang="fr-FR" err="1"/>
              <a:t>ArgoUML</a:t>
            </a:r>
            <a:r>
              <a:rPr lang="fr-FR"/>
              <a:t>         WBS Tool </a:t>
            </a:r>
            <a:endParaRPr lang="fr-FR" err="1"/>
          </a:p>
          <a:p>
            <a:endParaRPr lang="fr-FR"/>
          </a:p>
          <a:p>
            <a:r>
              <a:rPr lang="fr-FR"/>
              <a:t>Outils  de gestion de code : Git        /GitHub</a:t>
            </a:r>
          </a:p>
          <a:p>
            <a:endParaRPr lang="fr-FR"/>
          </a:p>
          <a:p>
            <a:r>
              <a:rPr lang="fr-FR"/>
              <a:t>Outils de partage :</a:t>
            </a:r>
          </a:p>
          <a:p>
            <a:endParaRPr lang="fr-FR"/>
          </a:p>
          <a:p>
            <a:r>
              <a:rPr lang="fr-FR"/>
              <a:t>Framework : Symfony             Bootstrap </a:t>
            </a:r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967409" y="174137"/>
            <a:ext cx="82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Notre application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3DF6B8-C646-43BA-8017-661C5879394A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6/7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B2F9E5-41D7-4549-88BD-C94B88F8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4" t="27752" r="24117" b="28698"/>
          <a:stretch/>
        </p:blipFill>
        <p:spPr>
          <a:xfrm>
            <a:off x="3124757" y="4687057"/>
            <a:ext cx="973619" cy="594199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742CDD07-A0DB-4A30-ADB8-891AB895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51" y="3305108"/>
            <a:ext cx="916460" cy="916460"/>
          </a:xfrm>
          <a:prstGeom prst="rect">
            <a:avLst/>
          </a:prstGeom>
        </p:spPr>
      </p:pic>
      <p:pic>
        <p:nvPicPr>
          <p:cNvPr id="7" name="Image 10" descr="Une image contenant ciel, moniteur, signe&#10;&#10;Description générée avec un niveau de confiance très élevé">
            <a:extLst>
              <a:ext uri="{FF2B5EF4-FFF2-40B4-BE49-F238E27FC236}">
                <a16:creationId xmlns:a16="http://schemas.microsoft.com/office/drawing/2014/main" id="{885BBDBA-29B3-4990-A42B-D8C25708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146" y="3541018"/>
            <a:ext cx="451023" cy="440726"/>
          </a:xfrm>
          <a:prstGeom prst="rect">
            <a:avLst/>
          </a:prstGeom>
        </p:spPr>
      </p:pic>
      <p:pic>
        <p:nvPicPr>
          <p:cNvPr id="12" name="Image 1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B237E504-50B8-4A25-B058-6065291C3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831" y="4219571"/>
            <a:ext cx="395417" cy="41601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BD268690-51BA-44C0-96CE-B4DCC354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635" y="4185422"/>
            <a:ext cx="477795" cy="498389"/>
          </a:xfrm>
          <a:prstGeom prst="rect">
            <a:avLst/>
          </a:prstGeom>
        </p:spPr>
      </p:pic>
      <p:pic>
        <p:nvPicPr>
          <p:cNvPr id="6" name="Image 8">
            <a:extLst>
              <a:ext uri="{FF2B5EF4-FFF2-40B4-BE49-F238E27FC236}">
                <a16:creationId xmlns:a16="http://schemas.microsoft.com/office/drawing/2014/main" id="{C9B0A834-7334-4D1D-8A32-8E742A0D51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74" t="20833" r="68421" b="27500"/>
          <a:stretch/>
        </p:blipFill>
        <p:spPr>
          <a:xfrm>
            <a:off x="3412602" y="5414275"/>
            <a:ext cx="490650" cy="484049"/>
          </a:xfrm>
          <a:prstGeom prst="rect">
            <a:avLst/>
          </a:prstGeom>
        </p:spPr>
      </p:pic>
      <p:pic>
        <p:nvPicPr>
          <p:cNvPr id="13" name="Image 14">
            <a:extLst>
              <a:ext uri="{FF2B5EF4-FFF2-40B4-BE49-F238E27FC236}">
                <a16:creationId xmlns:a16="http://schemas.microsoft.com/office/drawing/2014/main" id="{E5DBBDC1-D7BE-42B2-9E60-A87959449E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902" y="5363298"/>
            <a:ext cx="505790" cy="5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CC55A77-5A77-401A-91B1-73408F02BB5D}"/>
              </a:ext>
            </a:extLst>
          </p:cNvPr>
          <p:cNvSpPr txBox="1"/>
          <p:nvPr/>
        </p:nvSpPr>
        <p:spPr>
          <a:xfrm>
            <a:off x="-26084" y="191731"/>
            <a:ext cx="108856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4800">
                <a:solidFill>
                  <a:schemeClr val="accent1"/>
                </a:solidFill>
              </a:rPr>
              <a:t>Planification des tâches de semestre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B74BE6A-21C8-4198-89AD-CD97861EE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073699"/>
              </p:ext>
            </p:extLst>
          </p:nvPr>
        </p:nvGraphicFramePr>
        <p:xfrm>
          <a:off x="761999" y="1230086"/>
          <a:ext cx="9757963" cy="496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705">
                  <a:extLst>
                    <a:ext uri="{9D8B030D-6E8A-4147-A177-3AD203B41FA5}">
                      <a16:colId xmlns:a16="http://schemas.microsoft.com/office/drawing/2014/main" val="2773648458"/>
                    </a:ext>
                  </a:extLst>
                </a:gridCol>
                <a:gridCol w="7073258">
                  <a:extLst>
                    <a:ext uri="{9D8B030D-6E8A-4147-A177-3AD203B41FA5}">
                      <a16:colId xmlns:a16="http://schemas.microsoft.com/office/drawing/2014/main" val="955823370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/>
                      <a:r>
                        <a:rPr lang="fr-FR" sz="1500" u="sng">
                          <a:effectLst/>
                        </a:rPr>
                        <a:t>Semaine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u="sng">
                          <a:effectLst/>
                        </a:rPr>
                        <a:t>Tâches à réaliser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68798207"/>
                  </a:ext>
                </a:extLst>
              </a:tr>
              <a:tr h="52174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08/04/2019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-Fin de l’étude de l’existant</a:t>
                      </a:r>
                    </a:p>
                    <a:p>
                      <a:pPr algn="l"/>
                      <a:r>
                        <a:rPr lang="fr-FR">
                          <a:effectLst/>
                        </a:rPr>
                        <a:t>-Réalisation de l’argumentaire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214279"/>
                  </a:ext>
                </a:extLst>
              </a:tr>
              <a:tr h="1136054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15/04/2019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-Revoir les points abordés durant la présentation </a:t>
                      </a:r>
                      <a:endParaRPr lang="fr-FR"/>
                    </a:p>
                    <a:p>
                      <a:pPr lvl="0" algn="l">
                        <a:buNone/>
                      </a:pPr>
                      <a:r>
                        <a:rPr lang="fr-FR">
                          <a:effectLst/>
                        </a:rPr>
                        <a:t>  de la semaine du 08/04/2019</a:t>
                      </a:r>
                      <a:endParaRPr lang="fr-FR"/>
                    </a:p>
                    <a:p>
                      <a:pPr algn="l"/>
                      <a:r>
                        <a:rPr lang="fr-FR">
                          <a:effectLst/>
                        </a:rPr>
                        <a:t>-Réalisation des maquettes</a:t>
                      </a:r>
                    </a:p>
                    <a:p>
                      <a:pPr algn="l"/>
                      <a:r>
                        <a:rPr lang="fr-FR">
                          <a:effectLst/>
                        </a:rPr>
                        <a:t>-Réalisation des scénarios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20639212"/>
                  </a:ext>
                </a:extLst>
              </a:tr>
              <a:tr h="52174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22/04/2019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-Fin de la réalisation des scénarios</a:t>
                      </a:r>
                    </a:p>
                    <a:p>
                      <a:pPr algn="l"/>
                      <a:r>
                        <a:rPr lang="fr-FR">
                          <a:effectLst/>
                        </a:rPr>
                        <a:t>-Avancer la rédaction du rapport 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07837633"/>
                  </a:ext>
                </a:extLst>
              </a:tr>
              <a:tr h="277701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29/04/2019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-Réalisation des WBS du S3 et S4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27381273"/>
                  </a:ext>
                </a:extLst>
              </a:tr>
              <a:tr h="395513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06/05/2019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-Réalisation des planifications du S3 et S4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50018810"/>
                  </a:ext>
                </a:extLst>
              </a:tr>
              <a:tr h="658518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13/05/2019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-Fin de la rédaction du rapport (Bilan, Bibliographie/Webographie)</a:t>
                      </a:r>
                      <a:endParaRPr lang="fr-FR"/>
                    </a:p>
                    <a:p>
                      <a:pPr algn="l"/>
                      <a:r>
                        <a:rPr lang="fr-FR">
                          <a:effectLst/>
                        </a:rPr>
                        <a:t>-Demande de vérification par l’enseignant tuteur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86869408"/>
                  </a:ext>
                </a:extLst>
              </a:tr>
              <a:tr h="4796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20/05/2019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-Modification des points soulevés par l’enseignant tuteur</a:t>
                      </a:r>
                      <a:endParaRPr lang="fr-FR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28552665"/>
                  </a:ext>
                </a:extLst>
              </a:tr>
              <a:tr h="277701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Semaine du 27/05/2019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-Rendu du rapport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8080879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09445E16-22BD-4BE5-8FC8-DD1C80AC7970}"/>
              </a:ext>
            </a:extLst>
          </p:cNvPr>
          <p:cNvSpPr txBox="1"/>
          <p:nvPr/>
        </p:nvSpPr>
        <p:spPr>
          <a:xfrm>
            <a:off x="11389631" y="6364059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6126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195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Facette</vt:lpstr>
      <vt:lpstr>Stud’Eat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Manon Darget</dc:creator>
  <cp:lastModifiedBy>Manon Darget</cp:lastModifiedBy>
  <cp:revision>2</cp:revision>
  <dcterms:created xsi:type="dcterms:W3CDTF">2019-04-07T07:01:52Z</dcterms:created>
  <dcterms:modified xsi:type="dcterms:W3CDTF">2019-04-30T14:21:28Z</dcterms:modified>
</cp:coreProperties>
</file>