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8001DD0-7BA7-404C-94BB-53F1B733D711}">
  <a:tblStyle styleId="{58001DD0-7BA7-404C-94BB-53F1B733D7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5ee1bb5f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5ee1bb5f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5ee1bb5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5ee1bb5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ee1bb5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5ee1bb5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5ee1bb5f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5ee1bb5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ee1bb5f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ee1bb5f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ee1bb5f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ee1bb5f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5ee1bb5f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5ee1bb5f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3053b7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3053b7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3053b78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3053b78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004150" y="863550"/>
            <a:ext cx="513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LoKus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Groupe N° 23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Léo Guirauton, Malo Le Mestre, Tanguy Mossion, Louison Vincent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TD 2, TP 3 &amp; 4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Marie-Sophie Laplace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41225" y="879425"/>
            <a:ext cx="8520600" cy="259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434343"/>
                </a:solidFill>
              </a:rPr>
              <a:t>Les </a:t>
            </a:r>
            <a:r>
              <a:rPr lang="fr" u="sng">
                <a:solidFill>
                  <a:srgbClr val="434343"/>
                </a:solidFill>
              </a:rPr>
              <a:t>visiteurs</a:t>
            </a:r>
            <a:r>
              <a:rPr lang="fr">
                <a:solidFill>
                  <a:srgbClr val="434343"/>
                </a:solidFill>
              </a:rPr>
              <a:t> </a:t>
            </a:r>
            <a:r>
              <a:rPr b="1" lang="fr">
                <a:solidFill>
                  <a:srgbClr val="434343"/>
                </a:solidFill>
              </a:rPr>
              <a:t>recherchent des évènements et envoient des demandes d’inscription à un évènement</a:t>
            </a:r>
            <a:r>
              <a:rPr lang="fr">
                <a:solidFill>
                  <a:srgbClr val="434343"/>
                </a:solidFill>
              </a:rPr>
              <a:t> aux </a:t>
            </a:r>
            <a:r>
              <a:rPr lang="fr" u="sng">
                <a:solidFill>
                  <a:srgbClr val="434343"/>
                </a:solidFill>
              </a:rPr>
              <a:t>organisateurs</a:t>
            </a:r>
            <a:r>
              <a:rPr lang="fr">
                <a:solidFill>
                  <a:srgbClr val="434343"/>
                </a:solidFill>
              </a:rPr>
              <a:t>. Les </a:t>
            </a:r>
            <a:r>
              <a:rPr lang="fr" u="sng">
                <a:solidFill>
                  <a:srgbClr val="434343"/>
                </a:solidFill>
              </a:rPr>
              <a:t>visiteurs</a:t>
            </a:r>
            <a:r>
              <a:rPr lang="fr">
                <a:solidFill>
                  <a:srgbClr val="434343"/>
                </a:solidFill>
              </a:rPr>
              <a:t> </a:t>
            </a:r>
            <a:r>
              <a:rPr b="1" lang="fr">
                <a:solidFill>
                  <a:srgbClr val="434343"/>
                </a:solidFill>
              </a:rPr>
              <a:t>ajoutent</a:t>
            </a:r>
            <a:r>
              <a:rPr lang="fr">
                <a:solidFill>
                  <a:srgbClr val="434343"/>
                </a:solidFill>
              </a:rPr>
              <a:t> d’autres </a:t>
            </a:r>
            <a:r>
              <a:rPr lang="fr" u="sng">
                <a:solidFill>
                  <a:srgbClr val="434343"/>
                </a:solidFill>
              </a:rPr>
              <a:t>visiteurs</a:t>
            </a:r>
            <a:r>
              <a:rPr lang="fr">
                <a:solidFill>
                  <a:srgbClr val="434343"/>
                </a:solidFill>
              </a:rPr>
              <a:t> </a:t>
            </a:r>
            <a:r>
              <a:rPr b="1" lang="fr">
                <a:solidFill>
                  <a:srgbClr val="434343"/>
                </a:solidFill>
              </a:rPr>
              <a:t>à leur liste de contact</a:t>
            </a:r>
            <a:r>
              <a:rPr lang="fr">
                <a:solidFill>
                  <a:srgbClr val="434343"/>
                </a:solidFill>
              </a:rPr>
              <a:t>. </a:t>
            </a:r>
            <a:r>
              <a:rPr lang="fr" u="sng">
                <a:solidFill>
                  <a:srgbClr val="434343"/>
                </a:solidFill>
              </a:rPr>
              <a:t>Ces derniers</a:t>
            </a:r>
            <a:r>
              <a:rPr lang="fr">
                <a:solidFill>
                  <a:srgbClr val="434343"/>
                </a:solidFill>
              </a:rPr>
              <a:t> peuvent aussi </a:t>
            </a:r>
            <a:r>
              <a:rPr b="1" lang="fr">
                <a:solidFill>
                  <a:srgbClr val="434343"/>
                </a:solidFill>
              </a:rPr>
              <a:t>créer des groupes communautaires</a:t>
            </a:r>
            <a:r>
              <a:rPr lang="fr">
                <a:solidFill>
                  <a:srgbClr val="434343"/>
                </a:solidFill>
              </a:rPr>
              <a:t>. </a:t>
            </a:r>
            <a:r>
              <a:rPr lang="fr" u="sng">
                <a:solidFill>
                  <a:srgbClr val="434343"/>
                </a:solidFill>
              </a:rPr>
              <a:t>Ils</a:t>
            </a:r>
            <a:r>
              <a:rPr b="1" lang="fr">
                <a:solidFill>
                  <a:srgbClr val="434343"/>
                </a:solidFill>
              </a:rPr>
              <a:t> </a:t>
            </a:r>
            <a:r>
              <a:rPr lang="fr">
                <a:solidFill>
                  <a:srgbClr val="434343"/>
                </a:solidFill>
              </a:rPr>
              <a:t>peuvent aussi </a:t>
            </a:r>
            <a:r>
              <a:rPr b="1" lang="fr">
                <a:solidFill>
                  <a:srgbClr val="434343"/>
                </a:solidFill>
              </a:rPr>
              <a:t>consulter l’historique</a:t>
            </a:r>
            <a:r>
              <a:rPr lang="fr">
                <a:solidFill>
                  <a:srgbClr val="434343"/>
                </a:solidFill>
              </a:rPr>
              <a:t> des autres </a:t>
            </a:r>
            <a:r>
              <a:rPr lang="fr" u="sng">
                <a:solidFill>
                  <a:srgbClr val="434343"/>
                </a:solidFill>
              </a:rPr>
              <a:t>visiteurs</a:t>
            </a:r>
            <a:r>
              <a:rPr lang="fr">
                <a:solidFill>
                  <a:srgbClr val="434343"/>
                </a:solidFill>
              </a:rPr>
              <a:t>. Les </a:t>
            </a:r>
            <a:r>
              <a:rPr lang="fr" u="sng">
                <a:solidFill>
                  <a:srgbClr val="434343"/>
                </a:solidFill>
              </a:rPr>
              <a:t>participants</a:t>
            </a:r>
            <a:r>
              <a:rPr lang="fr">
                <a:solidFill>
                  <a:srgbClr val="434343"/>
                </a:solidFill>
              </a:rPr>
              <a:t> </a:t>
            </a:r>
            <a:r>
              <a:rPr b="1" lang="fr">
                <a:solidFill>
                  <a:srgbClr val="434343"/>
                </a:solidFill>
              </a:rPr>
              <a:t>gèrent leurs inscriptions</a:t>
            </a:r>
            <a:r>
              <a:rPr lang="fr">
                <a:solidFill>
                  <a:srgbClr val="434343"/>
                </a:solidFill>
              </a:rPr>
              <a:t> aux évènements auxquels ils sont inscrits. Enfin, les </a:t>
            </a:r>
            <a:r>
              <a:rPr lang="fr" u="sng">
                <a:solidFill>
                  <a:srgbClr val="434343"/>
                </a:solidFill>
              </a:rPr>
              <a:t>organisateurs</a:t>
            </a:r>
            <a:r>
              <a:rPr lang="fr">
                <a:solidFill>
                  <a:srgbClr val="434343"/>
                </a:solidFill>
              </a:rPr>
              <a:t> </a:t>
            </a:r>
            <a:r>
              <a:rPr b="1" lang="fr">
                <a:solidFill>
                  <a:srgbClr val="434343"/>
                </a:solidFill>
              </a:rPr>
              <a:t>gèrent les </a:t>
            </a:r>
            <a:r>
              <a:rPr b="1" lang="fr">
                <a:solidFill>
                  <a:srgbClr val="434343"/>
                </a:solidFill>
              </a:rPr>
              <a:t>événements</a:t>
            </a:r>
            <a:r>
              <a:rPr lang="fr">
                <a:solidFill>
                  <a:srgbClr val="434343"/>
                </a:solidFill>
              </a:rPr>
              <a:t> qu’ils </a:t>
            </a:r>
            <a:r>
              <a:rPr b="1" lang="fr">
                <a:solidFill>
                  <a:srgbClr val="434343"/>
                </a:solidFill>
              </a:rPr>
              <a:t>ont créés</a:t>
            </a:r>
            <a:r>
              <a:rPr lang="fr">
                <a:solidFill>
                  <a:srgbClr val="434343"/>
                </a:solidFill>
              </a:rPr>
              <a:t>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94425" y="3612825"/>
            <a:ext cx="2760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Légende 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rgbClr val="434343"/>
                </a:solidFill>
              </a:rPr>
              <a:t>acteur</a:t>
            </a:r>
            <a:endParaRPr sz="1800" u="sng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434343"/>
                </a:solidFill>
              </a:rPr>
              <a:t>service proposé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-127425" y="-818225"/>
            <a:ext cx="2937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 des acteurs avec, pour cha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 acteur, son rôle dans l’uti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lisation de votre système.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952500" y="180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{58001DD0-7BA7-404C-94BB-53F1B733D711}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Acteur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Rôle dans l’utilisation de LoKus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Visiteur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Consulter la liste des évènements disponible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Participant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Gérer ses inscriptions aux événements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Organisateur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Gérer ses </a:t>
                      </a:r>
                      <a:r>
                        <a:rPr lang="fr"/>
                        <a:t>événements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/>
              <a:t>‹#›</a:t>
            </a:fld>
            <a:endParaRPr sz="1200"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2231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Acteurs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6549250" y="5158075"/>
            <a:ext cx="29745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 des services proposés avec,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chacun, un résumé sur une ligne.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2231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Services proposé</a:t>
            </a:r>
            <a:r>
              <a:rPr lang="fr"/>
              <a:t>s</a:t>
            </a:r>
            <a:endParaRPr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55900" y="8037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{58001DD0-7BA7-404C-94BB-53F1B733D711}</a:tableStyleId>
              </a:tblPr>
              <a:tblGrid>
                <a:gridCol w="4521650"/>
                <a:gridCol w="4521650"/>
              </a:tblGrid>
              <a:tr h="81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434343"/>
                          </a:solidFill>
                        </a:rPr>
                        <a:t>Trouver des </a:t>
                      </a:r>
                      <a:r>
                        <a:rPr lang="fr" sz="1800">
                          <a:solidFill>
                            <a:srgbClr val="434343"/>
                          </a:solidFill>
                        </a:rPr>
                        <a:t>événements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34343"/>
                          </a:solidFill>
                        </a:rPr>
                        <a:t>Les visiteurs accèdent à une fonction de recherche </a:t>
                      </a:r>
                      <a:r>
                        <a:rPr lang="fr">
                          <a:solidFill>
                            <a:srgbClr val="434343"/>
                          </a:solidFill>
                        </a:rPr>
                        <a:t>d'événement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74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rgbClr val="434343"/>
                          </a:solidFill>
                        </a:rPr>
                        <a:t>Gérer ses inscriptions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rgbClr val="434343"/>
                          </a:solidFill>
                        </a:rPr>
                        <a:t>Les participants peuvent envoyer une demande d’inscription, les supprimer, les modifier et les consulter 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34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rgbClr val="434343"/>
                          </a:solidFill>
                        </a:rPr>
                        <a:t>Gérer des événements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rgbClr val="434343"/>
                          </a:solidFill>
                        </a:rPr>
                        <a:t>Les organisateurs créé des événements et les proposent aux visiteurs, ils peuvent aussi les supprimer, les modifier et les consulter. Ils peuvent aussi accepter les demande d’inscription des participants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/>
              <a:t>‹#›</a:t>
            </a:fld>
            <a:endParaRPr sz="1200"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2631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des cas d’utilisation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589" y="725100"/>
            <a:ext cx="6506823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10018475" y="1663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langages et outils de développement associés (EDI, frameworks CSS et PHP, outil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crossplateforme, partage de fichiers, gestion de versions de co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de) que vous envisagez d’utiliser en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seconde année ainsi que les outils de gestion de projet utilisé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/ envisagés pour le semestre 2.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/>
              <a:t>‹#›</a:t>
            </a:fld>
            <a:endParaRPr sz="1200"/>
          </a:p>
        </p:txBody>
      </p:sp>
      <p:sp>
        <p:nvSpPr>
          <p:cNvPr id="93" name="Google Shape;93;p18"/>
          <p:cNvSpPr txBox="1"/>
          <p:nvPr/>
        </p:nvSpPr>
        <p:spPr>
          <a:xfrm>
            <a:off x="196075" y="532025"/>
            <a:ext cx="730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Le p</a:t>
            </a:r>
            <a:r>
              <a:rPr b="1" lang="fr" sz="1500"/>
              <a:t>ublic cible :</a:t>
            </a:r>
            <a:r>
              <a:rPr lang="fr" sz="1500"/>
              <a:t> </a:t>
            </a: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Les individus ayant un </a:t>
            </a:r>
            <a:r>
              <a:rPr lang="fr"/>
              <a:t>intérêt</a:t>
            </a:r>
            <a:r>
              <a:rPr lang="fr"/>
              <a:t> pour les jeux vidéos/de société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196075" y="1223900"/>
            <a:ext cx="76500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</a:rPr>
              <a:t>Le t</a:t>
            </a:r>
            <a:r>
              <a:rPr b="1" lang="fr" sz="1500">
                <a:solidFill>
                  <a:schemeClr val="dk1"/>
                </a:solidFill>
              </a:rPr>
              <a:t>ype d’application visé :</a:t>
            </a:r>
            <a:r>
              <a:rPr lang="fr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application mobile uniquement sur Android en natif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196075" y="1821750"/>
            <a:ext cx="79959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</a:rPr>
              <a:t>L</a:t>
            </a:r>
            <a:r>
              <a:rPr b="1" lang="fr" sz="1500">
                <a:solidFill>
                  <a:schemeClr val="dk1"/>
                </a:solidFill>
              </a:rPr>
              <a:t>es langages et outils de développement associés : </a:t>
            </a:r>
            <a:endParaRPr b="1"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Android Studio en tant qu’IDE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Java, Kotlin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Google FireBase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96075" y="2749813"/>
            <a:ext cx="64320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Les outils de gestion de projet que nous utiliserons :</a:t>
            </a:r>
            <a:endParaRPr b="1"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GitKraken, Trello</a:t>
            </a:r>
            <a:r>
              <a:rPr lang="fr"/>
              <a:t> ou autre application incluant la gestion d’une </a:t>
            </a:r>
            <a:r>
              <a:rPr lang="fr"/>
              <a:t>planification</a:t>
            </a:r>
            <a:r>
              <a:rPr lang="fr"/>
              <a:t> dynamique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Google Drive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ArgoUML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Discord pour communiquer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117975" y="-10050"/>
            <a:ext cx="40863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Planification du projet pour le semestre 2 - 1/3</a:t>
            </a:r>
            <a:endParaRPr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/>
              <a:t>‹#›</a:t>
            </a:fld>
            <a:endParaRPr sz="12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125" y="385725"/>
            <a:ext cx="6982788" cy="43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117975" y="-10050"/>
            <a:ext cx="40863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Planification du projet pour le semestre 2 - 2/3</a:t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/>
              <a:t>‹#›</a:t>
            </a:fld>
            <a:endParaRPr sz="12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50" y="338875"/>
            <a:ext cx="6228224" cy="48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117975" y="-10050"/>
            <a:ext cx="40863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Planification du projet pour le semestre 2 - 3/3</a:t>
            </a:r>
            <a:endParaRPr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/>
              <a:t>‹#›</a:t>
            </a:fld>
            <a:endParaRPr sz="12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00" y="326650"/>
            <a:ext cx="5502984" cy="48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